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78" r:id="rId3"/>
    <p:sldId id="279" r:id="rId4"/>
    <p:sldId id="286" r:id="rId5"/>
    <p:sldId id="281" r:id="rId6"/>
    <p:sldId id="284" r:id="rId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57" autoAdjust="0"/>
    <p:restoredTop sz="96279" autoAdjust="0"/>
  </p:normalViewPr>
  <p:slideViewPr>
    <p:cSldViewPr snapToGrid="0">
      <p:cViewPr varScale="1">
        <p:scale>
          <a:sx n="81" d="100"/>
          <a:sy n="81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F1BDA229-EED5-4CCB-7EAA-E05817A9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912A616-4218-F1B3-6C51-6034D02851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74F189B-45BE-14FD-2E90-64FB70C871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1569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91EE718-5ACF-BD66-A5A7-1EF32B181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B4A2620-E337-92B6-272E-C0063668D8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7AB8398-B854-6457-B294-CCE335CA56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05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C31A9C9C-7D94-A470-4BCF-8016C96DE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10BD489C-264B-A14F-B9F7-DEA75DF09B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89428EF4-4714-C99D-FB94-8752F5D12B4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0278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00E5F2A1-2622-92B2-D587-E7BB4ED1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C5AC8E26-DAC8-CB9E-27DF-3BA8852ADC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FF81D2F-F465-6ADB-DCC9-FA5286744C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1192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8E1D0ED-3AD5-B3EC-F75B-37CAD597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5C0EC3CD-3466-AAEB-D1A9-079B2982C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199" y="2596304"/>
            <a:ext cx="4411138" cy="4411138"/>
          </a:xfrm>
          <a:prstGeom prst="rect">
            <a:avLst/>
          </a:prstGeom>
        </p:spPr>
      </p:pic>
      <p:sp>
        <p:nvSpPr>
          <p:cNvPr id="16" name="標題 1">
            <a:extLst>
              <a:ext uri="{FF2B5EF4-FFF2-40B4-BE49-F238E27FC236}">
                <a16:creationId xmlns:a16="http://schemas.microsoft.com/office/drawing/2014/main" id="{C2283AF4-68B4-8CB4-6E42-E7A22A4FB2EE}"/>
              </a:ext>
            </a:extLst>
          </p:cNvPr>
          <p:cNvSpPr txBox="1">
            <a:spLocks/>
          </p:cNvSpPr>
          <p:nvPr/>
        </p:nvSpPr>
        <p:spPr>
          <a:xfrm>
            <a:off x="3661488" y="1457548"/>
            <a:ext cx="3554986" cy="92419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28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Copper-bottom welding</a:t>
            </a:r>
            <a:endParaRPr lang="en-US" altLang="zh-TW" sz="18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id="{944128E2-F61E-9007-B88E-A05321BA6116}"/>
              </a:ext>
            </a:extLst>
          </p:cNvPr>
          <p:cNvSpPr/>
          <p:nvPr/>
        </p:nvSpPr>
        <p:spPr>
          <a:xfrm>
            <a:off x="4517050" y="2473402"/>
            <a:ext cx="1674891" cy="1674891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45C6FDF8-8B8B-526D-59D0-C5AA6FC2150F}"/>
              </a:ext>
            </a:extLst>
          </p:cNvPr>
          <p:cNvGrpSpPr/>
          <p:nvPr/>
        </p:nvGrpSpPr>
        <p:grpSpPr>
          <a:xfrm>
            <a:off x="7563514" y="1457548"/>
            <a:ext cx="4024948" cy="3942904"/>
            <a:chOff x="7296882" y="1016227"/>
            <a:chExt cx="4322900" cy="4234783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9C6655E3-5921-8E96-4BC4-E036F1CF3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89094" y="4629072"/>
              <a:ext cx="4144634" cy="621938"/>
            </a:xfrm>
            <a:prstGeom prst="rect">
              <a:avLst/>
            </a:prstGeom>
          </p:spPr>
        </p:pic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3210A244-CC38-FCF0-4046-128EFD132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96882" y="1016227"/>
              <a:ext cx="4322900" cy="3453166"/>
            </a:xfrm>
            <a:prstGeom prst="rect">
              <a:avLst/>
            </a:prstGeom>
          </p:spPr>
        </p:pic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93D07236-4F64-7215-D30F-3508723F919F}"/>
              </a:ext>
            </a:extLst>
          </p:cNvPr>
          <p:cNvGrpSpPr/>
          <p:nvPr/>
        </p:nvGrpSpPr>
        <p:grpSpPr>
          <a:xfrm>
            <a:off x="35008" y="616101"/>
            <a:ext cx="4482042" cy="5107427"/>
            <a:chOff x="35008" y="616101"/>
            <a:chExt cx="4482042" cy="5107427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C7D8784B-A1F2-ECD9-DF7E-8A78C42D2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008" y="1069826"/>
              <a:ext cx="4482042" cy="4482042"/>
            </a:xfrm>
            <a:prstGeom prst="rect">
              <a:avLst/>
            </a:prstGeom>
          </p:spPr>
        </p:pic>
        <p:sp>
          <p:nvSpPr>
            <p:cNvPr id="5" name="標題 1">
              <a:extLst>
                <a:ext uri="{FF2B5EF4-FFF2-40B4-BE49-F238E27FC236}">
                  <a16:creationId xmlns:a16="http://schemas.microsoft.com/office/drawing/2014/main" id="{DCB3D828-FC1A-2806-FAEF-8FE3ED007520}"/>
                </a:ext>
              </a:extLst>
            </p:cNvPr>
            <p:cNvSpPr txBox="1">
              <a:spLocks/>
            </p:cNvSpPr>
            <p:nvPr/>
          </p:nvSpPr>
          <p:spPr>
            <a:xfrm>
              <a:off x="665181" y="5282299"/>
              <a:ext cx="1734174" cy="441229"/>
            </a:xfrm>
            <a:prstGeom prst="rect">
              <a:avLst/>
            </a:prstGeom>
          </p:spPr>
          <p:txBody>
            <a:bodyPr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altLang="zh-TW" sz="2800" b="1" spc="300" dirty="0">
                  <a:solidFill>
                    <a:schemeClr val="bg1"/>
                  </a:solidFill>
                  <a:latin typeface="Bebas Neue Bold" panose="020B0606020202050201" pitchFamily="34" charset="0"/>
                  <a:cs typeface="Arial" panose="020B0604020202020204" pitchFamily="34" charset="0"/>
                </a:rPr>
                <a:t>AGRB FAN</a:t>
              </a:r>
              <a:endParaRPr lang="en-US" altLang="zh-TW" sz="18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標題 1">
              <a:extLst>
                <a:ext uri="{FF2B5EF4-FFF2-40B4-BE49-F238E27FC236}">
                  <a16:creationId xmlns:a16="http://schemas.microsoft.com/office/drawing/2014/main" id="{554BE469-E637-D9B8-E225-0A1BF82C0584}"/>
                </a:ext>
              </a:extLst>
            </p:cNvPr>
            <p:cNvSpPr txBox="1">
              <a:spLocks/>
            </p:cNvSpPr>
            <p:nvPr/>
          </p:nvSpPr>
          <p:spPr>
            <a:xfrm>
              <a:off x="2292100" y="616101"/>
              <a:ext cx="1734174" cy="441229"/>
            </a:xfrm>
            <a:prstGeom prst="rect">
              <a:avLst/>
            </a:prstGeom>
          </p:spPr>
          <p:txBody>
            <a:bodyPr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/>
              <a:r>
                <a:rPr lang="en-US" altLang="zh-TW" sz="2800" b="1" spc="300" dirty="0">
                  <a:solidFill>
                    <a:schemeClr val="bg1"/>
                  </a:solidFill>
                  <a:latin typeface="Bebas Neue Bold" panose="020B0606020202050201" pitchFamily="34" charset="0"/>
                  <a:cs typeface="Arial" panose="020B0604020202020204" pitchFamily="34" charset="0"/>
                </a:rPr>
                <a:t>AGRB FAN</a:t>
              </a:r>
              <a:endParaRPr lang="en-US" altLang="zh-TW" sz="18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80B26783-A28F-C67E-98C1-C0CDD7AB2E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59187" y="1176296"/>
              <a:ext cx="0" cy="117895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>
              <a:extLst>
                <a:ext uri="{FF2B5EF4-FFF2-40B4-BE49-F238E27FC236}">
                  <a16:creationId xmlns:a16="http://schemas.microsoft.com/office/drawing/2014/main" id="{46C8ED7D-8250-4C12-8087-57FC9E5737C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2268" y="4103346"/>
              <a:ext cx="0" cy="1178953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6024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FDF0E80F-9A81-5689-1A6F-52770056D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11726AE2-29EC-DEE3-E5C2-D4ABBB319BE9}"/>
              </a:ext>
            </a:extLst>
          </p:cNvPr>
          <p:cNvSpPr txBox="1">
            <a:spLocks/>
          </p:cNvSpPr>
          <p:nvPr/>
        </p:nvSpPr>
        <p:spPr>
          <a:xfrm>
            <a:off x="4091651" y="298763"/>
            <a:ext cx="4008697" cy="5800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Compatible with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3" name="標題 1">
            <a:extLst>
              <a:ext uri="{FF2B5EF4-FFF2-40B4-BE49-F238E27FC236}">
                <a16:creationId xmlns:a16="http://schemas.microsoft.com/office/drawing/2014/main" id="{F0940D55-478B-407B-D6F0-9A2B297BA493}"/>
              </a:ext>
            </a:extLst>
          </p:cNvPr>
          <p:cNvSpPr txBox="1">
            <a:spLocks/>
          </p:cNvSpPr>
          <p:nvPr/>
        </p:nvSpPr>
        <p:spPr>
          <a:xfrm>
            <a:off x="2863654" y="850819"/>
            <a:ext cx="6464690" cy="5800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the latest </a:t>
            </a:r>
            <a:r>
              <a:rPr lang="en-US" altLang="zh-TW" sz="3200" b="1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AMD</a:t>
            </a:r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 &amp; </a:t>
            </a:r>
            <a:r>
              <a:rPr lang="en-US" altLang="zh-TW" sz="3200" b="1" spc="300" dirty="0">
                <a:solidFill>
                  <a:srgbClr val="FFFF00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INTEL</a:t>
            </a:r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 CPU Platform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4" name="標題 1">
            <a:extLst>
              <a:ext uri="{FF2B5EF4-FFF2-40B4-BE49-F238E27FC236}">
                <a16:creationId xmlns:a16="http://schemas.microsoft.com/office/drawing/2014/main" id="{9C9A4D03-79F9-B605-D0AA-2B24F6891639}"/>
              </a:ext>
            </a:extLst>
          </p:cNvPr>
          <p:cNvSpPr txBox="1">
            <a:spLocks/>
          </p:cNvSpPr>
          <p:nvPr/>
        </p:nvSpPr>
        <p:spPr>
          <a:xfrm>
            <a:off x="2335359" y="1639039"/>
            <a:ext cx="2894350" cy="5800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rgbClr val="FFFF00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INTEL Socket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6" name="標題 1">
            <a:extLst>
              <a:ext uri="{FF2B5EF4-FFF2-40B4-BE49-F238E27FC236}">
                <a16:creationId xmlns:a16="http://schemas.microsoft.com/office/drawing/2014/main" id="{035C5FE3-2E82-AE4D-59A0-3B0097DE81CE}"/>
              </a:ext>
            </a:extLst>
          </p:cNvPr>
          <p:cNvSpPr txBox="1">
            <a:spLocks/>
          </p:cNvSpPr>
          <p:nvPr/>
        </p:nvSpPr>
        <p:spPr>
          <a:xfrm>
            <a:off x="2235771" y="2219046"/>
            <a:ext cx="3093526" cy="4811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de-D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LGA115X/ 1200/ 1700/ 1366/ 1851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 Thin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8" name="標題 1">
            <a:extLst>
              <a:ext uri="{FF2B5EF4-FFF2-40B4-BE49-F238E27FC236}">
                <a16:creationId xmlns:a16="http://schemas.microsoft.com/office/drawing/2014/main" id="{40245899-0D86-2A3A-7962-17CC758C1851}"/>
              </a:ext>
            </a:extLst>
          </p:cNvPr>
          <p:cNvSpPr txBox="1">
            <a:spLocks/>
          </p:cNvSpPr>
          <p:nvPr/>
        </p:nvSpPr>
        <p:spPr>
          <a:xfrm>
            <a:off x="6979372" y="1639039"/>
            <a:ext cx="2894350" cy="5800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AMD Socket</a:t>
            </a:r>
            <a:endParaRPr lang="zh-TW" altLang="en-US" sz="3200" b="1" spc="300" dirty="0">
              <a:solidFill>
                <a:schemeClr val="accent5">
                  <a:lumMod val="60000"/>
                  <a:lumOff val="40000"/>
                </a:schemeClr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sp>
        <p:nvSpPr>
          <p:cNvPr id="19" name="標題 1">
            <a:extLst>
              <a:ext uri="{FF2B5EF4-FFF2-40B4-BE49-F238E27FC236}">
                <a16:creationId xmlns:a16="http://schemas.microsoft.com/office/drawing/2014/main" id="{55844696-3041-CC4E-4C08-63B273AB3650}"/>
              </a:ext>
            </a:extLst>
          </p:cNvPr>
          <p:cNvSpPr txBox="1">
            <a:spLocks/>
          </p:cNvSpPr>
          <p:nvPr/>
        </p:nvSpPr>
        <p:spPr>
          <a:xfrm>
            <a:off x="6879784" y="2219046"/>
            <a:ext cx="3093526" cy="4811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de-DE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AM4/ AM5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Roboto Thin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E027673C-F1B4-75A8-1683-CA006D3C8FE5}"/>
              </a:ext>
            </a:extLst>
          </p:cNvPr>
          <p:cNvSpPr/>
          <p:nvPr/>
        </p:nvSpPr>
        <p:spPr>
          <a:xfrm>
            <a:off x="1799500" y="2629736"/>
            <a:ext cx="3966068" cy="34921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 </a:t>
            </a:r>
            <a:endParaRPr lang="zh-TW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BD442FB-6D6E-7E4F-86BA-6BC45FD43A68}"/>
              </a:ext>
            </a:extLst>
          </p:cNvPr>
          <p:cNvSpPr/>
          <p:nvPr/>
        </p:nvSpPr>
        <p:spPr>
          <a:xfrm>
            <a:off x="6443513" y="2629736"/>
            <a:ext cx="3966068" cy="3492162"/>
          </a:xfrm>
          <a:prstGeom prst="rect">
            <a:avLst/>
          </a:prstGeom>
          <a:solidFill>
            <a:schemeClr val="bg1">
              <a:lumMod val="6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1B601B7-975D-F18E-DA4B-1613A391A3F1}"/>
              </a:ext>
            </a:extLst>
          </p:cNvPr>
          <p:cNvSpPr/>
          <p:nvPr/>
        </p:nvSpPr>
        <p:spPr>
          <a:xfrm>
            <a:off x="6332996" y="2735083"/>
            <a:ext cx="3966068" cy="3492162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5338EF1-D662-7BCA-6EDE-06AE00AC36EC}"/>
              </a:ext>
            </a:extLst>
          </p:cNvPr>
          <p:cNvSpPr/>
          <p:nvPr/>
        </p:nvSpPr>
        <p:spPr>
          <a:xfrm>
            <a:off x="1690434" y="2735083"/>
            <a:ext cx="3966068" cy="3492162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17395F23-EB49-A3B5-7DA1-4536D631B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650" y="2150463"/>
            <a:ext cx="4290786" cy="4290786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80CA789D-6A3E-836F-16DC-F6F66A1A2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075" y="2150463"/>
            <a:ext cx="4290786" cy="4290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12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E1B24B07-1C81-5577-AC73-211F98A38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AC375842-7D0E-62FB-76B6-65A22D1B8C62}"/>
              </a:ext>
            </a:extLst>
          </p:cNvPr>
          <p:cNvSpPr txBox="1">
            <a:spLocks/>
          </p:cNvSpPr>
          <p:nvPr/>
        </p:nvSpPr>
        <p:spPr>
          <a:xfrm>
            <a:off x="2101969" y="264259"/>
            <a:ext cx="7988061" cy="58000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zh-TW" sz="3200" b="1" spc="300" dirty="0">
                <a:solidFill>
                  <a:schemeClr val="bg1"/>
                </a:solidFill>
                <a:latin typeface="Bebas Neue Bold" panose="020B0606020202050201" pitchFamily="34" charset="0"/>
                <a:cs typeface="Arial" panose="020B0604020202020204" pitchFamily="34" charset="0"/>
              </a:rPr>
              <a:t>High-Quality Fan Delivers Powerful Airflow</a:t>
            </a:r>
            <a:endParaRPr lang="zh-TW" altLang="en-US" sz="3200" b="1" spc="300" dirty="0">
              <a:solidFill>
                <a:schemeClr val="bg1"/>
              </a:solidFill>
              <a:latin typeface="Bebas Neue Bold" panose="020B0606020202050201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7A3BA27D-F88E-600E-A077-B868460E3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476" y="554262"/>
            <a:ext cx="6858000" cy="685800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25025505-2133-AD1A-AE1E-574D8A7D91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300" y="1142223"/>
            <a:ext cx="2853906" cy="5325951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C47B62D8-FC15-1BE6-0B8B-C2B66798DF04}"/>
              </a:ext>
            </a:extLst>
          </p:cNvPr>
          <p:cNvSpPr txBox="1"/>
          <p:nvPr/>
        </p:nvSpPr>
        <p:spPr>
          <a:xfrm>
            <a:off x="7885982" y="1478021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120 x 120 x 25 mm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DB8635F7-834E-FC77-FEC1-E296700D08C1}"/>
              </a:ext>
            </a:extLst>
          </p:cNvPr>
          <p:cNvSpPr txBox="1"/>
          <p:nvPr/>
        </p:nvSpPr>
        <p:spPr>
          <a:xfrm>
            <a:off x="7885982" y="2168134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Hydro bearing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6D000CDB-D8AC-43C9-E986-F02C5D95875F}"/>
              </a:ext>
            </a:extLst>
          </p:cNvPr>
          <p:cNvSpPr txBox="1"/>
          <p:nvPr/>
        </p:nvSpPr>
        <p:spPr>
          <a:xfrm>
            <a:off x="7885982" y="2840995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750~1900 RPM±10%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22009502-E21E-4F8E-2629-E31C5940266D}"/>
              </a:ext>
            </a:extLst>
          </p:cNvPr>
          <p:cNvSpPr txBox="1"/>
          <p:nvPr/>
        </p:nvSpPr>
        <p:spPr>
          <a:xfrm>
            <a:off x="7885982" y="3511038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57.56±10%CFMCFM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136FE6DD-BE7D-C52F-24E7-0AF9F977166B}"/>
              </a:ext>
            </a:extLst>
          </p:cNvPr>
          <p:cNvSpPr txBox="1"/>
          <p:nvPr/>
        </p:nvSpPr>
        <p:spPr>
          <a:xfrm>
            <a:off x="7885982" y="4168428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2.48mmH2O±10%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A7DF77D9-C66A-5B01-29BD-C6225E310603}"/>
              </a:ext>
            </a:extLst>
          </p:cNvPr>
          <p:cNvSpPr txBox="1"/>
          <p:nvPr/>
        </p:nvSpPr>
        <p:spPr>
          <a:xfrm>
            <a:off x="7885982" y="4841291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38.21±10% dBA</a:t>
            </a:r>
            <a:r>
              <a:rPr lang="zh-TW" altLang="en-US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（</a:t>
            </a:r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MAX.</a:t>
            </a:r>
            <a:r>
              <a:rPr lang="zh-TW" altLang="en-US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）</a:t>
            </a:r>
            <a:endParaRPr lang="en-US" altLang="zh-TW" sz="1100" dirty="0">
              <a:solidFill>
                <a:schemeClr val="bg1"/>
              </a:solidFill>
              <a:latin typeface="Bahnschrif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134A4499-88C3-D5AB-F02B-6B1AA4F2A5CC}"/>
              </a:ext>
            </a:extLst>
          </p:cNvPr>
          <p:cNvSpPr txBox="1"/>
          <p:nvPr/>
        </p:nvSpPr>
        <p:spPr>
          <a:xfrm>
            <a:off x="7885982" y="5515301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4 Pin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54BEF1D0-4AC2-9F79-C18C-23F808651BB9}"/>
              </a:ext>
            </a:extLst>
          </p:cNvPr>
          <p:cNvSpPr txBox="1"/>
          <p:nvPr/>
        </p:nvSpPr>
        <p:spPr>
          <a:xfrm>
            <a:off x="7885982" y="6187006"/>
            <a:ext cx="255856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TW" sz="1100" dirty="0">
                <a:solidFill>
                  <a:schemeClr val="bg1"/>
                </a:solidFill>
                <a:latin typeface="Bahnschrift" panose="020B0502040204020203" pitchFamily="34" charset="0"/>
                <a:ea typeface="Roboto" panose="02000000000000000000" pitchFamily="2" charset="0"/>
              </a:rPr>
              <a:t>20000H</a:t>
            </a:r>
          </a:p>
        </p:txBody>
      </p:sp>
      <p:grpSp>
        <p:nvGrpSpPr>
          <p:cNvPr id="36" name="群組 35">
            <a:extLst>
              <a:ext uri="{FF2B5EF4-FFF2-40B4-BE49-F238E27FC236}">
                <a16:creationId xmlns:a16="http://schemas.microsoft.com/office/drawing/2014/main" id="{F82716F0-4882-A762-DEC0-4E6C56F8B9D5}"/>
              </a:ext>
            </a:extLst>
          </p:cNvPr>
          <p:cNvGrpSpPr/>
          <p:nvPr/>
        </p:nvGrpSpPr>
        <p:grpSpPr>
          <a:xfrm>
            <a:off x="556513" y="4841291"/>
            <a:ext cx="4236856" cy="1626883"/>
            <a:chOff x="616899" y="5091278"/>
            <a:chExt cx="3534886" cy="1357338"/>
          </a:xfrm>
        </p:grpSpPr>
        <p:pic>
          <p:nvPicPr>
            <p:cNvPr id="26" name="圖片 25">
              <a:extLst>
                <a:ext uri="{FF2B5EF4-FFF2-40B4-BE49-F238E27FC236}">
                  <a16:creationId xmlns:a16="http://schemas.microsoft.com/office/drawing/2014/main" id="{0999397B-83ED-4825-A300-F46B26C30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6899" y="5091278"/>
              <a:ext cx="3534886" cy="1357338"/>
            </a:xfrm>
            <a:prstGeom prst="rect">
              <a:avLst/>
            </a:prstGeom>
          </p:spPr>
        </p:pic>
        <p:sp>
          <p:nvSpPr>
            <p:cNvPr id="28" name="文字方塊 27">
              <a:extLst>
                <a:ext uri="{FF2B5EF4-FFF2-40B4-BE49-F238E27FC236}">
                  <a16:creationId xmlns:a16="http://schemas.microsoft.com/office/drawing/2014/main" id="{9639543C-060C-925E-BEC7-C9E5C93B7F97}"/>
                </a:ext>
              </a:extLst>
            </p:cNvPr>
            <p:cNvSpPr txBox="1"/>
            <p:nvPr/>
          </p:nvSpPr>
          <p:spPr>
            <a:xfrm>
              <a:off x="641831" y="5908144"/>
              <a:ext cx="1038046" cy="3081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800" dirty="0">
                  <a:solidFill>
                    <a:srgbClr val="FFFF00"/>
                  </a:solidFill>
                  <a:latin typeface="Bahnschrift" panose="020B0502040204020203" pitchFamily="34" charset="0"/>
                  <a:ea typeface="Roboto" panose="02000000000000000000" pitchFamily="2" charset="0"/>
                </a:rPr>
                <a:t>750-1900</a:t>
              </a:r>
              <a:endParaRPr lang="zh-TW" altLang="en-US" sz="2400" dirty="0">
                <a:solidFill>
                  <a:srgbClr val="FFFF00"/>
                </a:solidFill>
              </a:endParaRPr>
            </a:p>
          </p:txBody>
        </p:sp>
        <p:sp>
          <p:nvSpPr>
            <p:cNvPr id="30" name="文字方塊 29">
              <a:extLst>
                <a:ext uri="{FF2B5EF4-FFF2-40B4-BE49-F238E27FC236}">
                  <a16:creationId xmlns:a16="http://schemas.microsoft.com/office/drawing/2014/main" id="{55B13220-554F-03FD-37B0-491A80364F2B}"/>
                </a:ext>
              </a:extLst>
            </p:cNvPr>
            <p:cNvSpPr txBox="1"/>
            <p:nvPr/>
          </p:nvSpPr>
          <p:spPr>
            <a:xfrm>
              <a:off x="1736455" y="6040697"/>
              <a:ext cx="573766" cy="3081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800" dirty="0">
                  <a:solidFill>
                    <a:srgbClr val="FFFF00"/>
                  </a:solidFill>
                  <a:latin typeface="Bahnschrift" panose="020B0502040204020203" pitchFamily="34" charset="0"/>
                  <a:ea typeface="Roboto" panose="02000000000000000000" pitchFamily="2" charset="0"/>
                </a:rPr>
                <a:t>2.4</a:t>
              </a:r>
              <a:endParaRPr lang="zh-TW" altLang="en-US" sz="2400" dirty="0">
                <a:solidFill>
                  <a:srgbClr val="FFFF00"/>
                </a:solidFill>
              </a:endParaRPr>
            </a:p>
          </p:txBody>
        </p:sp>
        <p:sp>
          <p:nvSpPr>
            <p:cNvPr id="32" name="文字方塊 31">
              <a:extLst>
                <a:ext uri="{FF2B5EF4-FFF2-40B4-BE49-F238E27FC236}">
                  <a16:creationId xmlns:a16="http://schemas.microsoft.com/office/drawing/2014/main" id="{719AACE2-844C-DB4E-6D50-38B80E2FF7A9}"/>
                </a:ext>
              </a:extLst>
            </p:cNvPr>
            <p:cNvSpPr txBox="1"/>
            <p:nvPr/>
          </p:nvSpPr>
          <p:spPr>
            <a:xfrm>
              <a:off x="2987250" y="6040697"/>
              <a:ext cx="573766" cy="3081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1800" dirty="0">
                  <a:solidFill>
                    <a:srgbClr val="FFFF00"/>
                  </a:solidFill>
                  <a:latin typeface="Bahnschrift" panose="020B0502040204020203" pitchFamily="34" charset="0"/>
                  <a:ea typeface="Roboto" panose="02000000000000000000" pitchFamily="2" charset="0"/>
                </a:rPr>
                <a:t>38</a:t>
              </a:r>
              <a:endParaRPr lang="zh-TW" altLang="en-US" sz="2400" dirty="0"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7096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0D3B083D-678B-0537-C98B-55CDEC297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群組 26">
            <a:extLst>
              <a:ext uri="{FF2B5EF4-FFF2-40B4-BE49-F238E27FC236}">
                <a16:creationId xmlns:a16="http://schemas.microsoft.com/office/drawing/2014/main" id="{88D3E677-A587-51E5-EE89-7309FAB213FB}"/>
              </a:ext>
            </a:extLst>
          </p:cNvPr>
          <p:cNvGrpSpPr/>
          <p:nvPr/>
        </p:nvGrpSpPr>
        <p:grpSpPr>
          <a:xfrm>
            <a:off x="135462" y="1154554"/>
            <a:ext cx="11717234" cy="4741168"/>
            <a:chOff x="-192343" y="895761"/>
            <a:chExt cx="12521197" cy="5066477"/>
          </a:xfrm>
        </p:grpSpPr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3F3948A9-EE30-9758-2D8E-CE82B570B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607" y="1168378"/>
              <a:ext cx="4467046" cy="4467046"/>
            </a:xfrm>
            <a:prstGeom prst="rect">
              <a:avLst/>
            </a:prstGeom>
          </p:spPr>
        </p:pic>
        <p:pic>
          <p:nvPicPr>
            <p:cNvPr id="12" name="圖片 11">
              <a:extLst>
                <a:ext uri="{FF2B5EF4-FFF2-40B4-BE49-F238E27FC236}">
                  <a16:creationId xmlns:a16="http://schemas.microsoft.com/office/drawing/2014/main" id="{14C33D79-02B3-CBF1-E86A-590B9031C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92343" y="895761"/>
              <a:ext cx="5066477" cy="5066477"/>
            </a:xfrm>
            <a:prstGeom prst="rect">
              <a:avLst/>
            </a:prstGeom>
          </p:spPr>
        </p:pic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5355E6ED-3854-9500-B828-640259B0A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4128" y="930432"/>
              <a:ext cx="4924726" cy="4924726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06956435-54CF-8819-4B53-C59D38965543}"/>
                </a:ext>
              </a:extLst>
            </p:cNvPr>
            <p:cNvSpPr txBox="1"/>
            <p:nvPr/>
          </p:nvSpPr>
          <p:spPr>
            <a:xfrm>
              <a:off x="1622956" y="930432"/>
              <a:ext cx="14358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800" dirty="0">
                  <a:solidFill>
                    <a:srgbClr val="FFFF00"/>
                  </a:solidFill>
                  <a:latin typeface="Bahnschrift" panose="020B0502040204020203" pitchFamily="34" charset="0"/>
                  <a:ea typeface="Roboto" panose="02000000000000000000" pitchFamily="2" charset="0"/>
                </a:rPr>
                <a:t>134mm</a:t>
              </a:r>
              <a:endParaRPr lang="zh-TW" altLang="en-US" sz="3600" dirty="0">
                <a:solidFill>
                  <a:srgbClr val="FFFF00"/>
                </a:solidFill>
              </a:endParaRPr>
            </a:p>
          </p:txBody>
        </p:sp>
        <p:cxnSp>
          <p:nvCxnSpPr>
            <p:cNvPr id="10" name="直線接點 9">
              <a:extLst>
                <a:ext uri="{FF2B5EF4-FFF2-40B4-BE49-F238E27FC236}">
                  <a16:creationId xmlns:a16="http://schemas.microsoft.com/office/drawing/2014/main" id="{CA66B4EF-E695-D7DE-BB86-2FC40961C26F}"/>
                </a:ext>
              </a:extLst>
            </p:cNvPr>
            <p:cNvCxnSpPr/>
            <p:nvPr/>
          </p:nvCxnSpPr>
          <p:spPr>
            <a:xfrm>
              <a:off x="3021091" y="1237762"/>
              <a:ext cx="12731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線接點 10">
              <a:extLst>
                <a:ext uri="{FF2B5EF4-FFF2-40B4-BE49-F238E27FC236}">
                  <a16:creationId xmlns:a16="http://schemas.microsoft.com/office/drawing/2014/main" id="{7FC96AFC-795D-C3B5-44A6-1AF7CDFE39A2}"/>
                </a:ext>
              </a:extLst>
            </p:cNvPr>
            <p:cNvCxnSpPr/>
            <p:nvPr/>
          </p:nvCxnSpPr>
          <p:spPr>
            <a:xfrm>
              <a:off x="349820" y="1237762"/>
              <a:ext cx="127313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7BD16803-D607-654F-BA1B-D2E11855981E}"/>
                </a:ext>
              </a:extLst>
            </p:cNvPr>
            <p:cNvSpPr txBox="1"/>
            <p:nvPr/>
          </p:nvSpPr>
          <p:spPr>
            <a:xfrm>
              <a:off x="5388343" y="930432"/>
              <a:ext cx="143587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800" dirty="0">
                  <a:solidFill>
                    <a:srgbClr val="FFFF00"/>
                  </a:solidFill>
                  <a:latin typeface="Bahnschrift" panose="020B0502040204020203" pitchFamily="34" charset="0"/>
                  <a:ea typeface="Roboto" panose="02000000000000000000" pitchFamily="2" charset="0"/>
                </a:rPr>
                <a:t>127mm</a:t>
              </a:r>
              <a:endParaRPr lang="zh-TW" altLang="en-US" sz="3600" dirty="0">
                <a:solidFill>
                  <a:srgbClr val="FFFF00"/>
                </a:solidFill>
              </a:endParaRPr>
            </a:p>
          </p:txBody>
        </p:sp>
        <p:cxnSp>
          <p:nvCxnSpPr>
            <p:cNvPr id="15" name="直線接點 14">
              <a:extLst>
                <a:ext uri="{FF2B5EF4-FFF2-40B4-BE49-F238E27FC236}">
                  <a16:creationId xmlns:a16="http://schemas.microsoft.com/office/drawing/2014/main" id="{ED95A3E0-418D-105F-57E0-6273BB9F551C}"/>
                </a:ext>
              </a:extLst>
            </p:cNvPr>
            <p:cNvCxnSpPr>
              <a:cxnSpLocks/>
            </p:cNvCxnSpPr>
            <p:nvPr/>
          </p:nvCxnSpPr>
          <p:spPr>
            <a:xfrm>
              <a:off x="6786478" y="1237762"/>
              <a:ext cx="791612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EBD5E20A-AF30-6218-BF41-D4983A07122E}"/>
                </a:ext>
              </a:extLst>
            </p:cNvPr>
            <p:cNvCxnSpPr>
              <a:cxnSpLocks/>
            </p:cNvCxnSpPr>
            <p:nvPr/>
          </p:nvCxnSpPr>
          <p:spPr>
            <a:xfrm>
              <a:off x="4697730" y="1237762"/>
              <a:ext cx="690613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AE116150-48E5-D0DB-415F-468742A57D99}"/>
                </a:ext>
              </a:extLst>
            </p:cNvPr>
            <p:cNvGrpSpPr/>
            <p:nvPr/>
          </p:nvGrpSpPr>
          <p:grpSpPr>
            <a:xfrm rot="16200000">
              <a:off x="10649033" y="2796782"/>
              <a:ext cx="2576412" cy="523220"/>
              <a:chOff x="9062546" y="861048"/>
              <a:chExt cx="2576412" cy="523220"/>
            </a:xfrm>
          </p:grpSpPr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DFBCFC41-DEE0-6938-8721-DAB72CAE5FE7}"/>
                  </a:ext>
                </a:extLst>
              </p:cNvPr>
              <p:cNvSpPr txBox="1"/>
              <p:nvPr/>
            </p:nvSpPr>
            <p:spPr>
              <a:xfrm>
                <a:off x="9632814" y="861048"/>
                <a:ext cx="143587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TW" sz="2800" dirty="0">
                    <a:solidFill>
                      <a:srgbClr val="FFFF00"/>
                    </a:solidFill>
                    <a:latin typeface="Bahnschrift" panose="020B0502040204020203" pitchFamily="34" charset="0"/>
                    <a:ea typeface="Roboto" panose="02000000000000000000" pitchFamily="2" charset="0"/>
                  </a:rPr>
                  <a:t>167mm</a:t>
                </a:r>
                <a:endParaRPr lang="zh-TW" altLang="en-US" sz="3600" dirty="0">
                  <a:solidFill>
                    <a:srgbClr val="FFFF00"/>
                  </a:solidFill>
                </a:endParaRPr>
              </a:p>
            </p:txBody>
          </p:sp>
          <p:cxnSp>
            <p:nvCxnSpPr>
              <p:cNvPr id="20" name="直線接點 19">
                <a:extLst>
                  <a:ext uri="{FF2B5EF4-FFF2-40B4-BE49-F238E27FC236}">
                    <a16:creationId xmlns:a16="http://schemas.microsoft.com/office/drawing/2014/main" id="{4283DC22-DC67-D658-E308-2EC4B64DF5B4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11334954" y="864374"/>
                <a:ext cx="0" cy="608009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線接點 20">
                <a:extLst>
                  <a:ext uri="{FF2B5EF4-FFF2-40B4-BE49-F238E27FC236}">
                    <a16:creationId xmlns:a16="http://schemas.microsoft.com/office/drawing/2014/main" id="{84C8733C-2E17-AA65-88E8-36279D45A126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 flipV="1">
                <a:off x="9347680" y="883245"/>
                <a:ext cx="0" cy="57026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73953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5F42C732-7D61-6175-01FD-C66B31A54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9" y="675141"/>
            <a:ext cx="5778261" cy="5778261"/>
          </a:xfrm>
          <a:prstGeom prst="rect">
            <a:avLst/>
          </a:prstGeom>
        </p:spPr>
      </p:pic>
      <p:grpSp>
        <p:nvGrpSpPr>
          <p:cNvPr id="9" name="群組 8">
            <a:extLst>
              <a:ext uri="{FF2B5EF4-FFF2-40B4-BE49-F238E27FC236}">
                <a16:creationId xmlns:a16="http://schemas.microsoft.com/office/drawing/2014/main" id="{22FEBB70-8FD0-10BF-B268-65DFED82E6A9}"/>
              </a:ext>
            </a:extLst>
          </p:cNvPr>
          <p:cNvGrpSpPr/>
          <p:nvPr/>
        </p:nvGrpSpPr>
        <p:grpSpPr>
          <a:xfrm>
            <a:off x="5746696" y="154019"/>
            <a:ext cx="4951561" cy="3212003"/>
            <a:chOff x="5633050" y="241539"/>
            <a:chExt cx="5357003" cy="3475007"/>
          </a:xfrm>
        </p:grpSpPr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3145C4F7-7DAE-4F0E-B6AA-9BD7F3EDD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33050" y="241539"/>
              <a:ext cx="3088257" cy="3088257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FCD6F24B-A57D-7615-A2D2-436FDEF8A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2081" y="448574"/>
              <a:ext cx="3267972" cy="3267972"/>
            </a:xfrm>
            <a:prstGeom prst="rect">
              <a:avLst/>
            </a:prstGeom>
          </p:spPr>
        </p:pic>
      </p:grpSp>
      <p:graphicFrame>
        <p:nvGraphicFramePr>
          <p:cNvPr id="10" name="表格 6">
            <a:extLst>
              <a:ext uri="{FF2B5EF4-FFF2-40B4-BE49-F238E27FC236}">
                <a16:creationId xmlns:a16="http://schemas.microsoft.com/office/drawing/2014/main" id="{001F75FD-D17F-7BDE-EC6B-F5D0084AE5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174765"/>
              </p:ext>
            </p:extLst>
          </p:nvPr>
        </p:nvGraphicFramePr>
        <p:xfrm>
          <a:off x="6161622" y="4120000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D3 - Black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BFA-D3-6P120-AK-RP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4712883213434 / 886027007518</a:t>
                      </a:r>
                      <a:endParaRPr lang="en-US" altLang="zh-TW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  <p:sp>
        <p:nvSpPr>
          <p:cNvPr id="11" name="文字方塊 10">
            <a:extLst>
              <a:ext uri="{FF2B5EF4-FFF2-40B4-BE49-F238E27FC236}">
                <a16:creationId xmlns:a16="http://schemas.microsoft.com/office/drawing/2014/main" id="{DE51AD6C-3BA4-0E42-8FB0-090FF497A1F7}"/>
              </a:ext>
            </a:extLst>
          </p:cNvPr>
          <p:cNvSpPr txBox="1"/>
          <p:nvPr/>
        </p:nvSpPr>
        <p:spPr>
          <a:xfrm>
            <a:off x="7208848" y="2842046"/>
            <a:ext cx="2027258" cy="8409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694" tIns="34694" rIns="34694" bIns="34694" numCol="1" spcCol="38100" rtlCol="0" anchor="t">
            <a:spAutoFit/>
          </a:bodyPr>
          <a:lstStyle/>
          <a:p>
            <a:pPr algn="ctr" defTabSz="693938"/>
            <a:r>
              <a:rPr lang="en-US" altLang="zh-TW" sz="5009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Light SemiCondensed" panose="020B0502040204020203" pitchFamily="34" charset="0"/>
              </a:rPr>
              <a:t>D3</a:t>
            </a:r>
            <a:endParaRPr lang="zh-TW" altLang="en-US" sz="5009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Light SemiCondensed" panose="020B0502040204020203" pitchFamily="34" charset="0"/>
            </a:endParaRPr>
          </a:p>
        </p:txBody>
      </p:sp>
      <p:sp>
        <p:nvSpPr>
          <p:cNvPr id="12" name="標題 1">
            <a:extLst>
              <a:ext uri="{FF2B5EF4-FFF2-40B4-BE49-F238E27FC236}">
                <a16:creationId xmlns:a16="http://schemas.microsoft.com/office/drawing/2014/main" id="{1A5E8128-1AB8-80D1-7DD1-912A09A90ADF}"/>
              </a:ext>
            </a:extLst>
          </p:cNvPr>
          <p:cNvSpPr txBox="1">
            <a:spLocks/>
          </p:cNvSpPr>
          <p:nvPr/>
        </p:nvSpPr>
        <p:spPr>
          <a:xfrm>
            <a:off x="6793043" y="3701621"/>
            <a:ext cx="2858871" cy="48111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Roboto Thin" panose="02000000000000000000" pitchFamily="2" charset="0"/>
                <a:cs typeface="Arial" panose="020B0604020202020204" pitchFamily="34" charset="0"/>
              </a:rPr>
              <a:t>AIR COOLER</a:t>
            </a:r>
          </a:p>
        </p:txBody>
      </p: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14D68846-3BCE-6666-B5DE-6970FDD92E4C}"/>
              </a:ext>
            </a:extLst>
          </p:cNvPr>
          <p:cNvCxnSpPr>
            <a:cxnSpLocks/>
          </p:cNvCxnSpPr>
          <p:nvPr/>
        </p:nvCxnSpPr>
        <p:spPr>
          <a:xfrm>
            <a:off x="7098527" y="3649335"/>
            <a:ext cx="22479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aphicFrame>
        <p:nvGraphicFramePr>
          <p:cNvPr id="14" name="表格 6">
            <a:extLst>
              <a:ext uri="{FF2B5EF4-FFF2-40B4-BE49-F238E27FC236}">
                <a16:creationId xmlns:a16="http://schemas.microsoft.com/office/drawing/2014/main" id="{135D8497-7C95-30DD-FE39-A8BDCA98B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331903"/>
              </p:ext>
            </p:extLst>
          </p:nvPr>
        </p:nvGraphicFramePr>
        <p:xfrm>
          <a:off x="6161622" y="5253785"/>
          <a:ext cx="4261172" cy="925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490">
                  <a:extLst>
                    <a:ext uri="{9D8B030D-6E8A-4147-A177-3AD203B41FA5}">
                      <a16:colId xmlns:a16="http://schemas.microsoft.com/office/drawing/2014/main" val="693047152"/>
                    </a:ext>
                  </a:extLst>
                </a:gridCol>
                <a:gridCol w="2745682">
                  <a:extLst>
                    <a:ext uri="{9D8B030D-6E8A-4147-A177-3AD203B41FA5}">
                      <a16:colId xmlns:a16="http://schemas.microsoft.com/office/drawing/2014/main" val="1427428572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8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D3 - White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altLang="zh-TW" sz="1100" b="1" dirty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730388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pt-BR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Part Number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BFA-D3-6P120-AW-RP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712531"/>
                  </a:ext>
                </a:extLst>
              </a:tr>
              <a:tr h="29106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100" b="1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EAN / UPC</a:t>
                      </a: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dirty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  <a:ea typeface="Roboto" panose="02000000000000000000" pitchFamily="2" charset="0"/>
                        </a:rPr>
                        <a:t>-</a:t>
                      </a:r>
                      <a:endParaRPr lang="en-US" altLang="zh-TW" sz="1100" dirty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 marL="69390" marR="69390" marT="34695" marB="3469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57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9636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</TotalTime>
  <Words>98</Words>
  <Application>Microsoft Office PowerPoint</Application>
  <PresentationFormat>寬螢幕</PresentationFormat>
  <Paragraphs>37</Paragraphs>
  <Slides>6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Arial</vt:lpstr>
      <vt:lpstr>Bahnschrift</vt:lpstr>
      <vt:lpstr>Bahnschrift Light SemiCondensed</vt:lpstr>
      <vt:lpstr>Bebas Neue Bold</vt:lpstr>
      <vt:lpstr>Calibri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176</cp:revision>
  <dcterms:created xsi:type="dcterms:W3CDTF">2024-07-05T05:10:11Z</dcterms:created>
  <dcterms:modified xsi:type="dcterms:W3CDTF">2026-08-28T16:22:50Z</dcterms:modified>
</cp:coreProperties>
</file>