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69" r:id="rId4"/>
    <p:sldId id="259" r:id="rId5"/>
    <p:sldId id="261" r:id="rId6"/>
    <p:sldId id="264" r:id="rId7"/>
    <p:sldId id="268" r:id="rId8"/>
  </p:sldIdLst>
  <p:sldSz cx="9251950" cy="5724525"/>
  <p:notesSz cx="6858000" cy="9144000"/>
  <p:embeddedFontLst>
    <p:embeddedFont>
      <p:font typeface="Bahnschrift" panose="020B0502040204020203" pitchFamily="34" charset="0"/>
      <p:regular r:id="rId10"/>
      <p:bold r:id="rId11"/>
    </p:embeddedFont>
    <p:embeddedFont>
      <p:font typeface="Bahnschrift Light SemiCondensed" panose="020B0502040204020203" pitchFamily="34" charset="0"/>
      <p:regular r:id="rId12"/>
    </p:embeddedFont>
    <p:embeddedFont>
      <p:font typeface="Roboto" panose="02000000000000000000" pitchFamily="2" charset="0"/>
      <p:regular r:id="rId13"/>
      <p:bold r:id="rId14"/>
      <p:italic r:id="rId15"/>
      <p:boldItalic r:id="rId16"/>
    </p:embeddedFont>
  </p:embeddedFontLst>
  <p:defaultTextStyle>
    <a:defPPr marL="0" marR="0" indent="0" algn="l" defTabSz="71881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1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7188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1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359405" algn="l" defTabSz="7188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1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718810" algn="l" defTabSz="7188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1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078215" algn="l" defTabSz="7188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1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437620" algn="l" defTabSz="7188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1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1797025" algn="l" defTabSz="7188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1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156430" algn="l" defTabSz="7188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1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2515834" algn="l" defTabSz="7188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1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2875239" algn="l" defTabSz="7188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1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65A9B"/>
          </a:solidFill>
        </a:fill>
      </a:tcStyle>
    </a:wholeTbl>
    <a:band2H>
      <a:tcTxStyle/>
      <a:tcStyle>
        <a:tcBdr/>
        <a:fill>
          <a:solidFill>
            <a:schemeClr val="accent1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65A9B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2D4B8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383"/>
          </a:solidFill>
        </a:fill>
      </a:tcStyle>
    </a:wholeTbl>
    <a:band2H>
      <a:tcTxStyle/>
      <a:tcStyle>
        <a:tcBdr/>
        <a:fill>
          <a:solidFill>
            <a:schemeClr val="accent3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38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3"/>
  </p:normalViewPr>
  <p:slideViewPr>
    <p:cSldViewPr snapToGrid="0">
      <p:cViewPr varScale="1">
        <p:scale>
          <a:sx n="95" d="100"/>
          <a:sy n="95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658813" y="685800"/>
            <a:ext cx="554037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943">
        <a:latin typeface="+mn-lt"/>
        <a:ea typeface="+mn-ea"/>
        <a:cs typeface="+mn-cs"/>
        <a:sym typeface="Calibri"/>
      </a:defRPr>
    </a:lvl1pPr>
    <a:lvl2pPr indent="179702" latinLnBrk="0">
      <a:defRPr sz="943">
        <a:latin typeface="+mn-lt"/>
        <a:ea typeface="+mn-ea"/>
        <a:cs typeface="+mn-cs"/>
        <a:sym typeface="Calibri"/>
      </a:defRPr>
    </a:lvl2pPr>
    <a:lvl3pPr indent="359405" latinLnBrk="0">
      <a:defRPr sz="943">
        <a:latin typeface="+mn-lt"/>
        <a:ea typeface="+mn-ea"/>
        <a:cs typeface="+mn-cs"/>
        <a:sym typeface="Calibri"/>
      </a:defRPr>
    </a:lvl3pPr>
    <a:lvl4pPr indent="539107" latinLnBrk="0">
      <a:defRPr sz="943">
        <a:latin typeface="+mn-lt"/>
        <a:ea typeface="+mn-ea"/>
        <a:cs typeface="+mn-cs"/>
        <a:sym typeface="Calibri"/>
      </a:defRPr>
    </a:lvl4pPr>
    <a:lvl5pPr indent="718810" latinLnBrk="0">
      <a:defRPr sz="943">
        <a:latin typeface="+mn-lt"/>
        <a:ea typeface="+mn-ea"/>
        <a:cs typeface="+mn-cs"/>
        <a:sym typeface="Calibri"/>
      </a:defRPr>
    </a:lvl5pPr>
    <a:lvl6pPr indent="898512" latinLnBrk="0">
      <a:defRPr sz="943">
        <a:latin typeface="+mn-lt"/>
        <a:ea typeface="+mn-ea"/>
        <a:cs typeface="+mn-cs"/>
        <a:sym typeface="Calibri"/>
      </a:defRPr>
    </a:lvl6pPr>
    <a:lvl7pPr indent="1078215" latinLnBrk="0">
      <a:defRPr sz="943">
        <a:latin typeface="+mn-lt"/>
        <a:ea typeface="+mn-ea"/>
        <a:cs typeface="+mn-cs"/>
        <a:sym typeface="Calibri"/>
      </a:defRPr>
    </a:lvl7pPr>
    <a:lvl8pPr indent="1257917" latinLnBrk="0">
      <a:defRPr sz="943">
        <a:latin typeface="+mn-lt"/>
        <a:ea typeface="+mn-ea"/>
        <a:cs typeface="+mn-cs"/>
        <a:sym typeface="Calibri"/>
      </a:defRPr>
    </a:lvl8pPr>
    <a:lvl9pPr indent="1437620" latinLnBrk="0">
      <a:defRPr sz="943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156494" y="936861"/>
            <a:ext cx="6938963" cy="1992984"/>
          </a:xfrm>
          <a:prstGeom prst="rect">
            <a:avLst/>
          </a:prstGeom>
        </p:spPr>
        <p:txBody>
          <a:bodyPr anchor="b"/>
          <a:lstStyle>
            <a:lvl1pPr algn="ctr">
              <a:defRPr sz="4553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56494" y="3006701"/>
            <a:ext cx="6938963" cy="138210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21"/>
            </a:lvl1pPr>
            <a:lvl2pPr marL="0" indent="346969" algn="ctr">
              <a:buSzTx/>
              <a:buFontTx/>
              <a:buNone/>
              <a:defRPr sz="1821"/>
            </a:lvl2pPr>
            <a:lvl3pPr marL="0" indent="693938" algn="ctr">
              <a:buSzTx/>
              <a:buFontTx/>
              <a:buNone/>
              <a:defRPr sz="1821"/>
            </a:lvl3pPr>
            <a:lvl4pPr marL="0" indent="1040907" algn="ctr">
              <a:buSzTx/>
              <a:buFontTx/>
              <a:buNone/>
              <a:defRPr sz="1821"/>
            </a:lvl4pPr>
            <a:lvl5pPr marL="0" indent="1387876" algn="ctr">
              <a:buSzTx/>
              <a:buFontTx/>
              <a:buNone/>
              <a:defRPr sz="182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631253" y="1427157"/>
            <a:ext cx="7979807" cy="2381243"/>
          </a:xfrm>
          <a:prstGeom prst="rect">
            <a:avLst/>
          </a:prstGeom>
        </p:spPr>
        <p:txBody>
          <a:bodyPr anchor="b"/>
          <a:lstStyle>
            <a:lvl1pPr>
              <a:defRPr sz="4553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1253" y="3830926"/>
            <a:ext cx="7979807" cy="125224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21">
                <a:solidFill>
                  <a:srgbClr val="888888"/>
                </a:solidFill>
              </a:defRPr>
            </a:lvl1pPr>
            <a:lvl2pPr marL="0" indent="346969">
              <a:buSzTx/>
              <a:buFontTx/>
              <a:buNone/>
              <a:defRPr sz="1821">
                <a:solidFill>
                  <a:srgbClr val="888888"/>
                </a:solidFill>
              </a:defRPr>
            </a:lvl2pPr>
            <a:lvl3pPr marL="0" indent="693938">
              <a:buSzTx/>
              <a:buFontTx/>
              <a:buNone/>
              <a:defRPr sz="1821">
                <a:solidFill>
                  <a:srgbClr val="888888"/>
                </a:solidFill>
              </a:defRPr>
            </a:lvl3pPr>
            <a:lvl4pPr marL="0" indent="1040907">
              <a:buSzTx/>
              <a:buFontTx/>
              <a:buNone/>
              <a:defRPr sz="1821">
                <a:solidFill>
                  <a:srgbClr val="888888"/>
                </a:solidFill>
              </a:defRPr>
            </a:lvl4pPr>
            <a:lvl5pPr marL="0" indent="1387876">
              <a:buSzTx/>
              <a:buFontTx/>
              <a:buNone/>
              <a:defRPr sz="1821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36071" y="1523890"/>
            <a:ext cx="3932079" cy="3632159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637276" y="304778"/>
            <a:ext cx="7979808" cy="110647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7276" y="1403305"/>
            <a:ext cx="3914010" cy="687738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821" b="1"/>
            </a:lvl1pPr>
            <a:lvl2pPr marL="0" indent="346969">
              <a:buSzTx/>
              <a:buFontTx/>
              <a:buNone/>
              <a:defRPr sz="1821" b="1"/>
            </a:lvl2pPr>
            <a:lvl3pPr marL="0" indent="693938">
              <a:buSzTx/>
              <a:buFontTx/>
              <a:buNone/>
              <a:defRPr sz="1821" b="1"/>
            </a:lvl3pPr>
            <a:lvl4pPr marL="0" indent="1040907">
              <a:buSzTx/>
              <a:buFontTx/>
              <a:buNone/>
              <a:defRPr sz="1821" b="1"/>
            </a:lvl4pPr>
            <a:lvl5pPr marL="0" indent="1387876">
              <a:buSzTx/>
              <a:buFontTx/>
              <a:buNone/>
              <a:defRPr sz="1821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文字版面配置區 4"/>
          <p:cNvSpPr>
            <a:spLocks noGrp="1"/>
          </p:cNvSpPr>
          <p:nvPr>
            <p:ph type="body" sz="quarter" idx="21"/>
          </p:nvPr>
        </p:nvSpPr>
        <p:spPr>
          <a:xfrm>
            <a:off x="4683800" y="1403305"/>
            <a:ext cx="3933284" cy="687738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</a:lstStyle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637276" y="381635"/>
            <a:ext cx="2983996" cy="1335723"/>
          </a:xfrm>
          <a:prstGeom prst="rect">
            <a:avLst/>
          </a:prstGeom>
        </p:spPr>
        <p:txBody>
          <a:bodyPr anchor="b"/>
          <a:lstStyle>
            <a:lvl1pPr>
              <a:defRPr sz="2428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933284" y="824226"/>
            <a:ext cx="4683800" cy="4068123"/>
          </a:xfrm>
          <a:prstGeom prst="rect">
            <a:avLst/>
          </a:prstGeom>
        </p:spPr>
        <p:txBody>
          <a:bodyPr/>
          <a:lstStyle>
            <a:lvl1pPr>
              <a:defRPr sz="2428"/>
            </a:lvl1pPr>
            <a:lvl2pPr marL="545237" indent="-198268">
              <a:defRPr sz="2428"/>
            </a:lvl2pPr>
            <a:lvl3pPr marL="925251" indent="-231313">
              <a:defRPr sz="2428"/>
            </a:lvl3pPr>
            <a:lvl4pPr marL="1318483" indent="-277575">
              <a:defRPr sz="2428"/>
            </a:lvl4pPr>
            <a:lvl5pPr marL="1665452" indent="-277575">
              <a:defRPr sz="2428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文字版面配置區 3"/>
          <p:cNvSpPr>
            <a:spLocks noGrp="1"/>
          </p:cNvSpPr>
          <p:nvPr>
            <p:ph type="body" sz="quarter" idx="21"/>
          </p:nvPr>
        </p:nvSpPr>
        <p:spPr>
          <a:xfrm>
            <a:off x="637276" y="1717358"/>
            <a:ext cx="2983996" cy="318161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637276" y="381635"/>
            <a:ext cx="2983996" cy="1335723"/>
          </a:xfrm>
          <a:prstGeom prst="rect">
            <a:avLst/>
          </a:prstGeom>
        </p:spPr>
        <p:txBody>
          <a:bodyPr anchor="b"/>
          <a:lstStyle>
            <a:lvl1pPr>
              <a:defRPr sz="2428"/>
            </a:lvl1pPr>
          </a:lstStyle>
          <a:p>
            <a:r>
              <a:t>Title Text</a:t>
            </a:r>
          </a:p>
        </p:txBody>
      </p:sp>
      <p:sp>
        <p:nvSpPr>
          <p:cNvPr id="83" name="圖片版面配置區 2"/>
          <p:cNvSpPr>
            <a:spLocks noGrp="1"/>
          </p:cNvSpPr>
          <p:nvPr>
            <p:ph type="pic" sz="half" idx="21"/>
          </p:nvPr>
        </p:nvSpPr>
        <p:spPr>
          <a:xfrm>
            <a:off x="3933284" y="824226"/>
            <a:ext cx="4683800" cy="406812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7276" y="1717358"/>
            <a:ext cx="2983996" cy="318161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14"/>
            </a:lvl1pPr>
            <a:lvl2pPr marL="0" indent="346969">
              <a:buSzTx/>
              <a:buFontTx/>
              <a:buNone/>
              <a:defRPr sz="1214"/>
            </a:lvl2pPr>
            <a:lvl3pPr marL="0" indent="693938">
              <a:buSzTx/>
              <a:buFontTx/>
              <a:buNone/>
              <a:defRPr sz="1214"/>
            </a:lvl3pPr>
            <a:lvl4pPr marL="0" indent="1040907">
              <a:buSzTx/>
              <a:buFontTx/>
              <a:buNone/>
              <a:defRPr sz="1214"/>
            </a:lvl4pPr>
            <a:lvl5pPr marL="0" indent="1387876">
              <a:buSzTx/>
              <a:buFontTx/>
              <a:buNone/>
              <a:defRPr sz="1214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36072" y="304778"/>
            <a:ext cx="7979807" cy="1106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36072" y="1523890"/>
            <a:ext cx="7979807" cy="3632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5689" y="5341926"/>
            <a:ext cx="230189" cy="23250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11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69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9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69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9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69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9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69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9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69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9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69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9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69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9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69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9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69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9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173485" marR="0" indent="-173485" algn="l" defTabSz="693938" rtl="0" latinLnBrk="0">
        <a:lnSpc>
          <a:spcPct val="90000"/>
        </a:lnSpc>
        <a:spcBef>
          <a:spcPts val="759"/>
        </a:spcBef>
        <a:spcAft>
          <a:spcPts val="0"/>
        </a:spcAft>
        <a:buClrTx/>
        <a:buSzPct val="100000"/>
        <a:buFont typeface="Arial"/>
        <a:buChar char="•"/>
        <a:tabLst/>
        <a:defRPr sz="21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549368" marR="0" indent="-202399" algn="l" defTabSz="693938" rtl="0" latinLnBrk="0">
        <a:lnSpc>
          <a:spcPct val="90000"/>
        </a:lnSpc>
        <a:spcBef>
          <a:spcPts val="759"/>
        </a:spcBef>
        <a:spcAft>
          <a:spcPts val="0"/>
        </a:spcAft>
        <a:buClrTx/>
        <a:buSzPct val="100000"/>
        <a:buFont typeface="Arial"/>
        <a:buChar char="•"/>
        <a:tabLst/>
        <a:defRPr sz="21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936816" marR="0" indent="-242878" algn="l" defTabSz="693938" rtl="0" latinLnBrk="0">
        <a:lnSpc>
          <a:spcPct val="90000"/>
        </a:lnSpc>
        <a:spcBef>
          <a:spcPts val="759"/>
        </a:spcBef>
        <a:spcAft>
          <a:spcPts val="0"/>
        </a:spcAft>
        <a:buClrTx/>
        <a:buSzPct val="100000"/>
        <a:buFont typeface="Arial"/>
        <a:buChar char="•"/>
        <a:tabLst/>
        <a:defRPr sz="21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310772" marR="0" indent="-269865" algn="l" defTabSz="693938" rtl="0" latinLnBrk="0">
        <a:lnSpc>
          <a:spcPct val="90000"/>
        </a:lnSpc>
        <a:spcBef>
          <a:spcPts val="759"/>
        </a:spcBef>
        <a:spcAft>
          <a:spcPts val="0"/>
        </a:spcAft>
        <a:buClrTx/>
        <a:buSzPct val="100000"/>
        <a:buFont typeface="Arial"/>
        <a:buChar char="•"/>
        <a:tabLst/>
        <a:defRPr sz="21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1657741" marR="0" indent="-269865" algn="l" defTabSz="693938" rtl="0" latinLnBrk="0">
        <a:lnSpc>
          <a:spcPct val="90000"/>
        </a:lnSpc>
        <a:spcBef>
          <a:spcPts val="759"/>
        </a:spcBef>
        <a:spcAft>
          <a:spcPts val="0"/>
        </a:spcAft>
        <a:buClrTx/>
        <a:buSzPct val="100000"/>
        <a:buFont typeface="Arial"/>
        <a:buChar char="•"/>
        <a:tabLst/>
        <a:defRPr sz="21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004710" marR="0" indent="-269865" algn="l" defTabSz="693938" rtl="0" latinLnBrk="0">
        <a:lnSpc>
          <a:spcPct val="90000"/>
        </a:lnSpc>
        <a:spcBef>
          <a:spcPts val="759"/>
        </a:spcBef>
        <a:spcAft>
          <a:spcPts val="0"/>
        </a:spcAft>
        <a:buClrTx/>
        <a:buSzPct val="100000"/>
        <a:buFont typeface="Arial"/>
        <a:buChar char="•"/>
        <a:tabLst/>
        <a:defRPr sz="21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2351679" marR="0" indent="-269865" algn="l" defTabSz="693938" rtl="0" latinLnBrk="0">
        <a:lnSpc>
          <a:spcPct val="90000"/>
        </a:lnSpc>
        <a:spcBef>
          <a:spcPts val="759"/>
        </a:spcBef>
        <a:spcAft>
          <a:spcPts val="0"/>
        </a:spcAft>
        <a:buClrTx/>
        <a:buSzPct val="100000"/>
        <a:buFont typeface="Arial"/>
        <a:buChar char="•"/>
        <a:tabLst/>
        <a:defRPr sz="21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2698648" marR="0" indent="-269865" algn="l" defTabSz="693938" rtl="0" latinLnBrk="0">
        <a:lnSpc>
          <a:spcPct val="90000"/>
        </a:lnSpc>
        <a:spcBef>
          <a:spcPts val="759"/>
        </a:spcBef>
        <a:spcAft>
          <a:spcPts val="0"/>
        </a:spcAft>
        <a:buClrTx/>
        <a:buSzPct val="100000"/>
        <a:buFont typeface="Arial"/>
        <a:buChar char="•"/>
        <a:tabLst/>
        <a:defRPr sz="21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3045617" marR="0" indent="-269865" algn="l" defTabSz="693938" rtl="0" latinLnBrk="0">
        <a:lnSpc>
          <a:spcPct val="90000"/>
        </a:lnSpc>
        <a:spcBef>
          <a:spcPts val="759"/>
        </a:spcBef>
        <a:spcAft>
          <a:spcPts val="0"/>
        </a:spcAft>
        <a:buClrTx/>
        <a:buSzPct val="100000"/>
        <a:buFont typeface="Arial"/>
        <a:buChar char="•"/>
        <a:tabLst/>
        <a:defRPr sz="21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6939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46969" algn="r" defTabSz="6939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93938" algn="r" defTabSz="6939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40907" algn="r" defTabSz="6939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87876" algn="r" defTabSz="6939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734845" algn="r" defTabSz="6939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081814" algn="r" defTabSz="6939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428784" algn="r" defTabSz="6939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775753" algn="r" defTabSz="6939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444B826-9065-18F3-653C-7364DF5235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206" y="1367880"/>
            <a:ext cx="3874680" cy="3874680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ACAC2432-9776-AA85-BE5B-C2F5B0ED1C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50012" y="408168"/>
            <a:ext cx="2755307" cy="5653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 algn="ctr"/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Bitfenix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Puzzle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A31368-E439-F7C5-A761-887EA85166D6}"/>
              </a:ext>
            </a:extLst>
          </p:cNvPr>
          <p:cNvSpPr txBox="1"/>
          <p:nvPr/>
        </p:nvSpPr>
        <p:spPr>
          <a:xfrm>
            <a:off x="4949458" y="895265"/>
            <a:ext cx="3556417" cy="7348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en-US" altLang="zh-TW" sz="83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Puzzle is the newest addition to </a:t>
            </a:r>
            <a:r>
              <a:rPr lang="en-US" altLang="zh-TW" sz="83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BitFenix’s</a:t>
            </a:r>
            <a:r>
              <a:rPr lang="en-US" altLang="zh-TW" sz="83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 highly acclaimed fourth-generation liquid cooling lineup. Featuring a Rubik’s Cube–inspired pump design and high-performance ARGB fans, it offers gamers a premium yet affordable solution for powering and showcasing high-end CPUs with striking style.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54B00DB-DDBA-E506-64A8-A401A754542E}"/>
              </a:ext>
            </a:extLst>
          </p:cNvPr>
          <p:cNvSpPr txBox="1"/>
          <p:nvPr/>
        </p:nvSpPr>
        <p:spPr>
          <a:xfrm>
            <a:off x="1391165" y="5364888"/>
            <a:ext cx="6058138" cy="220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defRPr sz="2000">
                <a:solidFill>
                  <a:srgbClr val="FFFFFF"/>
                </a:solidFill>
              </a:defRPr>
            </a:pPr>
            <a:r>
              <a:rPr lang="en-US" altLang="zh-TW" sz="835" dirty="0">
                <a:latin typeface="Bahnschrift" panose="020B0502040204020203" pitchFamily="34" charset="0"/>
                <a:ea typeface="Roboto" panose="02000000000000000000" pitchFamily="2" charset="0"/>
              </a:rPr>
              <a:t>Support Motherboard-Brand Lighting Synchronization: Asus/Gigabyte/MSI/ASRock/</a:t>
            </a:r>
            <a:r>
              <a:rPr lang="en-US" altLang="zh-TW" sz="835" dirty="0" err="1">
                <a:latin typeface="Bahnschrift" panose="020B0502040204020203" pitchFamily="34" charset="0"/>
                <a:ea typeface="Roboto" panose="02000000000000000000" pitchFamily="2" charset="0"/>
              </a:rPr>
              <a:t>Biostar</a:t>
            </a:r>
            <a:r>
              <a:rPr lang="en-US" altLang="zh-TW" sz="835" dirty="0">
                <a:latin typeface="Bahnschrift" panose="020B0502040204020203" pitchFamily="34" charset="0"/>
                <a:ea typeface="Roboto" panose="02000000000000000000" pitchFamily="2" charset="0"/>
              </a:rPr>
              <a:t>...and other brands can support. 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6CCD1050-85D9-B4F0-BC3D-FB0A4794BE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0189" y="4884175"/>
            <a:ext cx="2880088" cy="43218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02BA77C2-63B2-045F-9F9E-1A292AFA8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2" t="18576" r="7943" b="17661"/>
          <a:stretch>
            <a:fillRect/>
          </a:stretch>
        </p:blipFill>
        <p:spPr>
          <a:xfrm>
            <a:off x="0" y="0"/>
            <a:ext cx="4625975" cy="474864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2977C1CE-CFDA-A45E-188C-48A2624B4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3" r="18329"/>
          <a:stretch>
            <a:fillRect/>
          </a:stretch>
        </p:blipFill>
        <p:spPr>
          <a:xfrm>
            <a:off x="1509457" y="118538"/>
            <a:ext cx="7742493" cy="5005305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AAC40BFC-4AB0-A58A-529F-90743EFE06F9}"/>
              </a:ext>
            </a:extLst>
          </p:cNvPr>
          <p:cNvSpPr/>
          <p:nvPr/>
        </p:nvSpPr>
        <p:spPr>
          <a:xfrm>
            <a:off x="379207" y="2045190"/>
            <a:ext cx="5433060" cy="329184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89C6D0A-F8A1-0351-3225-C32521162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207" y="1218225"/>
            <a:ext cx="3751426" cy="518182"/>
          </a:xfrm>
        </p:spPr>
        <p:txBody>
          <a:bodyPr>
            <a:no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Introducing Water Block Connector Cables</a:t>
            </a:r>
            <a:endParaRPr lang="zh-TW" alt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D4CEFCB-E3A5-7F6C-0840-E74A0FED89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34" y="2359294"/>
            <a:ext cx="1224647" cy="1221014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DE7CCF96-BEB3-FFEC-6B2D-E115E75EEE39}"/>
              </a:ext>
            </a:extLst>
          </p:cNvPr>
          <p:cNvGrpSpPr/>
          <p:nvPr/>
        </p:nvGrpSpPr>
        <p:grpSpPr>
          <a:xfrm>
            <a:off x="2058699" y="2647902"/>
            <a:ext cx="3528820" cy="643799"/>
            <a:chOff x="4705358" y="1653342"/>
            <a:chExt cx="3528820" cy="643799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1280E8C-32C1-EB3F-67E1-4B41A736725F}"/>
                </a:ext>
              </a:extLst>
            </p:cNvPr>
            <p:cNvSpPr/>
            <p:nvPr/>
          </p:nvSpPr>
          <p:spPr>
            <a:xfrm>
              <a:off x="4705358" y="1667380"/>
              <a:ext cx="3435985" cy="341254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A781FFE0-95BF-B187-95CA-32CDB713C80E}"/>
                </a:ext>
              </a:extLst>
            </p:cNvPr>
            <p:cNvSpPr txBox="1"/>
            <p:nvPr/>
          </p:nvSpPr>
          <p:spPr>
            <a:xfrm>
              <a:off x="5742396" y="1653342"/>
              <a:ext cx="1361909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Calibri"/>
                </a:rPr>
                <a:t>ARGB Header</a:t>
              </a:r>
              <a:endParaRPr kumimoji="0" lang="zh-TW" altLang="en-US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34C1B656-BD22-AD17-5A88-6E24DB93CB2B}"/>
                </a:ext>
              </a:extLst>
            </p:cNvPr>
            <p:cNvSpPr txBox="1"/>
            <p:nvPr/>
          </p:nvSpPr>
          <p:spPr>
            <a:xfrm>
              <a:off x="4860491" y="2043225"/>
              <a:ext cx="3373687" cy="2539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694" rIns="34694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 algn="just"/>
              <a:r>
                <a:rPr lang="en-US" sz="10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  <a:ea typeface="Roboto" panose="02000000000000000000" pitchFamily="2" charset="0"/>
                </a:rPr>
                <a:t>Connects to the motherboard's ARGB 3-pin socket</a:t>
              </a:r>
              <a:endParaRPr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A79F3C4D-5E26-F2CF-B1D4-7B8B021C92F3}"/>
              </a:ext>
            </a:extLst>
          </p:cNvPr>
          <p:cNvGrpSpPr/>
          <p:nvPr/>
        </p:nvGrpSpPr>
        <p:grpSpPr>
          <a:xfrm>
            <a:off x="2058699" y="3997801"/>
            <a:ext cx="3435985" cy="805381"/>
            <a:chOff x="4705358" y="3072092"/>
            <a:chExt cx="3435985" cy="805381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077470B-42B0-D2AB-4ADD-ED3B297EB4F0}"/>
                </a:ext>
              </a:extLst>
            </p:cNvPr>
            <p:cNvSpPr/>
            <p:nvPr/>
          </p:nvSpPr>
          <p:spPr>
            <a:xfrm>
              <a:off x="4705358" y="3086130"/>
              <a:ext cx="3435985" cy="341254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7C5AF3D7-7931-9CFC-0230-4E72ED24F8D6}"/>
                </a:ext>
              </a:extLst>
            </p:cNvPr>
            <p:cNvSpPr txBox="1"/>
            <p:nvPr/>
          </p:nvSpPr>
          <p:spPr>
            <a:xfrm>
              <a:off x="5715946" y="3072092"/>
              <a:ext cx="1414809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Calibri"/>
                </a:rPr>
                <a:t>PUMP Header</a:t>
              </a:r>
              <a:endParaRPr kumimoji="0" lang="zh-TW" altLang="en-US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9" name="矩形 1">
              <a:extLst>
                <a:ext uri="{FF2B5EF4-FFF2-40B4-BE49-F238E27FC236}">
                  <a16:creationId xmlns:a16="http://schemas.microsoft.com/office/drawing/2014/main" id="{AFBE1B84-E4A9-C803-FD4A-0F1F5E5F1FB6}"/>
                </a:ext>
              </a:extLst>
            </p:cNvPr>
            <p:cNvSpPr txBox="1"/>
            <p:nvPr/>
          </p:nvSpPr>
          <p:spPr>
            <a:xfrm>
              <a:off x="4736505" y="3461975"/>
              <a:ext cx="3373687" cy="4154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694" rIns="34694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 algn="just"/>
              <a:r>
                <a:rPr lang="en-US" sz="10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  <a:ea typeface="Roboto" panose="02000000000000000000" pitchFamily="2" charset="0"/>
                </a:rPr>
                <a:t>Connects to the motherboard's pump/fan/extension cable Y-header</a:t>
              </a:r>
              <a:endParaRPr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endParaRPr>
            </a:p>
          </p:txBody>
        </p:sp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D46BEB44-87E3-846E-A9F9-865A197E88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33" y="3795929"/>
            <a:ext cx="1224647" cy="1224647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2278E0A0-5FD4-5A3F-ED90-0FE4E6198DD6}"/>
              </a:ext>
            </a:extLst>
          </p:cNvPr>
          <p:cNvSpPr txBox="1"/>
          <p:nvPr/>
        </p:nvSpPr>
        <p:spPr>
          <a:xfrm>
            <a:off x="6156214" y="4993229"/>
            <a:ext cx="2535358" cy="4393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694" tIns="34694" rIns="34694" bIns="34694" numCol="1" spcCol="38100" rtlCol="0" anchor="t">
            <a:spAutoFit/>
          </a:bodyPr>
          <a:lstStyle/>
          <a:p>
            <a:pPr algn="ctr" defTabSz="693938"/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73.7 x 73.7 x 62.6mm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37129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BE795D99-DFF4-A6C3-DB65-69B8AF8C3E98}"/>
              </a:ext>
            </a:extLst>
          </p:cNvPr>
          <p:cNvSpPr/>
          <p:nvPr/>
        </p:nvSpPr>
        <p:spPr>
          <a:xfrm>
            <a:off x="4892916" y="457966"/>
            <a:ext cx="4065983" cy="2628134"/>
          </a:xfrm>
          <a:prstGeom prst="roundRect">
            <a:avLst>
              <a:gd name="adj" fmla="val 4200"/>
            </a:avLst>
          </a:prstGeom>
          <a:solidFill>
            <a:schemeClr val="bg1">
              <a:lumMod val="85000"/>
              <a:alpha val="7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25" name="矩形 1"/>
          <p:cNvSpPr txBox="1"/>
          <p:nvPr/>
        </p:nvSpPr>
        <p:spPr>
          <a:xfrm>
            <a:off x="560260" y="964293"/>
            <a:ext cx="3373687" cy="559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694" rIns="34694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just"/>
            <a:r>
              <a:rPr sz="91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In order to match the latest top-level CPUs, we have developed a brand new pump based on the popular pump architecture. It has the ultimate specifications of </a:t>
            </a:r>
            <a:r>
              <a:rPr lang="en-US" altLang="zh-TW" sz="1214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2500</a:t>
            </a:r>
            <a:r>
              <a:rPr sz="1214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RPM</a:t>
            </a:r>
            <a:r>
              <a:rPr sz="91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. </a:t>
            </a:r>
          </a:p>
        </p:txBody>
      </p:sp>
      <p:graphicFrame>
        <p:nvGraphicFramePr>
          <p:cNvPr id="5" name="表格 6">
            <a:extLst>
              <a:ext uri="{FF2B5EF4-FFF2-40B4-BE49-F238E27FC236}">
                <a16:creationId xmlns:a16="http://schemas.microsoft.com/office/drawing/2014/main" id="{F2633B91-F60A-DFE4-5B5B-E82CA78F46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067646"/>
              </p:ext>
            </p:extLst>
          </p:nvPr>
        </p:nvGraphicFramePr>
        <p:xfrm>
          <a:off x="4892916" y="3423063"/>
          <a:ext cx="4065983" cy="18455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1226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2924757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</a:tblGrid>
              <a:tr h="323818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Socket compatibility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Intel: 1851 / 1700 / 1200 / 1150 / 1151 / 1155 </a:t>
                      </a:r>
                    </a:p>
                    <a:p>
                      <a:pPr algn="l"/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AMD: AM5 / AM4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251755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Pump speed (rpm)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2500 </a:t>
                      </a:r>
                      <a:r>
                        <a:rPr lang="en-US" altLang="zh-TW" sz="911" b="0" i="0" u="none" strike="noStrike" cap="none" spc="0" baseline="0" dirty="0">
                          <a:solidFill>
                            <a:schemeClr val="bg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±10 </a:t>
                      </a:r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rpm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  <a:tr h="251755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Pump adjustable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9V - 12V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579306"/>
                  </a:ext>
                </a:extLst>
              </a:tr>
              <a:tr h="251755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Pump connector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3-pin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058080"/>
                  </a:ext>
                </a:extLst>
              </a:tr>
              <a:tr h="26297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Tube length (mm)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Tube length (mm) 390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259873"/>
                  </a:ext>
                </a:extLst>
              </a:tr>
              <a:tr h="251755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Noise level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30dB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752590"/>
                  </a:ext>
                </a:extLst>
              </a:tr>
              <a:tr h="251755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Refill port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✓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667026"/>
                  </a:ext>
                </a:extLst>
              </a:tr>
            </a:tbl>
          </a:graphicData>
        </a:graphic>
      </p:graphicFrame>
      <p:sp>
        <p:nvSpPr>
          <p:cNvPr id="6" name="標題 1">
            <a:extLst>
              <a:ext uri="{FF2B5EF4-FFF2-40B4-BE49-F238E27FC236}">
                <a16:creationId xmlns:a16="http://schemas.microsoft.com/office/drawing/2014/main" id="{B024822A-77C4-707C-0684-7D652B73C5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9649" y="457966"/>
            <a:ext cx="3255111" cy="565369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oboto Thin" panose="02000000000000000000" pitchFamily="2" charset="0"/>
                <a:cs typeface="Arial" panose="020B0604020202020204" pitchFamily="34" charset="0"/>
              </a:rPr>
              <a:t>Third Generation Pump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5D6FCCD0-175F-AB7D-B989-FEE90DDCDD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080" y="-21176"/>
            <a:ext cx="3463653" cy="346365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445D423-DC07-52F7-F2B5-038B372214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" b="18147"/>
          <a:stretch>
            <a:fillRect/>
          </a:stretch>
        </p:blipFill>
        <p:spPr>
          <a:xfrm>
            <a:off x="0" y="1610591"/>
            <a:ext cx="4680214" cy="411393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537DC92D-785B-521A-6457-8327CA16C0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"/>
          <a:stretch>
            <a:fillRect/>
          </a:stretch>
        </p:blipFill>
        <p:spPr>
          <a:xfrm>
            <a:off x="4315622" y="513535"/>
            <a:ext cx="4627411" cy="478635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3291DB8-A24C-A947-2509-C4ACB5C821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58" y="-1060640"/>
            <a:ext cx="3967351" cy="396735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57F2006-E7E1-1A53-2FD6-730133E800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58" y="1577975"/>
            <a:ext cx="3967351" cy="3967351"/>
          </a:xfrm>
          <a:prstGeom prst="rect">
            <a:avLst/>
          </a:prstGeom>
        </p:spPr>
      </p:pic>
      <p:graphicFrame>
        <p:nvGraphicFramePr>
          <p:cNvPr id="2" name="表格 6">
            <a:extLst>
              <a:ext uri="{FF2B5EF4-FFF2-40B4-BE49-F238E27FC236}">
                <a16:creationId xmlns:a16="http://schemas.microsoft.com/office/drawing/2014/main" id="{FFB9DA28-1838-109D-D9AC-7063285685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352346"/>
              </p:ext>
            </p:extLst>
          </p:nvPr>
        </p:nvGraphicFramePr>
        <p:xfrm>
          <a:off x="626704" y="1633991"/>
          <a:ext cx="3128650" cy="11478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4325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1564325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</a:tblGrid>
              <a:tr h="274689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360 Radiator specifications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TW" sz="1100" b="1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730388"/>
                  </a:ext>
                </a:extLst>
              </a:tr>
              <a:tr h="274689">
                <a:tc>
                  <a:txBody>
                    <a:bodyPr/>
                    <a:lstStyle/>
                    <a:p>
                      <a:pPr algn="ctr"/>
                      <a:r>
                        <a:rPr lang="pt-BR" altLang="zh-TW" sz="8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Dimensions (H x W x D), (mm)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b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397 x 120 x 27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32381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Radiator material / finish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aluminum / black or white spray painted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  <a:tr h="27468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Base material / finish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copper / nickel plating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579306"/>
                  </a:ext>
                </a:extLst>
              </a:tr>
            </a:tbl>
          </a:graphicData>
        </a:graphic>
      </p:graphicFrame>
      <p:graphicFrame>
        <p:nvGraphicFramePr>
          <p:cNvPr id="3" name="表格 6">
            <a:extLst>
              <a:ext uri="{FF2B5EF4-FFF2-40B4-BE49-F238E27FC236}">
                <a16:creationId xmlns:a16="http://schemas.microsoft.com/office/drawing/2014/main" id="{88E90721-D3B2-F72B-B137-DB51AF7EBC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99741"/>
              </p:ext>
            </p:extLst>
          </p:nvPr>
        </p:nvGraphicFramePr>
        <p:xfrm>
          <a:off x="630109" y="4289084"/>
          <a:ext cx="3128650" cy="11478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4325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1564325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</a:tblGrid>
              <a:tr h="274689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1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240 Radiator specifications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TW" sz="1100" b="1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730388"/>
                  </a:ext>
                </a:extLst>
              </a:tr>
              <a:tr h="274689">
                <a:tc>
                  <a:txBody>
                    <a:bodyPr/>
                    <a:lstStyle/>
                    <a:p>
                      <a:pPr algn="ctr"/>
                      <a:r>
                        <a:rPr lang="pt-BR" altLang="zh-TW" sz="8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Dimensions (H x W x D), (mm)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b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273 x 120 x 27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32381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Radiator material / finish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aluminum / black or white spray painted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  <a:tr h="27468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Base material / finish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copper / nickel plating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579306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9B47FA6C-4514-0FCE-8723-B6D6CE42AE80}"/>
              </a:ext>
            </a:extLst>
          </p:cNvPr>
          <p:cNvSpPr txBox="1"/>
          <p:nvPr/>
        </p:nvSpPr>
        <p:spPr>
          <a:xfrm>
            <a:off x="1112516" y="3201845"/>
            <a:ext cx="2027257" cy="6856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694" tIns="34694" rIns="34694" bIns="34694" numCol="1" spcCol="38100" rtlCol="0" anchor="t">
            <a:spAutoFit/>
          </a:bodyPr>
          <a:lstStyle/>
          <a:p>
            <a:pPr algn="ctr" defTabSz="693938"/>
            <a:r>
              <a:rPr lang="en-US" altLang="zh-TW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240mm</a:t>
            </a:r>
            <a:endParaRPr lang="zh-TW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C72BA52-66B9-8F70-E458-AAEAA5DB2564}"/>
              </a:ext>
            </a:extLst>
          </p:cNvPr>
          <p:cNvSpPr txBox="1"/>
          <p:nvPr/>
        </p:nvSpPr>
        <p:spPr>
          <a:xfrm>
            <a:off x="1139029" y="559472"/>
            <a:ext cx="2027258" cy="6856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694" tIns="34694" rIns="34694" bIns="34694" numCol="1" spcCol="38100" rtlCol="0" anchor="t">
            <a:spAutoFit/>
          </a:bodyPr>
          <a:lstStyle/>
          <a:p>
            <a:pPr algn="ctr" defTabSz="693938"/>
            <a:r>
              <a:rPr lang="en-US" altLang="zh-TW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360mm</a:t>
            </a:r>
            <a:endParaRPr lang="zh-TW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標題 1"/>
          <p:cNvSpPr txBox="1">
            <a:spLocks noGrp="1"/>
          </p:cNvSpPr>
          <p:nvPr>
            <p:ph type="title"/>
          </p:nvPr>
        </p:nvSpPr>
        <p:spPr>
          <a:xfrm>
            <a:off x="4130832" y="424619"/>
            <a:ext cx="4817674" cy="565369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sz="2428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oboto Thin" panose="02000000000000000000" pitchFamily="2" charset="0"/>
                <a:cs typeface="Arial" panose="020B0604020202020204" pitchFamily="34" charset="0"/>
              </a:rPr>
              <a:t>Newly Designed High Pressure Fan</a:t>
            </a:r>
          </a:p>
        </p:txBody>
      </p:sp>
      <p:sp>
        <p:nvSpPr>
          <p:cNvPr id="165" name="矩形 3"/>
          <p:cNvSpPr txBox="1"/>
          <p:nvPr/>
        </p:nvSpPr>
        <p:spPr>
          <a:xfrm>
            <a:off x="4130832" y="910422"/>
            <a:ext cx="4817674" cy="1120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694" rIns="34694">
            <a:spAutoFit/>
          </a:bodyPr>
          <a:lstStyle/>
          <a:p>
            <a:pPr algn="just">
              <a:defRPr>
                <a:solidFill>
                  <a:srgbClr val="FFFFFF"/>
                </a:solidFill>
              </a:defRPr>
            </a:pPr>
            <a:r>
              <a:rPr lang="en-US" sz="91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Newly designed high pressure fan t</a:t>
            </a:r>
            <a:r>
              <a:rPr sz="91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ogether with the specially designed radiator, </a:t>
            </a:r>
            <a:r>
              <a:rPr sz="91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BitFenix</a:t>
            </a:r>
            <a:r>
              <a:rPr sz="91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 also launched a brand new fan design.</a:t>
            </a:r>
            <a:endParaRPr lang="en-US" sz="91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Roboto" panose="02000000000000000000" pitchFamily="2" charset="0"/>
            </a:endParaRPr>
          </a:p>
          <a:p>
            <a:pPr algn="just">
              <a:defRPr>
                <a:solidFill>
                  <a:srgbClr val="FFFFFF"/>
                </a:solidFill>
              </a:defRPr>
            </a:pPr>
            <a:r>
              <a:rPr sz="91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This newly designed seven-leaf fan has a CFM and DB that are not inferior to anyone, and </a:t>
            </a:r>
            <a:r>
              <a:rPr sz="1214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the wind pressure generated outside is as high as </a:t>
            </a:r>
            <a:r>
              <a:rPr lang="en-US" sz="1214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2.27</a:t>
            </a:r>
            <a:r>
              <a:rPr sz="1214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MM-H2O</a:t>
            </a:r>
            <a:r>
              <a:rPr sz="91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. The high-pressure fan is used to penetrate the radiator with high-density and heightened heat dissipation fins. With the no noise design in </a:t>
            </a:r>
            <a:r>
              <a:rPr lang="en-US" sz="91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400</a:t>
            </a:r>
            <a:r>
              <a:rPr sz="91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DB mode, the whole AIO system can better meet the low noise level needs of the user.</a:t>
            </a:r>
          </a:p>
        </p:txBody>
      </p:sp>
      <p:graphicFrame>
        <p:nvGraphicFramePr>
          <p:cNvPr id="6" name="表格 6">
            <a:extLst>
              <a:ext uri="{FF2B5EF4-FFF2-40B4-BE49-F238E27FC236}">
                <a16:creationId xmlns:a16="http://schemas.microsoft.com/office/drawing/2014/main" id="{FF15EB80-F7FF-13FC-5E13-1A2D87AF6D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588220"/>
              </p:ext>
            </p:extLst>
          </p:nvPr>
        </p:nvGraphicFramePr>
        <p:xfrm>
          <a:off x="4180220" y="2107058"/>
          <a:ext cx="4768286" cy="31318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69607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2798679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</a:tblGrid>
              <a:tr h="26099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Fan model</a:t>
                      </a:r>
                      <a:endParaRPr lang="zh-TW" altLang="en-US" sz="8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ARGB 120mm PWM high- pressure Fan</a:t>
                      </a:r>
                      <a:endParaRPr lang="zh-TW" altLang="en-US" sz="8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26099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Fan dimensions (mm)</a:t>
                      </a:r>
                      <a:endParaRPr lang="zh-TW" altLang="en-US" sz="8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120 x 120 x 25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  <a:tr h="26099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Speed @ 100% PWM (rpm)</a:t>
                      </a:r>
                      <a:endParaRPr lang="zh-TW" altLang="en-US" sz="8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800-1800 ±10% RPM</a:t>
                      </a:r>
                      <a:endParaRPr lang="zh-TW" altLang="en-US" sz="8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579306"/>
                  </a:ext>
                </a:extLst>
              </a:tr>
              <a:tr h="26099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Bearing technology</a:t>
                      </a:r>
                      <a:endParaRPr lang="zh-TW" altLang="en-US" sz="8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Hydraulic Bearing</a:t>
                      </a:r>
                      <a:endParaRPr lang="zh-TW" altLang="en-US" sz="8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058080"/>
                  </a:ext>
                </a:extLst>
              </a:tr>
              <a:tr h="26099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Rated Voltage (V)</a:t>
                      </a:r>
                      <a:endParaRPr lang="zh-TW" altLang="en-US" sz="8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12 Start voltage(V) ≦5V   (Power ON/OFF)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259873"/>
                  </a:ext>
                </a:extLst>
              </a:tr>
              <a:tr h="26099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Rated current  (A)</a:t>
                      </a:r>
                      <a:endParaRPr lang="zh-TW" altLang="en-US" sz="8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0.35A </a:t>
                      </a:r>
                      <a:endParaRPr lang="zh-TW" altLang="en-US" sz="8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752590"/>
                  </a:ext>
                </a:extLst>
              </a:tr>
              <a:tr h="26099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Power consumption  (W)</a:t>
                      </a:r>
                      <a:endParaRPr lang="zh-TW" altLang="en-US" sz="8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5.4W</a:t>
                      </a:r>
                      <a:endParaRPr lang="zh-TW" altLang="en-US" sz="8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667026"/>
                  </a:ext>
                </a:extLst>
              </a:tr>
              <a:tr h="26099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Connector</a:t>
                      </a:r>
                      <a:endParaRPr lang="zh-TW" altLang="en-US" sz="8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4-pin PWM</a:t>
                      </a:r>
                      <a:endParaRPr lang="zh-TW" altLang="en-US" sz="8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340466"/>
                  </a:ext>
                </a:extLst>
              </a:tr>
              <a:tr h="26099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Max. air flow </a:t>
                      </a:r>
                      <a:endParaRPr lang="zh-TW" altLang="en-US" sz="8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75.48CFM</a:t>
                      </a:r>
                      <a:endParaRPr lang="zh-TW" altLang="en-US" sz="8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144102"/>
                  </a:ext>
                </a:extLst>
              </a:tr>
              <a:tr h="26099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Air Pressure</a:t>
                      </a:r>
                      <a:endParaRPr lang="zh-TW" altLang="en-US" sz="8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2.27MM-H2O/ Noise 31.8dB/ ARGB Fan</a:t>
                      </a:r>
                      <a:endParaRPr lang="zh-TW" altLang="en-US" sz="8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373821"/>
                  </a:ext>
                </a:extLst>
              </a:tr>
              <a:tr h="26099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Extension Cable length (mm)</a:t>
                      </a:r>
                      <a:endParaRPr lang="zh-TW" altLang="en-US" sz="8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350/ 380 mm</a:t>
                      </a:r>
                      <a:endParaRPr lang="zh-TW" altLang="en-US" sz="8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281667"/>
                  </a:ext>
                </a:extLst>
              </a:tr>
              <a:tr h="26099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Power Extension </a:t>
                      </a:r>
                      <a:r>
                        <a:rPr lang="en-US" altLang="zh-TW" sz="800" b="1" dirty="0" err="1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Cble</a:t>
                      </a:r>
                      <a:r>
                        <a:rPr lang="zh-TW" altLang="en-US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length (mm)</a:t>
                      </a:r>
                      <a:endParaRPr lang="zh-TW" altLang="en-US" sz="8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390mm ±10</a:t>
                      </a:r>
                      <a:endParaRPr lang="zh-TW" altLang="en-US" sz="8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798314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A714B35A-5A63-5493-4A48-900269E089FA}"/>
              </a:ext>
            </a:extLst>
          </p:cNvPr>
          <p:cNvSpPr txBox="1"/>
          <p:nvPr/>
        </p:nvSpPr>
        <p:spPr>
          <a:xfrm>
            <a:off x="1066679" y="1261023"/>
            <a:ext cx="2177442" cy="7006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694" tIns="34694" rIns="34694" bIns="34694" numCol="1" spcCol="38100" rtlCol="0" anchor="t">
            <a:spAutoFit/>
          </a:bodyPr>
          <a:lstStyle/>
          <a:p>
            <a:pPr algn="ctr" defTabSz="693938"/>
            <a:r>
              <a:rPr lang="en-US" altLang="zh-TW" sz="4098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120mm</a:t>
            </a:r>
            <a:endParaRPr lang="zh-TW" altLang="en-US" sz="4098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69B1FCE-B1CA-01D1-EAE0-FDE9FF8301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40" y="1961710"/>
            <a:ext cx="2669921" cy="269887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6">
            <a:extLst>
              <a:ext uri="{FF2B5EF4-FFF2-40B4-BE49-F238E27FC236}">
                <a16:creationId xmlns:a16="http://schemas.microsoft.com/office/drawing/2014/main" id="{5F4AD594-8273-8368-6053-8F918AFB54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42868"/>
              </p:ext>
            </p:extLst>
          </p:nvPr>
        </p:nvGraphicFramePr>
        <p:xfrm>
          <a:off x="4023359" y="469010"/>
          <a:ext cx="4261172" cy="8731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30586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2130586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</a:tblGrid>
              <a:tr h="291065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Puzzle 240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TW" sz="1100" b="1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730388"/>
                  </a:ext>
                </a:extLst>
              </a:tr>
              <a:tr h="291065">
                <a:tc>
                  <a:txBody>
                    <a:bodyPr/>
                    <a:lstStyle/>
                    <a:p>
                      <a:pPr algn="ctr"/>
                      <a:r>
                        <a:rPr lang="pt-BR" altLang="zh-TW" sz="8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Part Number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b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BFW-PUZ-240-BB27A-RP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29106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EAN / UPC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4716779449082 / </a:t>
                      </a:r>
                      <a:r>
                        <a:rPr lang="en-US" altLang="zh-TW" sz="800" dirty="0">
                          <a:solidFill>
                            <a:schemeClr val="bg1"/>
                          </a:solidFill>
                        </a:rPr>
                        <a:t>886027012987</a:t>
                      </a:r>
                      <a:endParaRPr lang="en-US" altLang="zh-TW" sz="8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</a:tbl>
          </a:graphicData>
        </a:graphic>
      </p:graphicFrame>
      <p:graphicFrame>
        <p:nvGraphicFramePr>
          <p:cNvPr id="4" name="表格 6">
            <a:extLst>
              <a:ext uri="{FF2B5EF4-FFF2-40B4-BE49-F238E27FC236}">
                <a16:creationId xmlns:a16="http://schemas.microsoft.com/office/drawing/2014/main" id="{3A554404-D8D5-BF54-6E3C-9E0E3A89CD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109628"/>
              </p:ext>
            </p:extLst>
          </p:nvPr>
        </p:nvGraphicFramePr>
        <p:xfrm>
          <a:off x="4023359" y="1604390"/>
          <a:ext cx="4261172" cy="8731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30586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2130586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</a:tblGrid>
              <a:tr h="291065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Puzzle 360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TW" sz="1100" b="1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730388"/>
                  </a:ext>
                </a:extLst>
              </a:tr>
              <a:tr h="291065">
                <a:tc>
                  <a:txBody>
                    <a:bodyPr/>
                    <a:lstStyle/>
                    <a:p>
                      <a:pPr algn="ctr"/>
                      <a:r>
                        <a:rPr lang="pt-BR" altLang="zh-TW" sz="8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Part Number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b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BFW-PUZ-360-BB27A-RP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29106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EAN / UPC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4716779449099 / </a:t>
                      </a:r>
                      <a:r>
                        <a:rPr lang="en-US" altLang="zh-TW" sz="800" dirty="0">
                          <a:solidFill>
                            <a:schemeClr val="bg1"/>
                          </a:solidFill>
                        </a:rPr>
                        <a:t>886027007426</a:t>
                      </a:r>
                      <a:endParaRPr lang="en-US" altLang="zh-TW" sz="8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</a:tbl>
          </a:graphicData>
        </a:graphic>
      </p:graphicFrame>
      <p:sp>
        <p:nvSpPr>
          <p:cNvPr id="13" name="文字方塊 12">
            <a:extLst>
              <a:ext uri="{FF2B5EF4-FFF2-40B4-BE49-F238E27FC236}">
                <a16:creationId xmlns:a16="http://schemas.microsoft.com/office/drawing/2014/main" id="{EC6B61A1-EBB4-6975-4A62-7DA811AF3E80}"/>
              </a:ext>
            </a:extLst>
          </p:cNvPr>
          <p:cNvSpPr txBox="1"/>
          <p:nvPr/>
        </p:nvSpPr>
        <p:spPr>
          <a:xfrm>
            <a:off x="947835" y="3764711"/>
            <a:ext cx="2027258" cy="840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694" tIns="34694" rIns="34694" bIns="34694" numCol="1" spcCol="38100" rtlCol="0" anchor="t">
            <a:spAutoFit/>
          </a:bodyPr>
          <a:lstStyle/>
          <a:p>
            <a:pPr algn="ctr" defTabSz="693938"/>
            <a:r>
              <a:rPr lang="en-US" altLang="zh-TW" sz="500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PUZZLE</a:t>
            </a:r>
            <a:endParaRPr lang="zh-TW" altLang="en-US" sz="5009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sp>
        <p:nvSpPr>
          <p:cNvPr id="14" name="標題 1">
            <a:extLst>
              <a:ext uri="{FF2B5EF4-FFF2-40B4-BE49-F238E27FC236}">
                <a16:creationId xmlns:a16="http://schemas.microsoft.com/office/drawing/2014/main" id="{28FEA434-20D4-AFEC-4712-12056CA848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2029" y="4624285"/>
            <a:ext cx="2858871" cy="48111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oboto Thin" panose="02000000000000000000" pitchFamily="2" charset="0"/>
                <a:cs typeface="Arial" panose="020B0604020202020204" pitchFamily="34" charset="0"/>
              </a:rPr>
              <a:t>All-In-One 240 / 360mm</a:t>
            </a:r>
            <a:b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oboto Thin" panose="02000000000000000000" pitchFamily="2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oboto Thin" panose="02000000000000000000" pitchFamily="2" charset="0"/>
                <a:cs typeface="Arial" panose="020B0604020202020204" pitchFamily="34" charset="0"/>
              </a:rPr>
              <a:t>LIQUID COOLER</a:t>
            </a: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917DFA73-322C-2CC6-3930-1CF710BEE3A2}"/>
              </a:ext>
            </a:extLst>
          </p:cNvPr>
          <p:cNvCxnSpPr>
            <a:cxnSpLocks/>
          </p:cNvCxnSpPr>
          <p:nvPr/>
        </p:nvCxnSpPr>
        <p:spPr>
          <a:xfrm>
            <a:off x="837514" y="4572000"/>
            <a:ext cx="2247900" cy="0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圖片 6">
            <a:extLst>
              <a:ext uri="{FF2B5EF4-FFF2-40B4-BE49-F238E27FC236}">
                <a16:creationId xmlns:a16="http://schemas.microsoft.com/office/drawing/2014/main" id="{5D0E01CF-1D41-B1B8-5178-D2910D4ACF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9" y="592842"/>
            <a:ext cx="3855326" cy="385532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B5E1023-7D33-61F7-DD96-546C34CA81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105" y="3100183"/>
            <a:ext cx="1981197" cy="198119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D26B907-DC84-E0EC-2991-364704766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084" y="2862262"/>
            <a:ext cx="2353151" cy="235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9340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佈景主題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 佈景主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佈景主題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1847</TotalTime>
  <Words>502</Words>
  <Application>Microsoft Office PowerPoint</Application>
  <PresentationFormat>自訂</PresentationFormat>
  <Paragraphs>82</Paragraphs>
  <Slides>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</vt:i4>
      </vt:variant>
    </vt:vector>
  </HeadingPairs>
  <TitlesOfParts>
    <vt:vector size="14" baseType="lpstr">
      <vt:lpstr>Calibri</vt:lpstr>
      <vt:lpstr>Arial</vt:lpstr>
      <vt:lpstr>Bahnschrift Light SemiCondensed</vt:lpstr>
      <vt:lpstr>Bahnschrift</vt:lpstr>
      <vt:lpstr>Roboto</vt:lpstr>
      <vt:lpstr>Calibri Light</vt:lpstr>
      <vt:lpstr>Office 佈景主題</vt:lpstr>
      <vt:lpstr>PowerPoint 簡報</vt:lpstr>
      <vt:lpstr>Bitfenix Puzzle</vt:lpstr>
      <vt:lpstr>Introducing Water Block Connector Cables</vt:lpstr>
      <vt:lpstr>Third Generation Pump</vt:lpstr>
      <vt:lpstr>PowerPoint 簡報</vt:lpstr>
      <vt:lpstr>Newly Designed High Pressure Fan</vt:lpstr>
      <vt:lpstr>All-In-One 240 / 360mm LIQUID COOLER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Rex</dc:creator>
  <cp:lastModifiedBy>Rex</cp:lastModifiedBy>
  <cp:revision>101</cp:revision>
  <dcterms:modified xsi:type="dcterms:W3CDTF">2026-04-04T15:27:59Z</dcterms:modified>
</cp:coreProperties>
</file>