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9" r:id="rId4"/>
    <p:sldId id="270" r:id="rId5"/>
    <p:sldId id="258" r:id="rId6"/>
    <p:sldId id="259" r:id="rId7"/>
    <p:sldId id="260" r:id="rId8"/>
    <p:sldId id="261" r:id="rId9"/>
    <p:sldId id="263" r:id="rId10"/>
    <p:sldId id="264" r:id="rId11"/>
    <p:sldId id="268" r:id="rId12"/>
  </p:sldIdLst>
  <p:sldSz cx="9251950" cy="5724525"/>
  <p:notesSz cx="6858000" cy="9144000"/>
  <p:embeddedFontLst>
    <p:embeddedFont>
      <p:font typeface="Bahnschrift" panose="020B0502040204020203" pitchFamily="34" charset="0"/>
      <p:regular r:id="rId14"/>
      <p:bold r:id="rId15"/>
    </p:embeddedFont>
    <p:embeddedFont>
      <p:font typeface="Bahnschrift Light SemiCondensed" panose="020B0502040204020203" pitchFamily="34" charset="0"/>
      <p:regular r:id="rId16"/>
    </p:embeddedFont>
    <p:embeddedFont>
      <p:font typeface="Bison Bold" panose="00000400000000000000" pitchFamily="2" charset="0"/>
      <p:regular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</p:embeddedFontLst>
  <p:defaultTextStyle>
    <a:defPPr marL="0" marR="0" indent="0" algn="l" defTabSz="71881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35940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71881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07821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43762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79702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15643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515834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2875239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D4B8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wholeTbl>
    <a:band2H>
      <a:tcTxStyle/>
      <a:tcStyle>
        <a:tcBdr/>
        <a:fill>
          <a:solidFill>
            <a:schemeClr val="accent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>
      <p:cViewPr varScale="1">
        <p:scale>
          <a:sx n="126" d="100"/>
          <a:sy n="126" d="100"/>
        </p:scale>
        <p:origin x="11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658813" y="685800"/>
            <a:ext cx="554037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943">
        <a:latin typeface="+mn-lt"/>
        <a:ea typeface="+mn-ea"/>
        <a:cs typeface="+mn-cs"/>
        <a:sym typeface="Calibri"/>
      </a:defRPr>
    </a:lvl1pPr>
    <a:lvl2pPr indent="179702" latinLnBrk="0">
      <a:defRPr sz="943">
        <a:latin typeface="+mn-lt"/>
        <a:ea typeface="+mn-ea"/>
        <a:cs typeface="+mn-cs"/>
        <a:sym typeface="Calibri"/>
      </a:defRPr>
    </a:lvl2pPr>
    <a:lvl3pPr indent="359405" latinLnBrk="0">
      <a:defRPr sz="943">
        <a:latin typeface="+mn-lt"/>
        <a:ea typeface="+mn-ea"/>
        <a:cs typeface="+mn-cs"/>
        <a:sym typeface="Calibri"/>
      </a:defRPr>
    </a:lvl3pPr>
    <a:lvl4pPr indent="539107" latinLnBrk="0">
      <a:defRPr sz="943">
        <a:latin typeface="+mn-lt"/>
        <a:ea typeface="+mn-ea"/>
        <a:cs typeface="+mn-cs"/>
        <a:sym typeface="Calibri"/>
      </a:defRPr>
    </a:lvl4pPr>
    <a:lvl5pPr indent="718810" latinLnBrk="0">
      <a:defRPr sz="943">
        <a:latin typeface="+mn-lt"/>
        <a:ea typeface="+mn-ea"/>
        <a:cs typeface="+mn-cs"/>
        <a:sym typeface="Calibri"/>
      </a:defRPr>
    </a:lvl5pPr>
    <a:lvl6pPr indent="898512" latinLnBrk="0">
      <a:defRPr sz="943">
        <a:latin typeface="+mn-lt"/>
        <a:ea typeface="+mn-ea"/>
        <a:cs typeface="+mn-cs"/>
        <a:sym typeface="Calibri"/>
      </a:defRPr>
    </a:lvl6pPr>
    <a:lvl7pPr indent="1078215" latinLnBrk="0">
      <a:defRPr sz="943">
        <a:latin typeface="+mn-lt"/>
        <a:ea typeface="+mn-ea"/>
        <a:cs typeface="+mn-cs"/>
        <a:sym typeface="Calibri"/>
      </a:defRPr>
    </a:lvl7pPr>
    <a:lvl8pPr indent="1257917" latinLnBrk="0">
      <a:defRPr sz="943">
        <a:latin typeface="+mn-lt"/>
        <a:ea typeface="+mn-ea"/>
        <a:cs typeface="+mn-cs"/>
        <a:sym typeface="Calibri"/>
      </a:defRPr>
    </a:lvl8pPr>
    <a:lvl9pPr indent="1437620" latinLnBrk="0">
      <a:defRPr sz="943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56494" y="936861"/>
            <a:ext cx="6938963" cy="1992984"/>
          </a:xfrm>
          <a:prstGeom prst="rect">
            <a:avLst/>
          </a:prstGeom>
        </p:spPr>
        <p:txBody>
          <a:bodyPr anchor="b"/>
          <a:lstStyle>
            <a:lvl1pPr algn="ctr">
              <a:defRPr sz="4553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6494" y="3006701"/>
            <a:ext cx="6938963" cy="138210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21"/>
            </a:lvl1pPr>
            <a:lvl2pPr marL="0" indent="346969" algn="ctr">
              <a:buSzTx/>
              <a:buFontTx/>
              <a:buNone/>
              <a:defRPr sz="1821"/>
            </a:lvl2pPr>
            <a:lvl3pPr marL="0" indent="693938" algn="ctr">
              <a:buSzTx/>
              <a:buFontTx/>
              <a:buNone/>
              <a:defRPr sz="1821"/>
            </a:lvl3pPr>
            <a:lvl4pPr marL="0" indent="1040907" algn="ctr">
              <a:buSzTx/>
              <a:buFontTx/>
              <a:buNone/>
              <a:defRPr sz="1821"/>
            </a:lvl4pPr>
            <a:lvl5pPr marL="0" indent="1387876" algn="ctr">
              <a:buSzTx/>
              <a:buFontTx/>
              <a:buNone/>
              <a:defRPr sz="182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31253" y="1427157"/>
            <a:ext cx="7979807" cy="2381243"/>
          </a:xfrm>
          <a:prstGeom prst="rect">
            <a:avLst/>
          </a:prstGeom>
        </p:spPr>
        <p:txBody>
          <a:bodyPr anchor="b"/>
          <a:lstStyle>
            <a:lvl1pPr>
              <a:defRPr sz="4553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1253" y="3830926"/>
            <a:ext cx="7979807" cy="125224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21">
                <a:solidFill>
                  <a:srgbClr val="888888"/>
                </a:solidFill>
              </a:defRPr>
            </a:lvl1pPr>
            <a:lvl2pPr marL="0" indent="346969">
              <a:buSzTx/>
              <a:buFontTx/>
              <a:buNone/>
              <a:defRPr sz="1821">
                <a:solidFill>
                  <a:srgbClr val="888888"/>
                </a:solidFill>
              </a:defRPr>
            </a:lvl2pPr>
            <a:lvl3pPr marL="0" indent="693938">
              <a:buSzTx/>
              <a:buFontTx/>
              <a:buNone/>
              <a:defRPr sz="1821">
                <a:solidFill>
                  <a:srgbClr val="888888"/>
                </a:solidFill>
              </a:defRPr>
            </a:lvl3pPr>
            <a:lvl4pPr marL="0" indent="1040907">
              <a:buSzTx/>
              <a:buFontTx/>
              <a:buNone/>
              <a:defRPr sz="1821">
                <a:solidFill>
                  <a:srgbClr val="888888"/>
                </a:solidFill>
              </a:defRPr>
            </a:lvl4pPr>
            <a:lvl5pPr marL="0" indent="1387876">
              <a:buSzTx/>
              <a:buFontTx/>
              <a:buNone/>
              <a:defRPr sz="1821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6071" y="1523890"/>
            <a:ext cx="3932079" cy="363215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37276" y="304778"/>
            <a:ext cx="7979808" cy="11064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7276" y="1403305"/>
            <a:ext cx="3914010" cy="68773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21" b="1"/>
            </a:lvl1pPr>
            <a:lvl2pPr marL="0" indent="346969">
              <a:buSzTx/>
              <a:buFontTx/>
              <a:buNone/>
              <a:defRPr sz="1821" b="1"/>
            </a:lvl2pPr>
            <a:lvl3pPr marL="0" indent="693938">
              <a:buSzTx/>
              <a:buFontTx/>
              <a:buNone/>
              <a:defRPr sz="1821" b="1"/>
            </a:lvl3pPr>
            <a:lvl4pPr marL="0" indent="1040907">
              <a:buSzTx/>
              <a:buFontTx/>
              <a:buNone/>
              <a:defRPr sz="1821" b="1"/>
            </a:lvl4pPr>
            <a:lvl5pPr marL="0" indent="1387876">
              <a:buSzTx/>
              <a:buFontTx/>
              <a:buNone/>
              <a:defRPr sz="1821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4683800" y="1403305"/>
            <a:ext cx="3933284" cy="68773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37276" y="381635"/>
            <a:ext cx="2983996" cy="1335723"/>
          </a:xfrm>
          <a:prstGeom prst="rect">
            <a:avLst/>
          </a:prstGeom>
        </p:spPr>
        <p:txBody>
          <a:bodyPr anchor="b"/>
          <a:lstStyle>
            <a:lvl1pPr>
              <a:defRPr sz="2428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33284" y="824226"/>
            <a:ext cx="4683800" cy="4068123"/>
          </a:xfrm>
          <a:prstGeom prst="rect">
            <a:avLst/>
          </a:prstGeom>
        </p:spPr>
        <p:txBody>
          <a:bodyPr/>
          <a:lstStyle>
            <a:lvl1pPr>
              <a:defRPr sz="2428"/>
            </a:lvl1pPr>
            <a:lvl2pPr marL="545237" indent="-198268">
              <a:defRPr sz="2428"/>
            </a:lvl2pPr>
            <a:lvl3pPr marL="925251" indent="-231313">
              <a:defRPr sz="2428"/>
            </a:lvl3pPr>
            <a:lvl4pPr marL="1318483" indent="-277575">
              <a:defRPr sz="2428"/>
            </a:lvl4pPr>
            <a:lvl5pPr marL="1665452" indent="-277575">
              <a:defRPr sz="24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637276" y="1717358"/>
            <a:ext cx="2983996" cy="318161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37276" y="381635"/>
            <a:ext cx="2983996" cy="1335723"/>
          </a:xfrm>
          <a:prstGeom prst="rect">
            <a:avLst/>
          </a:prstGeom>
        </p:spPr>
        <p:txBody>
          <a:bodyPr anchor="b"/>
          <a:lstStyle>
            <a:lvl1pPr>
              <a:defRPr sz="2428"/>
            </a:lvl1pPr>
          </a:lstStyle>
          <a:p>
            <a:r>
              <a:t>Title Text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3933284" y="824226"/>
            <a:ext cx="4683800" cy="40681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7276" y="1717358"/>
            <a:ext cx="2983996" cy="318161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14"/>
            </a:lvl1pPr>
            <a:lvl2pPr marL="0" indent="346969">
              <a:buSzTx/>
              <a:buFontTx/>
              <a:buNone/>
              <a:defRPr sz="1214"/>
            </a:lvl2pPr>
            <a:lvl3pPr marL="0" indent="693938">
              <a:buSzTx/>
              <a:buFontTx/>
              <a:buNone/>
              <a:defRPr sz="1214"/>
            </a:lvl3pPr>
            <a:lvl4pPr marL="0" indent="1040907">
              <a:buSzTx/>
              <a:buFontTx/>
              <a:buNone/>
              <a:defRPr sz="1214"/>
            </a:lvl4pPr>
            <a:lvl5pPr marL="0" indent="1387876">
              <a:buSzTx/>
              <a:buFontTx/>
              <a:buNone/>
              <a:defRPr sz="121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36072" y="304778"/>
            <a:ext cx="7979807" cy="110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36072" y="1523890"/>
            <a:ext cx="7979807" cy="3632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5689" y="5341926"/>
            <a:ext cx="230189" cy="2325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11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3485" marR="0" indent="-17348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9368" marR="0" indent="-202399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36816" marR="0" indent="-242878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10772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57741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004710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51679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98648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45617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6969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93938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40907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87876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34845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81814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28784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75753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標題 1"/>
          <p:cNvSpPr txBox="1">
            <a:spLocks noGrp="1"/>
          </p:cNvSpPr>
          <p:nvPr>
            <p:ph type="title"/>
          </p:nvPr>
        </p:nvSpPr>
        <p:spPr>
          <a:xfrm>
            <a:off x="442060" y="485579"/>
            <a:ext cx="4817674" cy="56536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sz="242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Newly Designed High Pressure Fan</a:t>
            </a:r>
          </a:p>
        </p:txBody>
      </p:sp>
      <p:sp>
        <p:nvSpPr>
          <p:cNvPr id="165" name="矩形 3"/>
          <p:cNvSpPr txBox="1"/>
          <p:nvPr/>
        </p:nvSpPr>
        <p:spPr>
          <a:xfrm>
            <a:off x="442060" y="971382"/>
            <a:ext cx="4817674" cy="112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/>
          <a:p>
            <a:pPr algn="just">
              <a:defRPr>
                <a:solidFill>
                  <a:srgbClr val="FFFFFF"/>
                </a:solidFill>
              </a:defRPr>
            </a:pPr>
            <a:r>
              <a:rPr lang="en-US"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Newly designed high pressure fan t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ogether with the specially designed radiator, </a:t>
            </a:r>
            <a:r>
              <a:rPr sz="91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 also launched a brand new fan design.</a:t>
            </a:r>
            <a:endParaRPr lang="en-US" sz="91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Roboto" panose="02000000000000000000" pitchFamily="2" charset="0"/>
            </a:endParaRPr>
          </a:p>
          <a:p>
            <a:pPr algn="just">
              <a:defRPr>
                <a:solidFill>
                  <a:srgbClr val="FFFFFF"/>
                </a:solidFill>
              </a:defRPr>
            </a:pP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This newly designed seven-leaf fan has a CFM and DB that are not inferior to anyone, and </a:t>
            </a:r>
            <a:r>
              <a:rPr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the wind pressure generated outside is as high as </a:t>
            </a:r>
            <a:r>
              <a:rPr lang="en-US"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2.97</a:t>
            </a:r>
            <a:r>
              <a:rPr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MM-H2O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. The high-pressure fan is used to penetrate the radiator with high-density and heightened heat dissipation fins. With the no noise design in </a:t>
            </a:r>
            <a:r>
              <a:rPr lang="en-US"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400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DB mode, the whole AIO system can better meet the low noise level needs of the user.</a:t>
            </a: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F15EB80-F7FF-13FC-5E13-1A2D87AF6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350497"/>
              </p:ext>
            </p:extLst>
          </p:nvPr>
        </p:nvGraphicFramePr>
        <p:xfrm>
          <a:off x="491448" y="2107058"/>
          <a:ext cx="4768286" cy="29189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9607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798679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model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ARGB 120mm PWM high- pressure Fan</a:t>
                      </a:r>
                      <a:endParaRPr lang="zh-TW" altLang="en-US" sz="800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dimensions (mm)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120 x 120 x 25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Speed @ 100% PWM (rpm)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2000 ±10% RPM</a:t>
                      </a:r>
                      <a:endParaRPr lang="zh-TW" altLang="en-US" sz="800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Bearing technology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Hydraulic Bearing</a:t>
                      </a:r>
                      <a:endParaRPr lang="zh-TW" altLang="en-US" sz="800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Rated Voltage (V)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 Start voltage(V) ≦5V   (Power ON/OFF)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Rated current  (A)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0.2A / LED:0.30A </a:t>
                      </a:r>
                      <a:endParaRPr lang="zh-TW" altLang="en-US" sz="800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Power consumption  (W)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2.28W</a:t>
                      </a:r>
                      <a:endParaRPr lang="zh-TW" altLang="en-US" sz="800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67026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Connector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4-pin PWM</a:t>
                      </a:r>
                      <a:endParaRPr lang="zh-TW" altLang="en-US" sz="800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340466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Max. air flow 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68CFM</a:t>
                      </a:r>
                      <a:endParaRPr lang="zh-TW" altLang="en-US" sz="800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44102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Air Pressure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2.2MM-H2ONoise 27.0dB-ARGB Fan</a:t>
                      </a:r>
                      <a:endParaRPr lang="zh-TW" altLang="en-US" sz="800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373821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Extension </a:t>
                      </a:r>
                      <a:r>
                        <a:rPr lang="en-US" altLang="zh-TW" sz="8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Cble</a:t>
                      </a:r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length (mm)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400+200</a:t>
                      </a:r>
                      <a:endParaRPr lang="zh-TW" altLang="en-US" sz="800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281667"/>
                  </a:ext>
                </a:extLst>
              </a:tr>
              <a:tr h="24324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Power Extension </a:t>
                      </a:r>
                      <a:r>
                        <a:rPr lang="en-US" altLang="zh-TW" sz="8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Cble</a:t>
                      </a:r>
                      <a:r>
                        <a:rPr lang="zh-TW" altLang="en-US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length (mm)</a:t>
                      </a:r>
                      <a:endParaRPr lang="zh-TW" altLang="en-US" sz="800" b="1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400</a:t>
                      </a:r>
                      <a:endParaRPr lang="zh-TW" altLang="en-US" sz="800" dirty="0"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798314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13E3A941-2B6E-B045-E698-C9177F6BAE07}"/>
              </a:ext>
            </a:extLst>
          </p:cNvPr>
          <p:cNvSpPr txBox="1"/>
          <p:nvPr/>
        </p:nvSpPr>
        <p:spPr>
          <a:xfrm rot="16200000">
            <a:off x="7370825" y="3709347"/>
            <a:ext cx="2177442" cy="7006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9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120mm</a:t>
            </a:r>
            <a:endParaRPr lang="zh-TW" altLang="en-US" sz="4098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FAA2B09-1094-9286-5611-3FAED8B10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69" y="485579"/>
            <a:ext cx="2419109" cy="24191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539A8A0-8242-27E5-F016-44B910CF2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94" y="2770588"/>
            <a:ext cx="2419109" cy="24191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6">
            <a:extLst>
              <a:ext uri="{FF2B5EF4-FFF2-40B4-BE49-F238E27FC236}">
                <a16:creationId xmlns:a16="http://schemas.microsoft.com/office/drawing/2014/main" id="{0E2201FB-EAEA-6023-F87E-A790C8936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08428"/>
              </p:ext>
            </p:extLst>
          </p:nvPr>
        </p:nvGraphicFramePr>
        <p:xfrm>
          <a:off x="1646326" y="1520850"/>
          <a:ext cx="5959295" cy="3663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2852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068167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2218276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</a:tblGrid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Model</a:t>
                      </a:r>
                      <a:endParaRPr lang="pt-BR" altLang="zh-TW" sz="8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240mm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360mm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color box dimension(mm)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321 X 240 X 140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461 X 206 X 138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color box weight(KG)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1.94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2.34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carton dimension</a:t>
                      </a:r>
                      <a:r>
                        <a:rPr lang="zh-TW" altLang="en-US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（</a:t>
                      </a:r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mm</a:t>
                      </a:r>
                      <a:r>
                        <a:rPr lang="zh-TW" altLang="en-US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）</a:t>
                      </a:r>
                      <a:endParaRPr lang="en-US" altLang="zh-TW" sz="8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685 X 296 X 508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476 X 430 X 305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units per carton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591172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carton  net weight(KG)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15.52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9.36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43737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carton  gross weight(KG)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17.09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10.65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471754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pallet dimension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W 1200 X D 1000 X H 115 mm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206920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Carton per pallet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24 (6 X 4)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36 (6 X 6)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617674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units pet pallet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144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144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600199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full pallet  Dimension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1254 X 1000 X 1644 H 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1294 X 1000 X 1960 H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236273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actual pallet Dimension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1274 X 1000 X 1670 H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1294 X 1000 X 2035 H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457133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Weight of pallet(exclude)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307.62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383.4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886884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 dirty="0" err="1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cuft</a:t>
                      </a:r>
                      <a:endParaRPr lang="en-US" altLang="zh-TW" sz="11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3.49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2.2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94766"/>
                  </a:ext>
                </a:extLst>
              </a:tr>
            </a:tbl>
          </a:graphicData>
        </a:graphic>
      </p:graphicFrame>
      <p:graphicFrame>
        <p:nvGraphicFramePr>
          <p:cNvPr id="28" name="表格 6">
            <a:extLst>
              <a:ext uri="{FF2B5EF4-FFF2-40B4-BE49-F238E27FC236}">
                <a16:creationId xmlns:a16="http://schemas.microsoft.com/office/drawing/2014/main" id="{0375E587-488A-44AA-810A-9BF61C574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708035"/>
              </p:ext>
            </p:extLst>
          </p:nvPr>
        </p:nvGraphicFramePr>
        <p:xfrm>
          <a:off x="1646327" y="361081"/>
          <a:ext cx="5959295" cy="10709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2852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068167">
                  <a:extLst>
                    <a:ext uri="{9D8B030D-6E8A-4147-A177-3AD203B41FA5}">
                      <a16:colId xmlns:a16="http://schemas.microsoft.com/office/drawing/2014/main" val="2839103806"/>
                    </a:ext>
                  </a:extLst>
                </a:gridCol>
                <a:gridCol w="2218276">
                  <a:extLst>
                    <a:ext uri="{9D8B030D-6E8A-4147-A177-3AD203B41FA5}">
                      <a16:colId xmlns:a16="http://schemas.microsoft.com/office/drawing/2014/main" val="2150803200"/>
                    </a:ext>
                  </a:extLst>
                </a:gridCol>
              </a:tblGrid>
              <a:tr h="261657">
                <a:tc>
                  <a:txBody>
                    <a:bodyPr/>
                    <a:lstStyle/>
                    <a:p>
                      <a:pPr algn="l"/>
                      <a:endParaRPr lang="pt-BR" altLang="zh-TW" sz="800" b="1" dirty="0">
                        <a:latin typeface="Bahnschrift" panose="020B0502040204020203" pitchFamily="34" charset="0"/>
                        <a:ea typeface="Roboto" panose="02000000000000000000" pitchFamily="2" charset="0"/>
                      </a:endParaRP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240mm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360mm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Bitfenix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1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Kuzy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segment display AIO - White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BFW-SKL-240-WW27A-RP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BFW-SKL-360-WW27A-RP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Bitfenix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1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Kuzy</a:t>
                      </a:r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segment display AIO - Black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BFW-SKL-240-BB27A-RP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BFW-SKL-360-BB27A-RP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0934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8E1BD8D-69B3-2639-7330-146893A9B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85929" y="690852"/>
            <a:ext cx="5724525" cy="326898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4557258-B6A2-4C4D-365D-63B8E5F90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485" y="1889760"/>
            <a:ext cx="6298248" cy="3319942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ACAC2432-9776-AA85-BE5B-C2F5B0ED1C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8496" y="408168"/>
            <a:ext cx="2755307" cy="5653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Bitfenix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KUZY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A31368-E439-F7C5-A761-887EA85166D6}"/>
              </a:ext>
            </a:extLst>
          </p:cNvPr>
          <p:cNvSpPr txBox="1"/>
          <p:nvPr/>
        </p:nvSpPr>
        <p:spPr>
          <a:xfrm>
            <a:off x="477942" y="895265"/>
            <a:ext cx="3556417" cy="60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altLang="zh-TW" sz="8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The </a:t>
            </a:r>
            <a:r>
              <a:rPr lang="en-US" altLang="zh-TW" sz="83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Kuzy</a:t>
            </a:r>
            <a:r>
              <a:rPr lang="en-US" altLang="zh-TW" sz="8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 display AIO is the newest addition to </a:t>
            </a:r>
            <a:r>
              <a:rPr lang="en-US" altLang="zh-TW" sz="83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BitFenix's</a:t>
            </a:r>
            <a:r>
              <a:rPr lang="en-US" altLang="zh-TW" sz="8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 extensive line-up of chart-topping 3 generation liquid coolers. The translucent ARGB pump bezel encases a unique 7 segment LCD screen with some funny and useful features.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54B00DB-DDBA-E506-64A8-A401A754542E}"/>
              </a:ext>
            </a:extLst>
          </p:cNvPr>
          <p:cNvSpPr txBox="1"/>
          <p:nvPr/>
        </p:nvSpPr>
        <p:spPr>
          <a:xfrm>
            <a:off x="1391165" y="5364888"/>
            <a:ext cx="6058138" cy="22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r>
              <a:rPr lang="en-US" altLang="zh-TW" sz="835" dirty="0">
                <a:latin typeface="Bahnschrift" panose="020B0502040204020203" pitchFamily="34" charset="0"/>
                <a:ea typeface="Roboto" panose="02000000000000000000" pitchFamily="2" charset="0"/>
              </a:rPr>
              <a:t>Support Motherboard-Brand Lighting Synchronization: Asus/Gigabyte/MSI/ASRock/</a:t>
            </a:r>
            <a:r>
              <a:rPr lang="en-US" altLang="zh-TW" sz="835" dirty="0" err="1">
                <a:latin typeface="Bahnschrift" panose="020B0502040204020203" pitchFamily="34" charset="0"/>
                <a:ea typeface="Roboto" panose="02000000000000000000" pitchFamily="2" charset="0"/>
              </a:rPr>
              <a:t>Biostar</a:t>
            </a:r>
            <a:r>
              <a:rPr lang="en-US" altLang="zh-TW" sz="835" dirty="0">
                <a:latin typeface="Bahnschrift" panose="020B0502040204020203" pitchFamily="34" charset="0"/>
                <a:ea typeface="Roboto" panose="02000000000000000000" pitchFamily="2" charset="0"/>
              </a:rPr>
              <a:t>...and other brands can support. 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CCD1050-85D9-B4F0-BC3D-FB0A4794B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189" y="4884175"/>
            <a:ext cx="2880088" cy="43218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1655932-B533-140A-34B9-97C54C69D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" y="822961"/>
            <a:ext cx="8313420" cy="47063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89C6D0A-F8A1-0351-3225-C3252116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170" y="405475"/>
            <a:ext cx="4442376" cy="518182"/>
          </a:xfrm>
        </p:spPr>
        <p:txBody>
          <a:bodyPr>
            <a:no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And Interesting KUZY 7-segment LCD Screen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17D53A3-6065-F420-9F46-B6A98966EFA9}"/>
              </a:ext>
            </a:extLst>
          </p:cNvPr>
          <p:cNvSpPr/>
          <p:nvPr/>
        </p:nvSpPr>
        <p:spPr>
          <a:xfrm>
            <a:off x="4641214" y="3550920"/>
            <a:ext cx="848084" cy="266700"/>
          </a:xfrm>
          <a:prstGeom prst="rect">
            <a:avLst/>
          </a:prstGeom>
          <a:noFill/>
          <a:ln w="381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35D65FD0-D4F2-4B09-8308-F1EA22572945}"/>
              </a:ext>
            </a:extLst>
          </p:cNvPr>
          <p:cNvCxnSpPr>
            <a:stCxn id="12" idx="1"/>
          </p:cNvCxnSpPr>
          <p:nvPr/>
        </p:nvCxnSpPr>
        <p:spPr>
          <a:xfrm flipH="1">
            <a:off x="3301139" y="3684270"/>
            <a:ext cx="1340075" cy="554516"/>
          </a:xfrm>
          <a:prstGeom prst="line">
            <a:avLst/>
          </a:prstGeom>
          <a:noFill/>
          <a:ln w="381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0A86998-F3C3-CB57-319B-3B910CAA12B1}"/>
              </a:ext>
            </a:extLst>
          </p:cNvPr>
          <p:cNvSpPr txBox="1"/>
          <p:nvPr/>
        </p:nvSpPr>
        <p:spPr>
          <a:xfrm>
            <a:off x="1379797" y="4168137"/>
            <a:ext cx="214651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CPU Frequency GHz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1FBBBA-0742-981C-03FE-4741EDB23B80}"/>
              </a:ext>
            </a:extLst>
          </p:cNvPr>
          <p:cNvSpPr/>
          <p:nvPr/>
        </p:nvSpPr>
        <p:spPr>
          <a:xfrm>
            <a:off x="5687878" y="3518777"/>
            <a:ext cx="565688" cy="371298"/>
          </a:xfrm>
          <a:prstGeom prst="rect">
            <a:avLst/>
          </a:prstGeom>
          <a:noFill/>
          <a:ln w="381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3512BAF-018A-1F55-ECDB-D5B38E55A8F2}"/>
              </a:ext>
            </a:extLst>
          </p:cNvPr>
          <p:cNvCxnSpPr>
            <a:stCxn id="18" idx="3"/>
          </p:cNvCxnSpPr>
          <p:nvPr/>
        </p:nvCxnSpPr>
        <p:spPr>
          <a:xfrm flipV="1">
            <a:off x="6253566" y="3518777"/>
            <a:ext cx="457200" cy="185649"/>
          </a:xfrm>
          <a:prstGeom prst="line">
            <a:avLst/>
          </a:prstGeom>
          <a:noFill/>
          <a:ln w="381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A1DFC0C-C180-9129-97CB-0C5B4EE805CB}"/>
              </a:ext>
            </a:extLst>
          </p:cNvPr>
          <p:cNvSpPr txBox="1"/>
          <p:nvPr/>
        </p:nvSpPr>
        <p:spPr>
          <a:xfrm>
            <a:off x="6138754" y="3163852"/>
            <a:ext cx="214651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CPU TDP Wattage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88C5268-70DB-C057-88AE-733324C217BA}"/>
              </a:ext>
            </a:extLst>
          </p:cNvPr>
          <p:cNvSpPr/>
          <p:nvPr/>
        </p:nvSpPr>
        <p:spPr>
          <a:xfrm>
            <a:off x="5489298" y="4595247"/>
            <a:ext cx="764268" cy="426204"/>
          </a:xfrm>
          <a:prstGeom prst="rect">
            <a:avLst/>
          </a:prstGeom>
          <a:noFill/>
          <a:ln w="381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3557BEC2-9507-AF1D-0074-531A7E289680}"/>
              </a:ext>
            </a:extLst>
          </p:cNvPr>
          <p:cNvCxnSpPr>
            <a:stCxn id="22" idx="3"/>
          </p:cNvCxnSpPr>
          <p:nvPr/>
        </p:nvCxnSpPr>
        <p:spPr>
          <a:xfrm>
            <a:off x="6253566" y="4808349"/>
            <a:ext cx="821410" cy="347700"/>
          </a:xfrm>
          <a:prstGeom prst="line">
            <a:avLst/>
          </a:prstGeom>
          <a:noFill/>
          <a:ln w="381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A716C51-FFD5-7A4C-D0DD-E5D201D31B0F}"/>
              </a:ext>
            </a:extLst>
          </p:cNvPr>
          <p:cNvSpPr txBox="1"/>
          <p:nvPr/>
        </p:nvSpPr>
        <p:spPr>
          <a:xfrm>
            <a:off x="6772170" y="5029677"/>
            <a:ext cx="214651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CPU Usage Rate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77D1072-B77F-51FF-1190-72D252781604}"/>
              </a:ext>
            </a:extLst>
          </p:cNvPr>
          <p:cNvSpPr/>
          <p:nvPr/>
        </p:nvSpPr>
        <p:spPr>
          <a:xfrm>
            <a:off x="4827722" y="3953779"/>
            <a:ext cx="1311032" cy="561264"/>
          </a:xfrm>
          <a:prstGeom prst="rect">
            <a:avLst/>
          </a:prstGeom>
          <a:noFill/>
          <a:ln w="381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36B5C1C3-6BF1-8F16-8E24-1E588C82E50F}"/>
              </a:ext>
            </a:extLst>
          </p:cNvPr>
          <p:cNvCxnSpPr/>
          <p:nvPr/>
        </p:nvCxnSpPr>
        <p:spPr>
          <a:xfrm flipH="1">
            <a:off x="3456122" y="4417017"/>
            <a:ext cx="1371600" cy="550190"/>
          </a:xfrm>
          <a:prstGeom prst="line">
            <a:avLst/>
          </a:prstGeom>
          <a:noFill/>
          <a:ln w="38100" cap="flat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157D7B7-9387-A873-D954-D0C81EC279C7}"/>
              </a:ext>
            </a:extLst>
          </p:cNvPr>
          <p:cNvSpPr txBox="1"/>
          <p:nvPr/>
        </p:nvSpPr>
        <p:spPr>
          <a:xfrm>
            <a:off x="1287256" y="4734277"/>
            <a:ext cx="223905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CPU </a:t>
            </a:r>
            <a:r>
              <a:rPr kumimoji="0" lang="en-US" altLang="zh-TW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Perfomance</a:t>
            </a:r>
            <a:endParaRPr kumimoji="0" lang="en-US" altLang="zh-TW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TW" sz="1600" dirty="0">
                <a:solidFill>
                  <a:schemeClr val="bg1"/>
                </a:solidFill>
              </a:rPr>
              <a:t>Display: 20/40/60/80/100</a:t>
            </a:r>
            <a:endParaRPr kumimoji="0" lang="zh-TW" alt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CB2F8FA-AAF2-A67E-55C4-8AF5313641C6}"/>
              </a:ext>
            </a:extLst>
          </p:cNvPr>
          <p:cNvSpPr txBox="1"/>
          <p:nvPr/>
        </p:nvSpPr>
        <p:spPr>
          <a:xfrm>
            <a:off x="271738" y="998845"/>
            <a:ext cx="222163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Bitfenix</a:t>
            </a:r>
            <a:r>
              <a:rPr kumimoji="0" lang="en-US" altLang="zh-TW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KUZY</a:t>
            </a:r>
            <a:endParaRPr lang="en-US" altLang="zh-TW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Segment Display AIO Software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163E1A3D-6200-6557-16D1-4D52E4D6C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58" y="1806327"/>
            <a:ext cx="1216877" cy="1216877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FA3A6DEB-F7C6-F99D-6BBF-4B0125E008CC}"/>
              </a:ext>
            </a:extLst>
          </p:cNvPr>
          <p:cNvSpPr/>
          <p:nvPr/>
        </p:nvSpPr>
        <p:spPr>
          <a:xfrm>
            <a:off x="693575" y="1735895"/>
            <a:ext cx="1379220" cy="1377532"/>
          </a:xfrm>
          <a:prstGeom prst="rect">
            <a:avLst/>
          </a:prstGeom>
          <a:noFill/>
          <a:ln w="285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3712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6D9E3-21AC-0875-E6A2-7B22E734B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1641A3AB-BDEF-90EC-0A88-146F4BD4E6DB}"/>
              </a:ext>
            </a:extLst>
          </p:cNvPr>
          <p:cNvSpPr/>
          <p:nvPr/>
        </p:nvSpPr>
        <p:spPr>
          <a:xfrm>
            <a:off x="3169403" y="1216043"/>
            <a:ext cx="5551308" cy="4340099"/>
          </a:xfrm>
          <a:prstGeom prst="roundRect">
            <a:avLst>
              <a:gd name="adj" fmla="val 2562"/>
            </a:avLst>
          </a:prstGeom>
          <a:solidFill>
            <a:srgbClr val="000000">
              <a:alpha val="45098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92003F9-C3E9-ECA0-ED7D-CE642B0F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670" y="405475"/>
            <a:ext cx="6388610" cy="518182"/>
          </a:xfrm>
        </p:spPr>
        <p:txBody>
          <a:bodyPr>
            <a:no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Water Block Connector Cables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CE426B5-163B-FE44-B009-D64633DD6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39" y="2043225"/>
            <a:ext cx="2416600" cy="245461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4E77383-DB5D-B5D7-49A6-97683CF25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11" y="4227045"/>
            <a:ext cx="1224647" cy="122101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331E7EB-36D4-BA20-EF16-3BDDFC3F6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11" y="2794538"/>
            <a:ext cx="1224647" cy="1224647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CA7FB19-6A14-DA4D-CC8C-97169A0BE5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11" y="1365664"/>
            <a:ext cx="1224647" cy="1221014"/>
          </a:xfrm>
          <a:prstGeom prst="rect">
            <a:avLst/>
          </a:prstGeom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979826D0-003B-EFFD-6EE0-8468C936E780}"/>
              </a:ext>
            </a:extLst>
          </p:cNvPr>
          <p:cNvGrpSpPr/>
          <p:nvPr/>
        </p:nvGrpSpPr>
        <p:grpSpPr>
          <a:xfrm>
            <a:off x="4937776" y="1654272"/>
            <a:ext cx="3528820" cy="643799"/>
            <a:chOff x="4705358" y="1653342"/>
            <a:chExt cx="3528820" cy="643799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53953610-0367-7E19-0025-3E43AABDF2AA}"/>
                </a:ext>
              </a:extLst>
            </p:cNvPr>
            <p:cNvSpPr/>
            <p:nvPr/>
          </p:nvSpPr>
          <p:spPr>
            <a:xfrm>
              <a:off x="4705358" y="1667380"/>
              <a:ext cx="3435985" cy="34125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97E65789-9370-DE1E-57B2-273CE0B148C2}"/>
                </a:ext>
              </a:extLst>
            </p:cNvPr>
            <p:cNvSpPr txBox="1"/>
            <p:nvPr/>
          </p:nvSpPr>
          <p:spPr>
            <a:xfrm>
              <a:off x="5742396" y="1653342"/>
              <a:ext cx="136190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Calibri"/>
                </a:rPr>
                <a:t>ARGB Header</a:t>
              </a:r>
              <a:endPara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9" name="矩形 1">
              <a:extLst>
                <a:ext uri="{FF2B5EF4-FFF2-40B4-BE49-F238E27FC236}">
                  <a16:creationId xmlns:a16="http://schemas.microsoft.com/office/drawing/2014/main" id="{8E6B37A8-6582-7D0B-5B50-A5F16EF34ABD}"/>
                </a:ext>
              </a:extLst>
            </p:cNvPr>
            <p:cNvSpPr txBox="1"/>
            <p:nvPr/>
          </p:nvSpPr>
          <p:spPr>
            <a:xfrm>
              <a:off x="4860491" y="2043225"/>
              <a:ext cx="3373687" cy="2539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694" rIns="34694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algn="just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Roboto" panose="02000000000000000000" pitchFamily="2" charset="0"/>
                </a:rPr>
                <a:t>Connects to the motherboard's ARGB 3-pin socket</a:t>
              </a:r>
              <a:endParaRPr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13B7C1E2-0E15-F4D3-A88C-62D4F518845F}"/>
              </a:ext>
            </a:extLst>
          </p:cNvPr>
          <p:cNvGrpSpPr/>
          <p:nvPr/>
        </p:nvGrpSpPr>
        <p:grpSpPr>
          <a:xfrm>
            <a:off x="4937776" y="3004171"/>
            <a:ext cx="3435985" cy="805381"/>
            <a:chOff x="4705358" y="3072092"/>
            <a:chExt cx="3435985" cy="805381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1FA9BEE-2B32-3504-42D2-2F8DEA2B5DF0}"/>
                </a:ext>
              </a:extLst>
            </p:cNvPr>
            <p:cNvSpPr/>
            <p:nvPr/>
          </p:nvSpPr>
          <p:spPr>
            <a:xfrm>
              <a:off x="4705358" y="3086130"/>
              <a:ext cx="3435985" cy="34125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15219171-2B61-07BC-226E-D8E2CE395C71}"/>
                </a:ext>
              </a:extLst>
            </p:cNvPr>
            <p:cNvSpPr txBox="1"/>
            <p:nvPr/>
          </p:nvSpPr>
          <p:spPr>
            <a:xfrm>
              <a:off x="5715946" y="3072092"/>
              <a:ext cx="141480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Calibri"/>
                </a:rPr>
                <a:t>PUMP Header</a:t>
              </a:r>
              <a:endPara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2" name="矩形 1">
              <a:extLst>
                <a:ext uri="{FF2B5EF4-FFF2-40B4-BE49-F238E27FC236}">
                  <a16:creationId xmlns:a16="http://schemas.microsoft.com/office/drawing/2014/main" id="{D4664143-4352-8413-3016-CA695417FDC5}"/>
                </a:ext>
              </a:extLst>
            </p:cNvPr>
            <p:cNvSpPr txBox="1"/>
            <p:nvPr/>
          </p:nvSpPr>
          <p:spPr>
            <a:xfrm>
              <a:off x="4736505" y="3461975"/>
              <a:ext cx="3373687" cy="415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694" rIns="34694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algn="just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Roboto" panose="02000000000000000000" pitchFamily="2" charset="0"/>
                </a:rPr>
                <a:t>Connects to the motherboard's pump/fan/extension cable Y-header</a:t>
              </a:r>
              <a:endParaRPr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B47092C0-AE0B-2EB3-A96C-3CF09756227F}"/>
              </a:ext>
            </a:extLst>
          </p:cNvPr>
          <p:cNvGrpSpPr/>
          <p:nvPr/>
        </p:nvGrpSpPr>
        <p:grpSpPr>
          <a:xfrm>
            <a:off x="4937776" y="4515653"/>
            <a:ext cx="3668305" cy="643799"/>
            <a:chOff x="4705358" y="4334253"/>
            <a:chExt cx="3668305" cy="643799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4C6BB46-0D6A-3532-550D-78D496857090}"/>
                </a:ext>
              </a:extLst>
            </p:cNvPr>
            <p:cNvSpPr/>
            <p:nvPr/>
          </p:nvSpPr>
          <p:spPr>
            <a:xfrm>
              <a:off x="4705358" y="4348291"/>
              <a:ext cx="3435985" cy="34125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8690B61F-5355-C465-6557-0B436302074C}"/>
                </a:ext>
              </a:extLst>
            </p:cNvPr>
            <p:cNvSpPr txBox="1"/>
            <p:nvPr/>
          </p:nvSpPr>
          <p:spPr>
            <a:xfrm>
              <a:off x="5620567" y="4334253"/>
              <a:ext cx="160556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Calibri"/>
                </a:rPr>
                <a:t>Monitor Header</a:t>
              </a:r>
              <a:endPara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5" name="矩形 1">
              <a:extLst>
                <a:ext uri="{FF2B5EF4-FFF2-40B4-BE49-F238E27FC236}">
                  <a16:creationId xmlns:a16="http://schemas.microsoft.com/office/drawing/2014/main" id="{0BE2689F-591B-2F39-0111-242B7F0F709A}"/>
                </a:ext>
              </a:extLst>
            </p:cNvPr>
            <p:cNvSpPr txBox="1"/>
            <p:nvPr/>
          </p:nvSpPr>
          <p:spPr>
            <a:xfrm>
              <a:off x="4999976" y="4724136"/>
              <a:ext cx="3373687" cy="2539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694" rIns="34694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algn="just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Roboto" panose="02000000000000000000" pitchFamily="2" charset="0"/>
                </a:rPr>
                <a:t>Connects to the motherboard's USB 2.0 socket</a:t>
              </a:r>
              <a:endParaRPr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50073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E083B020-EBB8-0CEF-28D2-448433997931}"/>
              </a:ext>
            </a:extLst>
          </p:cNvPr>
          <p:cNvGrpSpPr/>
          <p:nvPr/>
        </p:nvGrpSpPr>
        <p:grpSpPr>
          <a:xfrm>
            <a:off x="402072" y="2321932"/>
            <a:ext cx="4286789" cy="2061457"/>
            <a:chOff x="517707" y="4217383"/>
            <a:chExt cx="5649029" cy="2716539"/>
          </a:xfrm>
        </p:grpSpPr>
        <p:pic>
          <p:nvPicPr>
            <p:cNvPr id="105" name="圖片 6" descr="圖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072" t="26495" r="14319" b="31613"/>
            <a:stretch>
              <a:fillRect/>
            </a:stretch>
          </p:blipFill>
          <p:spPr>
            <a:xfrm>
              <a:off x="517707" y="4217383"/>
              <a:ext cx="4360670" cy="2716539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08" name="箭號: 向右 10"/>
            <p:cNvGrpSpPr/>
            <p:nvPr/>
          </p:nvGrpSpPr>
          <p:grpSpPr>
            <a:xfrm>
              <a:off x="4389692" y="4780928"/>
              <a:ext cx="1777044" cy="504050"/>
              <a:chOff x="0" y="0"/>
              <a:chExt cx="1777042" cy="504049"/>
            </a:xfrm>
          </p:grpSpPr>
          <p:sp>
            <p:nvSpPr>
              <p:cNvPr id="106" name="Arrow"/>
              <p:cNvSpPr/>
              <p:nvPr/>
            </p:nvSpPr>
            <p:spPr>
              <a:xfrm>
                <a:off x="0" y="0"/>
                <a:ext cx="1777042" cy="50404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694" tIns="34694" rIns="34694" bIns="34694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062" b="1">
                  <a:latin typeface="Bahnschrift" panose="020B0502040204020203" pitchFamily="34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07" name="Hot Water Out"/>
              <p:cNvSpPr txBox="1"/>
              <p:nvPr/>
            </p:nvSpPr>
            <p:spPr>
              <a:xfrm>
                <a:off x="45719" y="98169"/>
                <a:ext cx="1559591" cy="3077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4694" tIns="34694" rIns="34694" bIns="34694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1062" b="1" dirty="0">
                    <a:latin typeface="Bahnschrift" panose="020B0502040204020203" pitchFamily="34" charset="0"/>
                    <a:ea typeface="Roboto" panose="02000000000000000000" pitchFamily="2" charset="0"/>
                  </a:rPr>
                  <a:t>Hot Water Out</a:t>
                </a:r>
              </a:p>
            </p:txBody>
          </p:sp>
        </p:grpSp>
        <p:grpSp>
          <p:nvGrpSpPr>
            <p:cNvPr id="111" name="箭號: 向右 12"/>
            <p:cNvGrpSpPr/>
            <p:nvPr/>
          </p:nvGrpSpPr>
          <p:grpSpPr>
            <a:xfrm>
              <a:off x="4323512" y="5985961"/>
              <a:ext cx="1843224" cy="504051"/>
              <a:chOff x="0" y="0"/>
              <a:chExt cx="1843222" cy="504049"/>
            </a:xfrm>
          </p:grpSpPr>
          <p:sp>
            <p:nvSpPr>
              <p:cNvPr id="109" name="Arrow"/>
              <p:cNvSpPr/>
              <p:nvPr/>
            </p:nvSpPr>
            <p:spPr>
              <a:xfrm flipH="1">
                <a:off x="0" y="0"/>
                <a:ext cx="1843222" cy="50404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6E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694" tIns="34694" rIns="34694" bIns="34694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062" b="1">
                  <a:latin typeface="Bahnschrift" panose="020B0502040204020203" pitchFamily="34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10" name="Cold Water In"/>
              <p:cNvSpPr txBox="1"/>
              <p:nvPr/>
            </p:nvSpPr>
            <p:spPr>
              <a:xfrm>
                <a:off x="171731" y="98169"/>
                <a:ext cx="1625772" cy="3077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4694" tIns="34694" rIns="34694" bIns="34694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1062" b="1" dirty="0">
                    <a:latin typeface="Bahnschrift" panose="020B0502040204020203" pitchFamily="34" charset="0"/>
                    <a:ea typeface="Roboto" panose="02000000000000000000" pitchFamily="2" charset="0"/>
                  </a:rPr>
                  <a:t>Cold Water In</a:t>
                </a:r>
              </a:p>
            </p:txBody>
          </p:sp>
        </p:grpSp>
      </p:grpSp>
      <p:grpSp>
        <p:nvGrpSpPr>
          <p:cNvPr id="116" name="群組 17"/>
          <p:cNvGrpSpPr/>
          <p:nvPr/>
        </p:nvGrpSpPr>
        <p:grpSpPr>
          <a:xfrm>
            <a:off x="4887636" y="1393896"/>
            <a:ext cx="2530349" cy="4012284"/>
            <a:chOff x="610168" y="723707"/>
            <a:chExt cx="3334432" cy="5287291"/>
          </a:xfrm>
        </p:grpSpPr>
        <p:pic>
          <p:nvPicPr>
            <p:cNvPr id="112" name="圖片 1" descr="圖片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4369" t="7573" r="36001" b="37096"/>
            <a:stretch/>
          </p:blipFill>
          <p:spPr>
            <a:xfrm>
              <a:off x="610168" y="723707"/>
              <a:ext cx="3334432" cy="52872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" name="文字方塊 5"/>
            <p:cNvSpPr txBox="1"/>
            <p:nvPr/>
          </p:nvSpPr>
          <p:spPr>
            <a:xfrm>
              <a:off x="908435" y="1103771"/>
              <a:ext cx="146879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694" tIns="34694" rIns="34694" bIns="34694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r>
                <a:rPr sz="1214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Roboto" panose="02000000000000000000" pitchFamily="2" charset="0"/>
                </a:rPr>
                <a:t>Hot Water Out</a:t>
              </a:r>
            </a:p>
          </p:txBody>
        </p:sp>
        <p:sp>
          <p:nvSpPr>
            <p:cNvPr id="114" name="文字方塊 8"/>
            <p:cNvSpPr txBox="1"/>
            <p:nvPr/>
          </p:nvSpPr>
          <p:spPr>
            <a:xfrm>
              <a:off x="2180334" y="723707"/>
              <a:ext cx="138300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694" tIns="34694" rIns="34694" bIns="34694" numCol="1" anchor="t">
              <a:spAutoFit/>
            </a:bodyPr>
            <a:lstStyle>
              <a:lvl1pPr>
                <a:defRPr>
                  <a:solidFill>
                    <a:srgbClr val="FF0000"/>
                  </a:solidFill>
                </a:defRPr>
              </a:lvl1pPr>
            </a:lstStyle>
            <a:p>
              <a:r>
                <a:rPr sz="1214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Roboto" panose="02000000000000000000" pitchFamily="2" charset="0"/>
                </a:rPr>
                <a:t>Hot Water Out</a:t>
              </a:r>
            </a:p>
          </p:txBody>
        </p:sp>
        <p:sp>
          <p:nvSpPr>
            <p:cNvPr id="115" name="文字方塊 13"/>
            <p:cNvSpPr txBox="1"/>
            <p:nvPr/>
          </p:nvSpPr>
          <p:spPr>
            <a:xfrm>
              <a:off x="2051279" y="3135644"/>
              <a:ext cx="1374218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694" tIns="34694" rIns="34694" bIns="34694" numCol="1" anchor="t">
              <a:spAutoFit/>
            </a:bodyPr>
            <a:lstStyle>
              <a:lvl1pPr>
                <a:defRPr>
                  <a:solidFill>
                    <a:srgbClr val="006EF9"/>
                  </a:solidFill>
                </a:defRPr>
              </a:lvl1pPr>
            </a:lstStyle>
            <a:p>
              <a:r>
                <a:rPr sz="1214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Roboto" panose="02000000000000000000" pitchFamily="2" charset="0"/>
                </a:rPr>
                <a:t>Cold Water In</a:t>
              </a:r>
            </a:p>
          </p:txBody>
        </p:sp>
      </p:grpSp>
      <p:grpSp>
        <p:nvGrpSpPr>
          <p:cNvPr id="120" name="群組 16"/>
          <p:cNvGrpSpPr/>
          <p:nvPr/>
        </p:nvGrpSpPr>
        <p:grpSpPr>
          <a:xfrm>
            <a:off x="7121581" y="136585"/>
            <a:ext cx="2050268" cy="2604917"/>
            <a:chOff x="1524821" y="2852610"/>
            <a:chExt cx="2701793" cy="3432697"/>
          </a:xfrm>
        </p:grpSpPr>
        <p:pic>
          <p:nvPicPr>
            <p:cNvPr id="117" name="圖片 3" descr="圖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682" t="13958" r="15725" b="10371"/>
            <a:stretch/>
          </p:blipFill>
          <p:spPr>
            <a:xfrm>
              <a:off x="1524821" y="2852610"/>
              <a:ext cx="2701793" cy="3432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" name="文字方塊 14"/>
            <p:cNvSpPr txBox="1"/>
            <p:nvPr/>
          </p:nvSpPr>
          <p:spPr>
            <a:xfrm>
              <a:off x="2449479" y="5081247"/>
              <a:ext cx="909829" cy="30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694" tIns="34694" rIns="34694" bIns="34694" numCol="1" anchor="t">
              <a:spAutoFit/>
            </a:bodyPr>
            <a:lstStyle>
              <a:lvl1pPr>
                <a:defRPr sz="1400"/>
              </a:lvl1pPr>
            </a:lstStyle>
            <a:p>
              <a:r>
                <a:rPr sz="1062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Water Mix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DDBEC15A-6427-4097-28C9-B698BFD2E16D}"/>
              </a:ext>
            </a:extLst>
          </p:cNvPr>
          <p:cNvSpPr txBox="1"/>
          <p:nvPr/>
        </p:nvSpPr>
        <p:spPr>
          <a:xfrm>
            <a:off x="455046" y="1138741"/>
            <a:ext cx="4220922" cy="839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91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lang="en-US"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 KUZY AIO’s Block features a central inlet design with a jet plate equipped in the middle of the water block contacting the CPU heat source directly accelerating the extraction of heat. In addition, it has optimized 0.2mm micro-channels on the copper plate, providing flawless distribution of coolant with </a:t>
            </a:r>
            <a:r>
              <a:rPr lang="en-US"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superior heat transfer and durability 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86D5608-AB68-6D72-5222-62A105A64F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1926" y="470560"/>
            <a:ext cx="5298313" cy="5653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Central Inlet Design with Optimized 0.2mm Micro-Channel Structure </a:t>
            </a:r>
          </a:p>
        </p:txBody>
      </p:sp>
      <p:sp>
        <p:nvSpPr>
          <p:cNvPr id="10" name="文字方塊 15">
            <a:extLst>
              <a:ext uri="{FF2B5EF4-FFF2-40B4-BE49-F238E27FC236}">
                <a16:creationId xmlns:a16="http://schemas.microsoft.com/office/drawing/2014/main" id="{89F14D51-6F5D-A84B-9D73-F9A2C55AFC74}"/>
              </a:ext>
            </a:extLst>
          </p:cNvPr>
          <p:cNvSpPr txBox="1"/>
          <p:nvPr/>
        </p:nvSpPr>
        <p:spPr>
          <a:xfrm>
            <a:off x="7461201" y="2627739"/>
            <a:ext cx="1284268" cy="2569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tIns="34694" rIns="34694" bIns="34694" numCol="1" anchor="t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sz="1214" b="1" dirty="0">
                <a:latin typeface="Bahnschrift" panose="020B0502040204020203" pitchFamily="34" charset="0"/>
                <a:ea typeface="Roboto" panose="02000000000000000000" pitchFamily="2" charset="0"/>
              </a:rPr>
              <a:t>Other </a:t>
            </a:r>
            <a:r>
              <a:rPr lang="en-US" sz="1214" b="1" dirty="0">
                <a:latin typeface="Bahnschrift" panose="020B0502040204020203" pitchFamily="34" charset="0"/>
                <a:ea typeface="Roboto" panose="02000000000000000000" pitchFamily="2" charset="0"/>
              </a:rPr>
              <a:t>B</a:t>
            </a:r>
            <a:r>
              <a:rPr sz="1214" b="1" dirty="0">
                <a:latin typeface="Bahnschrift" panose="020B0502040204020203" pitchFamily="34" charset="0"/>
                <a:ea typeface="Roboto" panose="02000000000000000000" pitchFamily="2" charset="0"/>
              </a:rPr>
              <a:t>rand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958413-8F86-A767-4F8F-25DFF69E6B66}"/>
              </a:ext>
            </a:extLst>
          </p:cNvPr>
          <p:cNvSpPr/>
          <p:nvPr/>
        </p:nvSpPr>
        <p:spPr>
          <a:xfrm>
            <a:off x="7544717" y="2609680"/>
            <a:ext cx="1103498" cy="280251"/>
          </a:xfrm>
          <a:prstGeom prst="rect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ctr">
            <a:spAutoFit/>
          </a:bodyPr>
          <a:lstStyle/>
          <a:p>
            <a:pPr defTabSz="693938"/>
            <a:endParaRPr lang="zh-TW" altLang="en-US" sz="1366">
              <a:latin typeface="Bahnschrift" panose="020B0502040204020203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BF28A84-F5D2-6EFD-8365-BA21C299C0AD}"/>
              </a:ext>
            </a:extLst>
          </p:cNvPr>
          <p:cNvSpPr txBox="1"/>
          <p:nvPr/>
        </p:nvSpPr>
        <p:spPr>
          <a:xfrm>
            <a:off x="7313943" y="4240426"/>
            <a:ext cx="1280494" cy="6240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3600" spc="300" dirty="0">
                <a:solidFill>
                  <a:schemeClr val="bg1"/>
                </a:solidFill>
                <a:latin typeface="Bison Bold" panose="00000400000000000000" pitchFamily="2" charset="0"/>
              </a:rPr>
              <a:t>KUZY</a:t>
            </a:r>
            <a:endParaRPr lang="zh-TW" altLang="en-US" sz="3600" spc="3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"/>
          <p:cNvSpPr txBox="1"/>
          <p:nvPr/>
        </p:nvSpPr>
        <p:spPr>
          <a:xfrm>
            <a:off x="560260" y="964293"/>
            <a:ext cx="3373687" cy="746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In order to match the latest top-level CPUs, we have developed a brand new pump based on the popular pump architecture. It has the ultimate specifications of </a:t>
            </a:r>
            <a:r>
              <a:rPr lang="en-US" altLang="zh-TW"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5500</a:t>
            </a:r>
            <a:r>
              <a:rPr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RPM and vertical lift of up to 1.8m, while operating at only 15db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. </a:t>
            </a: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F2633B91-F60A-DFE4-5B5B-E82CA78F4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313379"/>
              </p:ext>
            </p:extLst>
          </p:nvPr>
        </p:nvGraphicFramePr>
        <p:xfrm>
          <a:off x="4450956" y="291243"/>
          <a:ext cx="4065983" cy="184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122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924757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2381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Socket compatibility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Intel: 1851 / 1700 / 1200 / 1150 / 1151 / 1155 </a:t>
                      </a:r>
                    </a:p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AMD: AM5 / AM4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speed (rpm)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5500 </a:t>
                      </a:r>
                      <a:r>
                        <a:rPr lang="en-US" altLang="zh-TW" sz="911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±10 </a:t>
                      </a:r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rpm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adjustable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9V - 12V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connector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4-pin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26297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Tube length (mm)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Tube length (mm) 450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Noise level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27dB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Refill port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✓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67026"/>
                  </a:ext>
                </a:extLst>
              </a:tr>
            </a:tbl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B024822A-77C4-707C-0684-7D652B73C5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649" y="457966"/>
            <a:ext cx="3255111" cy="56536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Third Generation Pump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362A77-D121-4479-636B-A44E18948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108" y="1575825"/>
            <a:ext cx="2673753" cy="41487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D66173F-91E7-468D-A428-47CE933B2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900" y="2405052"/>
            <a:ext cx="2981100" cy="29811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F86EE83-3247-883E-CAE6-92E62CFBB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256" y="2050030"/>
            <a:ext cx="3674495" cy="36744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F3D4804A-07A4-297D-8008-D64B3DA35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683" y="0"/>
            <a:ext cx="5784987" cy="4407437"/>
          </a:xfrm>
          <a:prstGeom prst="rect">
            <a:avLst/>
          </a:prstGeom>
        </p:spPr>
      </p:pic>
      <p:pic>
        <p:nvPicPr>
          <p:cNvPr id="1026" name="Picture 2" descr="ZORBES® 80mm Aluminum Water Cooling Radiator Computer PC Water Cooling  System Part : Amazon.in: Computers &amp; Accessories">
            <a:extLst>
              <a:ext uri="{FF2B5EF4-FFF2-40B4-BE49-F238E27FC236}">
                <a16:creationId xmlns:a16="http://schemas.microsoft.com/office/drawing/2014/main" id="{962DA6FC-AF29-4B48-9B2A-59A8ED598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6624" y="566381"/>
            <a:ext cx="1870657" cy="133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C84E2F5-AA58-8D95-3C1F-4BC7034D7045}"/>
              </a:ext>
            </a:extLst>
          </p:cNvPr>
          <p:cNvSpPr txBox="1"/>
          <p:nvPr/>
        </p:nvSpPr>
        <p:spPr>
          <a:xfrm>
            <a:off x="3766572" y="4316069"/>
            <a:ext cx="4884733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1000" dirty="0">
                <a:latin typeface="Bahnschrift" panose="020B0502040204020203" pitchFamily="34" charset="0"/>
                <a:ea typeface="Roboto" panose="02000000000000000000" pitchFamily="2" charset="0"/>
              </a:rPr>
              <a:t>High Density Radiator: The </a:t>
            </a:r>
            <a:r>
              <a:rPr lang="en-US" sz="1000" dirty="0" err="1"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lang="en-US" sz="1000" dirty="0">
                <a:latin typeface="Bahnschrift" panose="020B0502040204020203" pitchFamily="34" charset="0"/>
                <a:ea typeface="Roboto" panose="02000000000000000000" pitchFamily="2" charset="0"/>
              </a:rPr>
              <a:t> Cube AIO sports a high density radiator with a FPI: of 20 which are connects to 12 tubes for better heat dissipation.</a:t>
            </a:r>
          </a:p>
          <a:p>
            <a:pPr algn="just"/>
            <a:r>
              <a:rPr lang="en-US" altLang="zh-TW" sz="1000" b="1" dirty="0"/>
              <a:t>Radiator with special water channel design</a:t>
            </a:r>
            <a:r>
              <a:rPr lang="en-US" altLang="zh-TW" sz="1000" dirty="0"/>
              <a:t>: The unique baffle design allows the circulating water to truly flow through all the water channels—not just the central ones, but also those on both sides—ensuring optimal heat dissipation.</a:t>
            </a:r>
            <a:endParaRPr lang="en-US" sz="1000" dirty="0">
              <a:latin typeface="Bahnschrif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5A34EE79-D538-BB36-BEE1-148D9D209D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7090" y="4349064"/>
            <a:ext cx="2818590" cy="56536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z="273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Radiator Features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0E59E07-7152-9452-33B4-B599293E5EBF}"/>
              </a:ext>
            </a:extLst>
          </p:cNvPr>
          <p:cNvSpPr txBox="1">
            <a:spLocks/>
          </p:cNvSpPr>
          <p:nvPr/>
        </p:nvSpPr>
        <p:spPr>
          <a:xfrm>
            <a:off x="716845" y="4732078"/>
            <a:ext cx="2994829" cy="74336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694" rIns="34694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sz="182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 Thin" panose="02000000000000000000" pitchFamily="2" charset="0"/>
              </a:rPr>
              <a:t>High-density Radiator With Flow Distributor  Design</a:t>
            </a: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6B31AF6B-3BDB-A199-87D1-36B163488E86}"/>
              </a:ext>
            </a:extLst>
          </p:cNvPr>
          <p:cNvSpPr txBox="1"/>
          <p:nvPr/>
        </p:nvSpPr>
        <p:spPr>
          <a:xfrm>
            <a:off x="3766572" y="5353870"/>
            <a:ext cx="4419914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The max temperature of using thick radiator get 5 °C lower than the thin one.</a:t>
            </a: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909AC08D-F1EC-AC07-3FE1-D111214EB58A}"/>
              </a:ext>
            </a:extLst>
          </p:cNvPr>
          <p:cNvSpPr txBox="1"/>
          <p:nvPr/>
        </p:nvSpPr>
        <p:spPr>
          <a:xfrm>
            <a:off x="3766572" y="5175911"/>
            <a:ext cx="4419914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9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The average temperature of using thick radiator get 3 °C lower than the thin one.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3D95E9E-02C9-9190-2AC1-9E35336AC9CC}"/>
              </a:ext>
            </a:extLst>
          </p:cNvPr>
          <p:cNvSpPr txBox="1"/>
          <p:nvPr/>
        </p:nvSpPr>
        <p:spPr>
          <a:xfrm rot="16200000">
            <a:off x="5405570" y="1077383"/>
            <a:ext cx="2285062" cy="3970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2125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son Bold" panose="00000400000000000000" pitchFamily="2" charset="0"/>
              </a:rPr>
              <a:t>Other brand</a:t>
            </a:r>
            <a:endParaRPr lang="zh-TW" altLang="en-US" sz="2125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son Bold" panose="00000400000000000000" pitchFamily="2" charset="0"/>
            </a:endParaRP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42C9738D-7614-CFFD-2772-154ABFFDBC84}"/>
              </a:ext>
            </a:extLst>
          </p:cNvPr>
          <p:cNvGrpSpPr/>
          <p:nvPr/>
        </p:nvGrpSpPr>
        <p:grpSpPr>
          <a:xfrm>
            <a:off x="3239639" y="324642"/>
            <a:ext cx="2249563" cy="752953"/>
            <a:chOff x="6563762" y="266208"/>
            <a:chExt cx="2964421" cy="1435843"/>
          </a:xfrm>
        </p:grpSpPr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D212755A-E18B-8033-4261-386865A229D7}"/>
                </a:ext>
              </a:extLst>
            </p:cNvPr>
            <p:cNvCxnSpPr>
              <a:cxnSpLocks/>
            </p:cNvCxnSpPr>
            <p:nvPr/>
          </p:nvCxnSpPr>
          <p:spPr>
            <a:xfrm>
              <a:off x="6563762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FE4B423D-709F-4153-1548-22AF17AB8D57}"/>
                </a:ext>
              </a:extLst>
            </p:cNvPr>
            <p:cNvCxnSpPr>
              <a:cxnSpLocks/>
            </p:cNvCxnSpPr>
            <p:nvPr/>
          </p:nvCxnSpPr>
          <p:spPr>
            <a:xfrm>
              <a:off x="6826313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056F0DB6-D11C-6D45-0D6D-DE2EA425DED7}"/>
                </a:ext>
              </a:extLst>
            </p:cNvPr>
            <p:cNvCxnSpPr>
              <a:cxnSpLocks/>
            </p:cNvCxnSpPr>
            <p:nvPr/>
          </p:nvCxnSpPr>
          <p:spPr>
            <a:xfrm>
              <a:off x="7088863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3F6B1767-0FDA-B557-D713-85ACDBF5A75B}"/>
                </a:ext>
              </a:extLst>
            </p:cNvPr>
            <p:cNvCxnSpPr>
              <a:cxnSpLocks/>
            </p:cNvCxnSpPr>
            <p:nvPr/>
          </p:nvCxnSpPr>
          <p:spPr>
            <a:xfrm>
              <a:off x="7360465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0B0FF3F6-B748-101D-69DF-812F027EAB7B}"/>
                </a:ext>
              </a:extLst>
            </p:cNvPr>
            <p:cNvCxnSpPr>
              <a:cxnSpLocks/>
            </p:cNvCxnSpPr>
            <p:nvPr/>
          </p:nvCxnSpPr>
          <p:spPr>
            <a:xfrm>
              <a:off x="7623015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4CA01EDB-04FA-3FAB-5E49-CDAF14F7C728}"/>
                </a:ext>
              </a:extLst>
            </p:cNvPr>
            <p:cNvCxnSpPr>
              <a:cxnSpLocks/>
            </p:cNvCxnSpPr>
            <p:nvPr/>
          </p:nvCxnSpPr>
          <p:spPr>
            <a:xfrm>
              <a:off x="7903673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23DC2A8B-79EC-DE74-1FC6-E9F28A3DFE1C}"/>
                </a:ext>
              </a:extLst>
            </p:cNvPr>
            <p:cNvCxnSpPr>
              <a:cxnSpLocks/>
            </p:cNvCxnSpPr>
            <p:nvPr/>
          </p:nvCxnSpPr>
          <p:spPr>
            <a:xfrm>
              <a:off x="8175277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E1904333-2F22-DCCC-0F07-C22310989E4B}"/>
                </a:ext>
              </a:extLst>
            </p:cNvPr>
            <p:cNvCxnSpPr>
              <a:cxnSpLocks/>
            </p:cNvCxnSpPr>
            <p:nvPr/>
          </p:nvCxnSpPr>
          <p:spPr>
            <a:xfrm>
              <a:off x="8437827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E01B2274-80A3-F3DE-ADF5-40F49F32FEBA}"/>
                </a:ext>
              </a:extLst>
            </p:cNvPr>
            <p:cNvCxnSpPr>
              <a:cxnSpLocks/>
            </p:cNvCxnSpPr>
            <p:nvPr/>
          </p:nvCxnSpPr>
          <p:spPr>
            <a:xfrm>
              <a:off x="8704318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E2A0CFF4-AFD7-DDE9-A207-13DA99A8B2F7}"/>
                </a:ext>
              </a:extLst>
            </p:cNvPr>
            <p:cNvCxnSpPr>
              <a:cxnSpLocks/>
            </p:cNvCxnSpPr>
            <p:nvPr/>
          </p:nvCxnSpPr>
          <p:spPr>
            <a:xfrm>
              <a:off x="8994029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4ED6DCC3-B1D0-A2B6-6191-F95456798DD3}"/>
                </a:ext>
              </a:extLst>
            </p:cNvPr>
            <p:cNvCxnSpPr>
              <a:cxnSpLocks/>
            </p:cNvCxnSpPr>
            <p:nvPr/>
          </p:nvCxnSpPr>
          <p:spPr>
            <a:xfrm>
              <a:off x="9265633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15761522-8457-EF4E-E55E-A6E4A1BA6A9A}"/>
                </a:ext>
              </a:extLst>
            </p:cNvPr>
            <p:cNvCxnSpPr>
              <a:cxnSpLocks/>
            </p:cNvCxnSpPr>
            <p:nvPr/>
          </p:nvCxnSpPr>
          <p:spPr>
            <a:xfrm>
              <a:off x="9528183" y="266208"/>
              <a:ext cx="0" cy="1435843"/>
            </a:xfrm>
            <a:prstGeom prst="line">
              <a:avLst/>
            </a:prstGeom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54B6C9A9-8081-3A36-81A6-9DF7FB56FE1A}"/>
              </a:ext>
            </a:extLst>
          </p:cNvPr>
          <p:cNvCxnSpPr>
            <a:cxnSpLocks/>
          </p:cNvCxnSpPr>
          <p:nvPr/>
        </p:nvCxnSpPr>
        <p:spPr>
          <a:xfrm flipH="1">
            <a:off x="1178561" y="324641"/>
            <a:ext cx="4310641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矩形 1">
            <a:extLst>
              <a:ext uri="{FF2B5EF4-FFF2-40B4-BE49-F238E27FC236}">
                <a16:creationId xmlns:a16="http://schemas.microsoft.com/office/drawing/2014/main" id="{2E269AF5-39D2-89B4-AC23-519733E82704}"/>
              </a:ext>
            </a:extLst>
          </p:cNvPr>
          <p:cNvSpPr txBox="1"/>
          <p:nvPr/>
        </p:nvSpPr>
        <p:spPr>
          <a:xfrm>
            <a:off x="1110389" y="338634"/>
            <a:ext cx="1765302" cy="419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2125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12</a:t>
            </a:r>
            <a:r>
              <a:rPr lang="en-US" sz="1062" b="1" dirty="0">
                <a:latin typeface="Bahnschrift" panose="020B0502040204020203" pitchFamily="34" charset="0"/>
                <a:ea typeface="Roboto" panose="02000000000000000000" pitchFamily="2" charset="0"/>
              </a:rPr>
              <a:t> heat sink water tunnel</a:t>
            </a:r>
          </a:p>
        </p:txBody>
      </p:sp>
      <p:sp>
        <p:nvSpPr>
          <p:cNvPr id="1024" name="矩形 1">
            <a:extLst>
              <a:ext uri="{FF2B5EF4-FFF2-40B4-BE49-F238E27FC236}">
                <a16:creationId xmlns:a16="http://schemas.microsoft.com/office/drawing/2014/main" id="{93D9D644-DD80-44B7-C552-6473959181BA}"/>
              </a:ext>
            </a:extLst>
          </p:cNvPr>
          <p:cNvSpPr txBox="1"/>
          <p:nvPr/>
        </p:nvSpPr>
        <p:spPr>
          <a:xfrm>
            <a:off x="4013585" y="1623390"/>
            <a:ext cx="2195354" cy="41934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lang="en-US" sz="1062" b="1" dirty="0">
                <a:latin typeface="Bahnschrift" panose="020B0502040204020203" pitchFamily="34" charset="0"/>
                <a:ea typeface="Roboto" panose="02000000000000000000" pitchFamily="2" charset="0"/>
              </a:rPr>
              <a:t>FPI: </a:t>
            </a:r>
            <a:r>
              <a:rPr lang="en-US" sz="2125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Roboto" panose="02000000000000000000" pitchFamily="2" charset="0"/>
              </a:rPr>
              <a:t>20</a:t>
            </a:r>
            <a:r>
              <a:rPr lang="en-US" sz="1062" b="1" dirty="0">
                <a:latin typeface="Bahnschrift" panose="020B0502040204020203" pitchFamily="34" charset="0"/>
                <a:ea typeface="Roboto" panose="02000000000000000000" pitchFamily="2" charset="0"/>
              </a:rPr>
              <a:t> high density fin radiator </a:t>
            </a:r>
          </a:p>
        </p:txBody>
      </p:sp>
      <p:pic>
        <p:nvPicPr>
          <p:cNvPr id="1025" name="圖片 1024">
            <a:extLst>
              <a:ext uri="{FF2B5EF4-FFF2-40B4-BE49-F238E27FC236}">
                <a16:creationId xmlns:a16="http://schemas.microsoft.com/office/drawing/2014/main" id="{A188D833-5CE1-186B-EFED-D4963000A9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88468" y="635170"/>
            <a:ext cx="1045585" cy="1016184"/>
          </a:xfrm>
          <a:prstGeom prst="ellips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524D79D3-69A9-7965-477B-5D1422B10FE8}"/>
              </a:ext>
            </a:extLst>
          </p:cNvPr>
          <p:cNvSpPr txBox="1"/>
          <p:nvPr/>
        </p:nvSpPr>
        <p:spPr>
          <a:xfrm>
            <a:off x="2760266" y="3094627"/>
            <a:ext cx="165918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</a:rPr>
              <a:t>F</a:t>
            </a:r>
            <a:r>
              <a:rPr lang="zh-TW" altLang="en-US" sz="1600" b="1" dirty="0">
                <a:solidFill>
                  <a:schemeClr val="bg1"/>
                </a:solidFill>
              </a:rPr>
              <a:t>low </a:t>
            </a:r>
            <a:r>
              <a:rPr lang="en-US" altLang="zh-TW" sz="1600" b="1" dirty="0">
                <a:solidFill>
                  <a:schemeClr val="bg1"/>
                </a:solidFill>
              </a:rPr>
              <a:t>D</a:t>
            </a:r>
            <a:r>
              <a:rPr lang="zh-TW" altLang="en-US" sz="1600" b="1" dirty="0">
                <a:solidFill>
                  <a:schemeClr val="bg1"/>
                </a:solidFill>
              </a:rPr>
              <a:t>istributor </a:t>
            </a: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5CFEB8A2-E533-918E-71CC-AA7FA2432EC0}"/>
              </a:ext>
            </a:extLst>
          </p:cNvPr>
          <p:cNvCxnSpPr>
            <a:cxnSpLocks/>
          </p:cNvCxnSpPr>
          <p:nvPr/>
        </p:nvCxnSpPr>
        <p:spPr>
          <a:xfrm>
            <a:off x="2837104" y="3450064"/>
            <a:ext cx="1502933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172EC62C-BBEF-160E-77B0-F8B2F314649D}"/>
              </a:ext>
            </a:extLst>
          </p:cNvPr>
          <p:cNvCxnSpPr>
            <a:cxnSpLocks/>
          </p:cNvCxnSpPr>
          <p:nvPr/>
        </p:nvCxnSpPr>
        <p:spPr>
          <a:xfrm flipV="1">
            <a:off x="4317177" y="2614818"/>
            <a:ext cx="0" cy="844503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6B501C7-61FA-C570-B777-58222912018C}"/>
              </a:ext>
            </a:extLst>
          </p:cNvPr>
          <p:cNvCxnSpPr/>
          <p:nvPr/>
        </p:nvCxnSpPr>
        <p:spPr>
          <a:xfrm>
            <a:off x="655320" y="4857437"/>
            <a:ext cx="0" cy="508332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6CAD7CAF-E85D-64ED-8AB9-AF9D8C30F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762" y="1730438"/>
            <a:ext cx="2456369" cy="1637579"/>
          </a:xfrm>
          <a:prstGeom prst="rect">
            <a:avLst/>
          </a:prstGeom>
        </p:spPr>
      </p:pic>
      <p:graphicFrame>
        <p:nvGraphicFramePr>
          <p:cNvPr id="2" name="表格 6">
            <a:extLst>
              <a:ext uri="{FF2B5EF4-FFF2-40B4-BE49-F238E27FC236}">
                <a16:creationId xmlns:a16="http://schemas.microsoft.com/office/drawing/2014/main" id="{FFB9DA28-1838-109D-D9AC-706328568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846183"/>
              </p:ext>
            </p:extLst>
          </p:nvPr>
        </p:nvGraphicFramePr>
        <p:xfrm>
          <a:off x="490856" y="4143373"/>
          <a:ext cx="3128650" cy="1147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4325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64325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7468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360 Radiator specifications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398 x 120 x 27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238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/ finish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/ nickel plating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88E90721-D3B2-F72B-B137-DB51AF7EB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079472"/>
              </p:ext>
            </p:extLst>
          </p:nvPr>
        </p:nvGraphicFramePr>
        <p:xfrm>
          <a:off x="5822729" y="815029"/>
          <a:ext cx="3128650" cy="1147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4325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64325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7468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240 Radiator specifications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278 x 120 x 27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238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/ finish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/ nickel plating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9B47FA6C-4514-0FCE-8723-B6D6CE42AE80}"/>
              </a:ext>
            </a:extLst>
          </p:cNvPr>
          <p:cNvSpPr txBox="1"/>
          <p:nvPr/>
        </p:nvSpPr>
        <p:spPr>
          <a:xfrm>
            <a:off x="6343236" y="50292"/>
            <a:ext cx="2027257" cy="840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500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240mm</a:t>
            </a:r>
            <a:endParaRPr lang="zh-TW" altLang="en-US" sz="500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72BA52-66B9-8F70-E458-AAEAA5DB2564}"/>
              </a:ext>
            </a:extLst>
          </p:cNvPr>
          <p:cNvSpPr txBox="1"/>
          <p:nvPr/>
        </p:nvSpPr>
        <p:spPr>
          <a:xfrm>
            <a:off x="1041281" y="3374878"/>
            <a:ext cx="2027258" cy="840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500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360mm</a:t>
            </a:r>
            <a:endParaRPr lang="zh-TW" altLang="en-US" sz="500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C0FEA7C-5CDE-8F5A-95AE-958CE36522F6}"/>
              </a:ext>
            </a:extLst>
          </p:cNvPr>
          <p:cNvGrpSpPr/>
          <p:nvPr/>
        </p:nvGrpSpPr>
        <p:grpSpPr>
          <a:xfrm>
            <a:off x="3148544" y="3312504"/>
            <a:ext cx="3971270" cy="2412021"/>
            <a:chOff x="3519621" y="2360704"/>
            <a:chExt cx="5534392" cy="3361411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337A7D37-9048-A3A7-8344-63D32003D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4442" y="2360704"/>
              <a:ext cx="4591288" cy="3060598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C2820D61-3D12-FAEB-DB7A-31D1C5358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9621" y="3135037"/>
              <a:ext cx="5534392" cy="2587078"/>
            </a:xfrm>
            <a:prstGeom prst="rect">
              <a:avLst/>
            </a:prstGeom>
          </p:spPr>
        </p:pic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BE2F0A03-1318-E15F-56A8-08DA6FDA4C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325" y="1907401"/>
            <a:ext cx="2857520" cy="190522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2010E83-9C71-CB7D-06A6-5335F0C861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0" y="211826"/>
            <a:ext cx="5334000" cy="32141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AB16DA-34B3-6024-A614-899C6D6CAA2F}"/>
              </a:ext>
            </a:extLst>
          </p:cNvPr>
          <p:cNvSpPr txBox="1"/>
          <p:nvPr/>
        </p:nvSpPr>
        <p:spPr>
          <a:xfrm>
            <a:off x="1666507" y="2546959"/>
            <a:ext cx="5918935" cy="652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911" dirty="0">
                <a:latin typeface="Bahnschrift" panose="020B0502040204020203" pitchFamily="34" charset="0"/>
                <a:ea typeface="Roboto" panose="02000000000000000000" pitchFamily="2" charset="0"/>
              </a:rPr>
              <a:t>*  13.8 W / </a:t>
            </a:r>
            <a:r>
              <a:rPr lang="en-US" sz="911" dirty="0" err="1">
                <a:latin typeface="Bahnschrift" panose="020B0502040204020203" pitchFamily="34" charset="0"/>
                <a:ea typeface="Roboto" panose="02000000000000000000" pitchFamily="2" charset="0"/>
              </a:rPr>
              <a:t>m.k’s</a:t>
            </a:r>
            <a:r>
              <a:rPr lang="en-US" sz="911" dirty="0">
                <a:latin typeface="Bahnschrift" panose="020B0502040204020203" pitchFamily="34" charset="0"/>
                <a:ea typeface="Roboto" panose="02000000000000000000" pitchFamily="2" charset="0"/>
              </a:rPr>
              <a:t> extremely high heat transfer capacity to meet the needs of the highest end users</a:t>
            </a:r>
            <a:br>
              <a:rPr lang="en-US" sz="911" dirty="0">
                <a:latin typeface="Bahnschrift" panose="020B0502040204020203" pitchFamily="34" charset="0"/>
                <a:ea typeface="Roboto" panose="02000000000000000000" pitchFamily="2" charset="0"/>
              </a:rPr>
            </a:br>
            <a:r>
              <a:rPr lang="en-US" sz="911" dirty="0">
                <a:latin typeface="Bahnschrift" panose="020B0502040204020203" pitchFamily="34" charset="0"/>
                <a:ea typeface="Roboto" panose="02000000000000000000" pitchFamily="2" charset="0"/>
              </a:rPr>
              <a:t>*  No curing time means that the radiator will maintain the epic peak capacity once it is installed.</a:t>
            </a:r>
            <a:br>
              <a:rPr lang="en-US" sz="911" dirty="0">
                <a:latin typeface="Bahnschrift" panose="020B0502040204020203" pitchFamily="34" charset="0"/>
                <a:ea typeface="Roboto" panose="02000000000000000000" pitchFamily="2" charset="0"/>
              </a:rPr>
            </a:br>
            <a:r>
              <a:rPr lang="en-US" sz="911" dirty="0">
                <a:latin typeface="Bahnschrift" panose="020B0502040204020203" pitchFamily="34" charset="0"/>
                <a:ea typeface="Roboto" panose="02000000000000000000" pitchFamily="2" charset="0"/>
              </a:rPr>
              <a:t>*  Long life means long-term trouble-free use</a:t>
            </a:r>
            <a:br>
              <a:rPr lang="en-US" sz="911" dirty="0">
                <a:latin typeface="Bahnschrift" panose="020B0502040204020203" pitchFamily="34" charset="0"/>
                <a:ea typeface="Roboto" panose="02000000000000000000" pitchFamily="2" charset="0"/>
              </a:rPr>
            </a:br>
            <a:r>
              <a:rPr lang="en-US" sz="911" dirty="0">
                <a:latin typeface="Bahnschrift" panose="020B0502040204020203" pitchFamily="34" charset="0"/>
                <a:ea typeface="Roboto" panose="02000000000000000000" pitchFamily="2" charset="0"/>
              </a:rPr>
              <a:t>*  Not conductive means no need to worry about a short circuit</a:t>
            </a: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FD60372E-02ED-C3EE-33B0-0B39B06D13A1}"/>
              </a:ext>
            </a:extLst>
          </p:cNvPr>
          <p:cNvSpPr txBox="1">
            <a:spLocks/>
          </p:cNvSpPr>
          <p:nvPr/>
        </p:nvSpPr>
        <p:spPr>
          <a:xfrm>
            <a:off x="1535432" y="1717253"/>
            <a:ext cx="6181081" cy="712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694" rIns="34694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en-US" sz="242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Thermal Paste - BITFENIX TF</a:t>
            </a:r>
            <a:r>
              <a:rPr lang="en-US" altLang="zh-TW" sz="242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10 </a:t>
            </a:r>
            <a:r>
              <a:rPr lang="en-US" sz="242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EXTREME</a:t>
            </a:r>
          </a:p>
        </p:txBody>
      </p:sp>
      <p:graphicFrame>
        <p:nvGraphicFramePr>
          <p:cNvPr id="8" name="表格 6">
            <a:extLst>
              <a:ext uri="{FF2B5EF4-FFF2-40B4-BE49-F238E27FC236}">
                <a16:creationId xmlns:a16="http://schemas.microsoft.com/office/drawing/2014/main" id="{277E11DE-9607-B6C6-E938-20412D77C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686615"/>
              </p:ext>
            </p:extLst>
          </p:nvPr>
        </p:nvGraphicFramePr>
        <p:xfrm>
          <a:off x="1666506" y="3177564"/>
          <a:ext cx="5918936" cy="1916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9468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959468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42594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Specifications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42594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Thermal Conductivity</a:t>
                      </a:r>
                      <a:r>
                        <a:rPr lang="zh-TW" altLang="pt-BR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（</a:t>
                      </a:r>
                      <a:r>
                        <a:rPr lang="pt-BR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W / m-k)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13.8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425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Color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Gray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425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Thermal </a:t>
                      </a:r>
                      <a:r>
                        <a:rPr lang="en-US" altLang="zh-TW" sz="800" b="1" dirty="0" err="1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lmpedance</a:t>
                      </a:r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(</a:t>
                      </a:r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℃</a:t>
                      </a:r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-cm2/W)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&lt;0.01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2425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Specific Gravity</a:t>
                      </a:r>
                      <a:r>
                        <a:rPr lang="zh-TW" altLang="en-US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（</a:t>
                      </a:r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25</a:t>
                      </a:r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℃</a:t>
                      </a:r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)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2.7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6287"/>
                  </a:ext>
                </a:extLst>
              </a:tr>
              <a:tr h="21806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Useable Temperature Range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-220</a:t>
                      </a:r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℃</a:t>
                      </a:r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/ + 300</a:t>
                      </a:r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  <a:cs typeface="Arial" panose="020B0604020202020204" pitchFamily="34" charset="0"/>
                        </a:rPr>
                        <a:t>℃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792258"/>
                  </a:ext>
                </a:extLst>
              </a:tr>
              <a:tr h="24259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Electrically Conductive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No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591172"/>
                  </a:ext>
                </a:extLst>
              </a:tr>
              <a:tr h="2425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Harmless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Yes</a:t>
                      </a:r>
                    </a:p>
                  </a:txBody>
                  <a:tcPr marL="69390" marR="69390" marT="34695" marB="346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975912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E2730611-5EDC-263C-C44C-A8F5F1CC3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780" y="684141"/>
            <a:ext cx="2198386" cy="103311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CE915CA-8410-BA77-D8DD-EC28ED5501FA}"/>
              </a:ext>
            </a:extLst>
          </p:cNvPr>
          <p:cNvSpPr txBox="1"/>
          <p:nvPr/>
        </p:nvSpPr>
        <p:spPr>
          <a:xfrm>
            <a:off x="1827539" y="2253972"/>
            <a:ext cx="5596870" cy="279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altLang="zh-TW"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Our products are quipped with BITFENIX TF10 EXTREME thermal paste</a:t>
            </a:r>
            <a:endParaRPr lang="zh-TW" altLang="en-US" sz="1214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999</Words>
  <Application>Microsoft Office PowerPoint</Application>
  <PresentationFormat>自訂</PresentationFormat>
  <Paragraphs>166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9" baseType="lpstr">
      <vt:lpstr>Bahnschrift Light SemiCondensed</vt:lpstr>
      <vt:lpstr>Calibri</vt:lpstr>
      <vt:lpstr>Arial</vt:lpstr>
      <vt:lpstr>Bahnschrift</vt:lpstr>
      <vt:lpstr>Roboto</vt:lpstr>
      <vt:lpstr>Calibri Light</vt:lpstr>
      <vt:lpstr>Bison Bold</vt:lpstr>
      <vt:lpstr>Office 佈景主題</vt:lpstr>
      <vt:lpstr>PowerPoint 簡報</vt:lpstr>
      <vt:lpstr>Bitfenix KUZY</vt:lpstr>
      <vt:lpstr>Practical And Interesting KUZY 7-segment LCD Screen</vt:lpstr>
      <vt:lpstr>Introducing Water Block Connector Cables</vt:lpstr>
      <vt:lpstr>Central Inlet Design with Optimized 0.2mm Micro-Channel Structure </vt:lpstr>
      <vt:lpstr>Third Generation Pump</vt:lpstr>
      <vt:lpstr>Radiator Features</vt:lpstr>
      <vt:lpstr>PowerPoint 簡報</vt:lpstr>
      <vt:lpstr>PowerPoint 簡報</vt:lpstr>
      <vt:lpstr>Newly Designed High Pressure Fan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Rex</dc:creator>
  <cp:lastModifiedBy>Rex</cp:lastModifiedBy>
  <cp:revision>82</cp:revision>
  <dcterms:modified xsi:type="dcterms:W3CDTF">2025-09-08T09:07:41Z</dcterms:modified>
</cp:coreProperties>
</file>