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9" r:id="rId4"/>
    <p:sldId id="258" r:id="rId5"/>
    <p:sldId id="259" r:id="rId6"/>
    <p:sldId id="260" r:id="rId7"/>
    <p:sldId id="268" r:id="rId8"/>
    <p:sldId id="265" r:id="rId9"/>
    <p:sldId id="266" r:id="rId10"/>
    <p:sldId id="267" r:id="rId11"/>
    <p:sldId id="273" r:id="rId12"/>
    <p:sldId id="270" r:id="rId13"/>
    <p:sldId id="271" r:id="rId14"/>
    <p:sldId id="269" r:id="rId15"/>
    <p:sldId id="290" r:id="rId16"/>
    <p:sldId id="277" r:id="rId17"/>
    <p:sldId id="272" r:id="rId18"/>
    <p:sldId id="274" r:id="rId19"/>
    <p:sldId id="278" r:id="rId20"/>
    <p:sldId id="285" r:id="rId21"/>
    <p:sldId id="282" r:id="rId22"/>
    <p:sldId id="283" r:id="rId23"/>
    <p:sldId id="284" r:id="rId24"/>
    <p:sldId id="286" r:id="rId25"/>
    <p:sldId id="276" r:id="rId26"/>
    <p:sldId id="287" r:id="rId27"/>
    <p:sldId id="288" r:id="rId28"/>
  </p:sldIdLst>
  <p:sldSz cx="12192000" cy="6858000"/>
  <p:notesSz cx="6858000" cy="9144000"/>
  <p:embeddedFontLst>
    <p:embeddedFont>
      <p:font typeface="Bahnschrift" panose="020B0502040204020203" pitchFamily="34" charset="0"/>
      <p:regular r:id="rId30"/>
      <p:bold r:id="rId31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預設章節" id="{F3173C8E-CF1F-494C-A4DC-3A8F461C578F}">
          <p14:sldIdLst>
            <p14:sldId id="256"/>
          </p14:sldIdLst>
        </p14:section>
        <p14:section name="240" id="{E18CFEC7-44CD-4248-803C-A2A512727D56}">
          <p14:sldIdLst>
            <p14:sldId id="257"/>
            <p14:sldId id="289"/>
            <p14:sldId id="258"/>
            <p14:sldId id="259"/>
            <p14:sldId id="260"/>
            <p14:sldId id="268"/>
            <p14:sldId id="265"/>
            <p14:sldId id="266"/>
            <p14:sldId id="267"/>
            <p14:sldId id="273"/>
            <p14:sldId id="270"/>
            <p14:sldId id="271"/>
            <p14:sldId id="269"/>
          </p14:sldIdLst>
        </p14:section>
        <p14:section name="360" id="{C721BAA9-5135-4B2B-BBE7-64BFA0FDA7F9}">
          <p14:sldIdLst>
            <p14:sldId id="290"/>
            <p14:sldId id="277"/>
            <p14:sldId id="272"/>
            <p14:sldId id="274"/>
            <p14:sldId id="278"/>
            <p14:sldId id="285"/>
            <p14:sldId id="282"/>
            <p14:sldId id="283"/>
            <p14:sldId id="284"/>
            <p14:sldId id="286"/>
            <p14:sldId id="27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D4B8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374115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x9U7C8fMXQ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1W6NDlJ-FI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dDNVTX_g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s2txxDcASQ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P7TTQksyXo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K5yGiujs8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vMtHKmCxR5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4pBJ0_VbFI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mYQhZW_EC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P3kAPTW61k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8hDfM2Iwg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kjUeo6V_g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eA3YiConw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eMIkFlY28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_-u_hf4wJ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COcUeK6-Gp8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e-Zd0a3hno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1NTX5CZf3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2EFE685-810C-453B-BDD6-5D5FDFA8C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27" y="983743"/>
            <a:ext cx="9351146" cy="526001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AF9C0AF-E407-410C-B84E-006DD2DD0D0E}"/>
              </a:ext>
            </a:extLst>
          </p:cNvPr>
          <p:cNvSpPr/>
          <p:nvPr/>
        </p:nvSpPr>
        <p:spPr>
          <a:xfrm>
            <a:off x="493854" y="422806"/>
            <a:ext cx="7162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Galahad ii Trinity SL-INF 240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DAC9C9-99BC-4039-A82F-BF8AA5180FC4}"/>
              </a:ext>
            </a:extLst>
          </p:cNvPr>
          <p:cNvSpPr/>
          <p:nvPr/>
        </p:nvSpPr>
        <p:spPr>
          <a:xfrm>
            <a:off x="7643141" y="397963"/>
            <a:ext cx="4249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https://youtu.be/0x9U7C8fMXQ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655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4F04F82-3D66-452B-9DE2-F5D596A86D74}"/>
              </a:ext>
            </a:extLst>
          </p:cNvPr>
          <p:cNvSpPr/>
          <p:nvPr/>
        </p:nvSpPr>
        <p:spPr>
          <a:xfrm>
            <a:off x="1090079" y="717558"/>
            <a:ext cx="5048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iCUE H100i ELITE CAPELLIX XT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表格 6">
            <a:extLst>
              <a:ext uri="{FF2B5EF4-FFF2-40B4-BE49-F238E27FC236}">
                <a16:creationId xmlns:a16="http://schemas.microsoft.com/office/drawing/2014/main" id="{D98053DC-03DE-488C-B769-A1CE471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976861"/>
              </p:ext>
            </p:extLst>
          </p:nvPr>
        </p:nvGraphicFramePr>
        <p:xfrm>
          <a:off x="1179859" y="1273139"/>
          <a:ext cx="9215893" cy="2329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58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95038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559983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797934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869349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487381">
                <a:tc>
                  <a:txBody>
                    <a:bodyPr/>
                    <a:lstStyle/>
                    <a:p>
                      <a:pPr algn="ctr"/>
                      <a:endParaRPr lang="pt-BR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Average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D9A355-8A7F-419E-BD3A-6DE3A2464FB4}"/>
              </a:ext>
            </a:extLst>
          </p:cNvPr>
          <p:cNvGrpSpPr/>
          <p:nvPr/>
        </p:nvGrpSpPr>
        <p:grpSpPr>
          <a:xfrm>
            <a:off x="1159243" y="3877091"/>
            <a:ext cx="5703195" cy="2026191"/>
            <a:chOff x="255642" y="4393962"/>
            <a:chExt cx="5703195" cy="202619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D6DCC34-E060-4E40-AEF0-38E05DB2FD7D}"/>
                </a:ext>
              </a:extLst>
            </p:cNvPr>
            <p:cNvSpPr/>
            <p:nvPr/>
          </p:nvSpPr>
          <p:spPr>
            <a:xfrm>
              <a:off x="1398997" y="4393963"/>
              <a:ext cx="103521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13900KF</a:t>
              </a:r>
              <a:endParaRPr lang="zh-TW" altLang="en-US" sz="1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D084E8-3E8C-483B-B419-9348C1BB81C5}"/>
                </a:ext>
              </a:extLst>
            </p:cNvPr>
            <p:cNvSpPr/>
            <p:nvPr/>
          </p:nvSpPr>
          <p:spPr>
            <a:xfrm>
              <a:off x="1398997" y="4734992"/>
              <a:ext cx="2346439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ROG STRIX Z790-E GAMING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9C4CECD-1DA7-4A68-81F6-05AF675FB7CB}"/>
                </a:ext>
              </a:extLst>
            </p:cNvPr>
            <p:cNvSpPr/>
            <p:nvPr/>
          </p:nvSpPr>
          <p:spPr>
            <a:xfrm>
              <a:off x="1398997" y="5084332"/>
              <a:ext cx="379340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GeIL</a:t>
              </a: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 EVO V DDR5 RGB Hardcore Gaming Memory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FA8A7B4-6FB1-4123-BE69-C9FDE677F98C}"/>
                </a:ext>
              </a:extLst>
            </p:cNvPr>
            <p:cNvSpPr/>
            <p:nvPr/>
          </p:nvSpPr>
          <p:spPr>
            <a:xfrm>
              <a:off x="1398997" y="5432136"/>
              <a:ext cx="315048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GeForce RTX™ 3090 GAMING X TRIO 24G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0E90879-AD0B-484B-B5AF-8794BB64FB7C}"/>
                </a:ext>
              </a:extLst>
            </p:cNvPr>
            <p:cNvSpPr/>
            <p:nvPr/>
          </p:nvSpPr>
          <p:spPr>
            <a:xfrm>
              <a:off x="1398996" y="6143156"/>
              <a:ext cx="4559841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Indoor temperature 24 </a:t>
              </a:r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degrees (±1 degrees)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8132C14-1ADC-42A4-8108-729E661E9C50}"/>
                </a:ext>
              </a:extLst>
            </p:cNvPr>
            <p:cNvSpPr/>
            <p:nvPr/>
          </p:nvSpPr>
          <p:spPr>
            <a:xfrm>
              <a:off x="1398997" y="5798565"/>
              <a:ext cx="292586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Prime95 - Small FFTs- 20 minutes 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F0745E-8AE6-4751-B5D3-C89F2AD44E64}"/>
                </a:ext>
              </a:extLst>
            </p:cNvPr>
            <p:cNvSpPr/>
            <p:nvPr/>
          </p:nvSpPr>
          <p:spPr>
            <a:xfrm>
              <a:off x="255642" y="4737634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MB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7091C9F-C38D-4E2E-987B-E7FE393ABE5A}"/>
                </a:ext>
              </a:extLst>
            </p:cNvPr>
            <p:cNvSpPr/>
            <p:nvPr/>
          </p:nvSpPr>
          <p:spPr>
            <a:xfrm>
              <a:off x="255642" y="508433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RAM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3E7E4E-2676-4778-BBDE-06259A9C2385}"/>
                </a:ext>
              </a:extLst>
            </p:cNvPr>
            <p:cNvSpPr/>
            <p:nvPr/>
          </p:nvSpPr>
          <p:spPr>
            <a:xfrm>
              <a:off x="255642" y="5432135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VGA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0D68D7-F068-4078-AEB0-F3BB99204019}"/>
                </a:ext>
              </a:extLst>
            </p:cNvPr>
            <p:cNvSpPr/>
            <p:nvPr/>
          </p:nvSpPr>
          <p:spPr>
            <a:xfrm>
              <a:off x="255642" y="5787632"/>
              <a:ext cx="1035212" cy="261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T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est </a:t>
              </a:r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S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oftware</a:t>
              </a:r>
              <a:r>
                <a:rPr lang="zh-TW" altLang="zh-TW" sz="2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zh-TW" altLang="zh-TW" sz="10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2EA9A5A-BE91-49D4-83B3-7FA7BA947941}"/>
                </a:ext>
              </a:extLst>
            </p:cNvPr>
            <p:cNvSpPr/>
            <p:nvPr/>
          </p:nvSpPr>
          <p:spPr>
            <a:xfrm>
              <a:off x="255642" y="439396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CPU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2739DDC-C004-488D-A129-96701CCF9A78}"/>
                </a:ext>
              </a:extLst>
            </p:cNvPr>
            <p:cNvSpPr/>
            <p:nvPr/>
          </p:nvSpPr>
          <p:spPr>
            <a:xfrm>
              <a:off x="255642" y="6143156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200" b="1" dirty="0">
                  <a:latin typeface="Bahnschrift" panose="020B0502040204020203" pitchFamily="34" charset="0"/>
                  <a:ea typeface="Roboto" panose="02000000000000000000" pitchFamily="2" charset="0"/>
                </a:rPr>
                <a:t>Remark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5987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8F0BDC-A8FC-47B6-9B5C-E13AF9A15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79" y="1167768"/>
            <a:ext cx="9453239" cy="531744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C109308-4B47-4FC8-A279-98C92230DFC6}"/>
              </a:ext>
            </a:extLst>
          </p:cNvPr>
          <p:cNvSpPr/>
          <p:nvPr/>
        </p:nvSpPr>
        <p:spPr>
          <a:xfrm>
            <a:off x="1146444" y="217014"/>
            <a:ext cx="8496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iCUE H100i ELITE CAPELLIX XT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1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37781" y="686366"/>
            <a:ext cx="40117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hlinkClick r:id="rId3"/>
              </a:rPr>
              <a:t>https://youtu.be/p1W6NDlJ-FI</a:t>
            </a:r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881685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A5CB16-221D-4D0A-93EC-8B4575A53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90" y="1220354"/>
            <a:ext cx="9479872" cy="533242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6AD6863-8CFE-4577-9BC5-54E5BAE1A4B6}"/>
              </a:ext>
            </a:extLst>
          </p:cNvPr>
          <p:cNvSpPr/>
          <p:nvPr/>
        </p:nvSpPr>
        <p:spPr>
          <a:xfrm>
            <a:off x="1164081" y="322861"/>
            <a:ext cx="8359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iCUE H100i ELITE CAPELLIX XT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28685" y="704008"/>
            <a:ext cx="41216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hlinkClick r:id="rId3"/>
              </a:rPr>
              <a:t>https://youtu.be/yidDNVTX_gA</a:t>
            </a:r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522395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2835C3-0F82-4A80-92F0-03CC75550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74" y="1114931"/>
            <a:ext cx="9572101" cy="538430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EAC2E25-7DEE-40F5-9D15-417E35578CC1}"/>
              </a:ext>
            </a:extLst>
          </p:cNvPr>
          <p:cNvSpPr/>
          <p:nvPr/>
        </p:nvSpPr>
        <p:spPr>
          <a:xfrm>
            <a:off x="1164081" y="217014"/>
            <a:ext cx="8359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iCUE H100i ELITE CAPELLIX XT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12796" y="598161"/>
            <a:ext cx="40318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hlinkClick r:id="rId3"/>
              </a:rPr>
              <a:t>https://youtu.be/Ls2txxDcASQ</a:t>
            </a:r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261871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4F04F82-3D66-452B-9DE2-F5D596A86D74}"/>
              </a:ext>
            </a:extLst>
          </p:cNvPr>
          <p:cNvSpPr/>
          <p:nvPr/>
        </p:nvSpPr>
        <p:spPr>
          <a:xfrm>
            <a:off x="1125354" y="492364"/>
            <a:ext cx="6522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u="sng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360mm Average temperature</a:t>
            </a:r>
          </a:p>
        </p:txBody>
      </p:sp>
      <p:graphicFrame>
        <p:nvGraphicFramePr>
          <p:cNvPr id="18" name="表格 6">
            <a:extLst>
              <a:ext uri="{FF2B5EF4-FFF2-40B4-BE49-F238E27FC236}">
                <a16:creationId xmlns:a16="http://schemas.microsoft.com/office/drawing/2014/main" id="{D98053DC-03DE-488C-B769-A1CE471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988637"/>
              </p:ext>
            </p:extLst>
          </p:nvPr>
        </p:nvGraphicFramePr>
        <p:xfrm>
          <a:off x="1165409" y="1452058"/>
          <a:ext cx="9831294" cy="19686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10776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98706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538941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822823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763058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487381"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</a:pPr>
                      <a:endParaRPr lang="pt-BR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</a:pPr>
                      <a:r>
                        <a:rPr lang="en-US" altLang="zh-TW" sz="1600" dirty="0"/>
                        <a:t>CPU MAX</a:t>
                      </a:r>
                      <a:endParaRPr lang="en-US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</a:pPr>
                      <a:r>
                        <a:rPr lang="en-US" altLang="zh-TW" sz="1600" dirty="0"/>
                        <a:t>CPU Average</a:t>
                      </a:r>
                      <a:endParaRPr lang="en-US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CPU Package MAX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CPU Package average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err="1"/>
                        <a:t>BitFenix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CUBE</a:t>
                      </a:r>
                      <a:r>
                        <a:rPr lang="zh-TW" altLang="en-US" sz="1400" dirty="0"/>
                        <a:t> 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81.7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72.7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81.7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79.0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Galahad ii Trinity SL-INF </a:t>
                      </a:r>
                      <a:endParaRPr lang="zh-TW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73.7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84.7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2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80.7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zh-TW" sz="1400" dirty="0"/>
                        <a:t> </a:t>
                      </a:r>
                      <a:r>
                        <a:rPr lang="pt-BR" altLang="zh-TW" sz="1400" dirty="0" err="1"/>
                        <a:t>iCUE</a:t>
                      </a:r>
                      <a:r>
                        <a:rPr lang="pt-BR" altLang="zh-TW" sz="1400" dirty="0"/>
                        <a:t> H100i ELITE CAPELLIX XT</a:t>
                      </a:r>
                      <a:endParaRPr lang="zh-TW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76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82.7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D9A355-8A7F-419E-BD3A-6DE3A2464FB4}"/>
              </a:ext>
            </a:extLst>
          </p:cNvPr>
          <p:cNvGrpSpPr/>
          <p:nvPr/>
        </p:nvGrpSpPr>
        <p:grpSpPr>
          <a:xfrm>
            <a:off x="1204066" y="3975730"/>
            <a:ext cx="5703195" cy="2026191"/>
            <a:chOff x="255642" y="4393962"/>
            <a:chExt cx="5703195" cy="202619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D6DCC34-E060-4E40-AEF0-38E05DB2FD7D}"/>
                </a:ext>
              </a:extLst>
            </p:cNvPr>
            <p:cNvSpPr/>
            <p:nvPr/>
          </p:nvSpPr>
          <p:spPr>
            <a:xfrm>
              <a:off x="1398997" y="4393963"/>
              <a:ext cx="103521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13900KF</a:t>
              </a:r>
              <a:endParaRPr lang="zh-TW" altLang="en-US" sz="1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D084E8-3E8C-483B-B419-9348C1BB81C5}"/>
                </a:ext>
              </a:extLst>
            </p:cNvPr>
            <p:cNvSpPr/>
            <p:nvPr/>
          </p:nvSpPr>
          <p:spPr>
            <a:xfrm>
              <a:off x="1398997" y="4734992"/>
              <a:ext cx="2346439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ROG STRIX Z790-E GAMING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9C4CECD-1DA7-4A68-81F6-05AF675FB7CB}"/>
                </a:ext>
              </a:extLst>
            </p:cNvPr>
            <p:cNvSpPr/>
            <p:nvPr/>
          </p:nvSpPr>
          <p:spPr>
            <a:xfrm>
              <a:off x="1398997" y="5084332"/>
              <a:ext cx="379340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GeIL</a:t>
              </a: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 EVO V DDR5 RGB Hardcore Gaming Memory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FA8A7B4-6FB1-4123-BE69-C9FDE677F98C}"/>
                </a:ext>
              </a:extLst>
            </p:cNvPr>
            <p:cNvSpPr/>
            <p:nvPr/>
          </p:nvSpPr>
          <p:spPr>
            <a:xfrm>
              <a:off x="1398997" y="5432136"/>
              <a:ext cx="315048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GeForce RTX™ 3090 GAMING X TRIO 24G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0E90879-AD0B-484B-B5AF-8794BB64FB7C}"/>
                </a:ext>
              </a:extLst>
            </p:cNvPr>
            <p:cNvSpPr/>
            <p:nvPr/>
          </p:nvSpPr>
          <p:spPr>
            <a:xfrm>
              <a:off x="1398996" y="6143156"/>
              <a:ext cx="4559841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Indoor temperature 24 </a:t>
              </a:r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degrees (±1 degrees)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8132C14-1ADC-42A4-8108-729E661E9C50}"/>
                </a:ext>
              </a:extLst>
            </p:cNvPr>
            <p:cNvSpPr/>
            <p:nvPr/>
          </p:nvSpPr>
          <p:spPr>
            <a:xfrm>
              <a:off x="1398997" y="5798565"/>
              <a:ext cx="292586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Prime95 - Small FFTs- 20 minutes 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F0745E-8AE6-4751-B5D3-C89F2AD44E64}"/>
                </a:ext>
              </a:extLst>
            </p:cNvPr>
            <p:cNvSpPr/>
            <p:nvPr/>
          </p:nvSpPr>
          <p:spPr>
            <a:xfrm>
              <a:off x="255642" y="4737634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MB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7091C9F-C38D-4E2E-987B-E7FE393ABE5A}"/>
                </a:ext>
              </a:extLst>
            </p:cNvPr>
            <p:cNvSpPr/>
            <p:nvPr/>
          </p:nvSpPr>
          <p:spPr>
            <a:xfrm>
              <a:off x="255642" y="508433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RAM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3E7E4E-2676-4778-BBDE-06259A9C2385}"/>
                </a:ext>
              </a:extLst>
            </p:cNvPr>
            <p:cNvSpPr/>
            <p:nvPr/>
          </p:nvSpPr>
          <p:spPr>
            <a:xfrm>
              <a:off x="255642" y="5432135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VGA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0D68D7-F068-4078-AEB0-F3BB99204019}"/>
                </a:ext>
              </a:extLst>
            </p:cNvPr>
            <p:cNvSpPr/>
            <p:nvPr/>
          </p:nvSpPr>
          <p:spPr>
            <a:xfrm>
              <a:off x="255642" y="5787632"/>
              <a:ext cx="1035212" cy="261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T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est </a:t>
              </a:r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S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oftware</a:t>
              </a:r>
              <a:r>
                <a:rPr lang="zh-TW" altLang="zh-TW" sz="2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zh-TW" altLang="zh-TW" sz="10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2EA9A5A-BE91-49D4-83B3-7FA7BA947941}"/>
                </a:ext>
              </a:extLst>
            </p:cNvPr>
            <p:cNvSpPr/>
            <p:nvPr/>
          </p:nvSpPr>
          <p:spPr>
            <a:xfrm>
              <a:off x="255642" y="439396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CPU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2739DDC-C004-488D-A129-96701CCF9A78}"/>
                </a:ext>
              </a:extLst>
            </p:cNvPr>
            <p:cNvSpPr/>
            <p:nvPr/>
          </p:nvSpPr>
          <p:spPr>
            <a:xfrm>
              <a:off x="255642" y="6143156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200" b="1" dirty="0">
                  <a:latin typeface="Bahnschrift" panose="020B0502040204020203" pitchFamily="34" charset="0"/>
                  <a:ea typeface="Roboto" panose="02000000000000000000" pitchFamily="2" charset="0"/>
                </a:rPr>
                <a:t>Remark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639657" y="907980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1173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4F04F82-3D66-452B-9DE2-F5D596A86D74}"/>
              </a:ext>
            </a:extLst>
          </p:cNvPr>
          <p:cNvSpPr/>
          <p:nvPr/>
        </p:nvSpPr>
        <p:spPr>
          <a:xfrm>
            <a:off x="1090079" y="717558"/>
            <a:ext cx="2739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BitFenix CUBE 360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表格 6">
            <a:extLst>
              <a:ext uri="{FF2B5EF4-FFF2-40B4-BE49-F238E27FC236}">
                <a16:creationId xmlns:a16="http://schemas.microsoft.com/office/drawing/2014/main" id="{D98053DC-03DE-488C-B769-A1CE471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096523"/>
              </p:ext>
            </p:extLst>
          </p:nvPr>
        </p:nvGraphicFramePr>
        <p:xfrm>
          <a:off x="1179859" y="1273139"/>
          <a:ext cx="9215893" cy="2329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58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95038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559983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797934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869349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487381">
                <a:tc>
                  <a:txBody>
                    <a:bodyPr/>
                    <a:lstStyle/>
                    <a:p>
                      <a:pPr algn="ctr"/>
                      <a:endParaRPr lang="pt-BR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Average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D9A355-8A7F-419E-BD3A-6DE3A2464FB4}"/>
              </a:ext>
            </a:extLst>
          </p:cNvPr>
          <p:cNvGrpSpPr/>
          <p:nvPr/>
        </p:nvGrpSpPr>
        <p:grpSpPr>
          <a:xfrm>
            <a:off x="1159243" y="3877091"/>
            <a:ext cx="5703195" cy="2026191"/>
            <a:chOff x="255642" y="4393962"/>
            <a:chExt cx="5703195" cy="202619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D6DCC34-E060-4E40-AEF0-38E05DB2FD7D}"/>
                </a:ext>
              </a:extLst>
            </p:cNvPr>
            <p:cNvSpPr/>
            <p:nvPr/>
          </p:nvSpPr>
          <p:spPr>
            <a:xfrm>
              <a:off x="1398997" y="4393963"/>
              <a:ext cx="103521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13900KF</a:t>
              </a:r>
              <a:endParaRPr lang="zh-TW" altLang="en-US" sz="1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D084E8-3E8C-483B-B419-9348C1BB81C5}"/>
                </a:ext>
              </a:extLst>
            </p:cNvPr>
            <p:cNvSpPr/>
            <p:nvPr/>
          </p:nvSpPr>
          <p:spPr>
            <a:xfrm>
              <a:off x="1398997" y="4734992"/>
              <a:ext cx="2346439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ROG STRIX Z790-E GAMING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9C4CECD-1DA7-4A68-81F6-05AF675FB7CB}"/>
                </a:ext>
              </a:extLst>
            </p:cNvPr>
            <p:cNvSpPr/>
            <p:nvPr/>
          </p:nvSpPr>
          <p:spPr>
            <a:xfrm>
              <a:off x="1398997" y="5084332"/>
              <a:ext cx="379340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GeIL</a:t>
              </a: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 EVO V DDR5 RGB Hardcore Gaming Memory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FA8A7B4-6FB1-4123-BE69-C9FDE677F98C}"/>
                </a:ext>
              </a:extLst>
            </p:cNvPr>
            <p:cNvSpPr/>
            <p:nvPr/>
          </p:nvSpPr>
          <p:spPr>
            <a:xfrm>
              <a:off x="1398997" y="5432136"/>
              <a:ext cx="315048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GeForce RTX™ 3090 GAMING X TRIO 24G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0E90879-AD0B-484B-B5AF-8794BB64FB7C}"/>
                </a:ext>
              </a:extLst>
            </p:cNvPr>
            <p:cNvSpPr/>
            <p:nvPr/>
          </p:nvSpPr>
          <p:spPr>
            <a:xfrm>
              <a:off x="1398996" y="6143156"/>
              <a:ext cx="4559841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Indoor temperature 24 </a:t>
              </a:r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degrees (±1 degrees)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8132C14-1ADC-42A4-8108-729E661E9C50}"/>
                </a:ext>
              </a:extLst>
            </p:cNvPr>
            <p:cNvSpPr/>
            <p:nvPr/>
          </p:nvSpPr>
          <p:spPr>
            <a:xfrm>
              <a:off x="1398997" y="5798565"/>
              <a:ext cx="292586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Prime95 - Small FFTs- 20 minutes 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F0745E-8AE6-4751-B5D3-C89F2AD44E64}"/>
                </a:ext>
              </a:extLst>
            </p:cNvPr>
            <p:cNvSpPr/>
            <p:nvPr/>
          </p:nvSpPr>
          <p:spPr>
            <a:xfrm>
              <a:off x="255642" y="4737634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MB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7091C9F-C38D-4E2E-987B-E7FE393ABE5A}"/>
                </a:ext>
              </a:extLst>
            </p:cNvPr>
            <p:cNvSpPr/>
            <p:nvPr/>
          </p:nvSpPr>
          <p:spPr>
            <a:xfrm>
              <a:off x="255642" y="508433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RAM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3E7E4E-2676-4778-BBDE-06259A9C2385}"/>
                </a:ext>
              </a:extLst>
            </p:cNvPr>
            <p:cNvSpPr/>
            <p:nvPr/>
          </p:nvSpPr>
          <p:spPr>
            <a:xfrm>
              <a:off x="255642" y="5432135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VGA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0D68D7-F068-4078-AEB0-F3BB99204019}"/>
                </a:ext>
              </a:extLst>
            </p:cNvPr>
            <p:cNvSpPr/>
            <p:nvPr/>
          </p:nvSpPr>
          <p:spPr>
            <a:xfrm>
              <a:off x="255642" y="5787632"/>
              <a:ext cx="1035212" cy="261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T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est </a:t>
              </a:r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S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oftware</a:t>
              </a:r>
              <a:r>
                <a:rPr lang="zh-TW" altLang="zh-TW" sz="2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zh-TW" altLang="zh-TW" sz="10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2EA9A5A-BE91-49D4-83B3-7FA7BA947941}"/>
                </a:ext>
              </a:extLst>
            </p:cNvPr>
            <p:cNvSpPr/>
            <p:nvPr/>
          </p:nvSpPr>
          <p:spPr>
            <a:xfrm>
              <a:off x="255642" y="439396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CPU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2739DDC-C004-488D-A129-96701CCF9A78}"/>
                </a:ext>
              </a:extLst>
            </p:cNvPr>
            <p:cNvSpPr/>
            <p:nvPr/>
          </p:nvSpPr>
          <p:spPr>
            <a:xfrm>
              <a:off x="255642" y="6143156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200" b="1" dirty="0">
                  <a:latin typeface="Bahnschrift" panose="020B0502040204020203" pitchFamily="34" charset="0"/>
                  <a:ea typeface="Roboto" panose="02000000000000000000" pitchFamily="2" charset="0"/>
                </a:rPr>
                <a:t>Remark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065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BCF85FB-1024-4194-8422-6EC5AF0F2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0" y="926557"/>
            <a:ext cx="9528699" cy="535989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D8AC70C-9E11-4D89-B84A-576884649FD5}"/>
              </a:ext>
            </a:extLst>
          </p:cNvPr>
          <p:cNvSpPr/>
          <p:nvPr/>
        </p:nvSpPr>
        <p:spPr>
          <a:xfrm>
            <a:off x="1093532" y="352823"/>
            <a:ext cx="5759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BitFenix CUBE 360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1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3132C15-DD8B-4EC2-AC28-86414A1B2CD5}"/>
              </a:ext>
            </a:extLst>
          </p:cNvPr>
          <p:cNvSpPr/>
          <p:nvPr/>
        </p:nvSpPr>
        <p:spPr>
          <a:xfrm>
            <a:off x="6887457" y="312321"/>
            <a:ext cx="4093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https://youtu.be/2P7TTQksyXo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304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1448EC1-F78C-4D57-B439-9F49029F3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60" y="1011123"/>
            <a:ext cx="8993080" cy="505860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0937645-6B52-47F4-9887-EF31219EA10E}"/>
              </a:ext>
            </a:extLst>
          </p:cNvPr>
          <p:cNvSpPr/>
          <p:nvPr/>
        </p:nvSpPr>
        <p:spPr>
          <a:xfrm>
            <a:off x="1093532" y="476312"/>
            <a:ext cx="5759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BitFenix CUBE 360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EA6F5EC-2476-4301-9A68-7AAA5125EC28}"/>
              </a:ext>
            </a:extLst>
          </p:cNvPr>
          <p:cNvSpPr/>
          <p:nvPr/>
        </p:nvSpPr>
        <p:spPr>
          <a:xfrm>
            <a:off x="6873107" y="458070"/>
            <a:ext cx="4087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https://youtu.be/NK5yGiujs8M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8849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D5ED74-6269-4E96-80BE-E6621D1CC892}"/>
              </a:ext>
            </a:extLst>
          </p:cNvPr>
          <p:cNvSpPr/>
          <p:nvPr/>
        </p:nvSpPr>
        <p:spPr>
          <a:xfrm>
            <a:off x="952430" y="546876"/>
            <a:ext cx="5759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BitFenix CUBE 360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FAABA91-7CA9-412C-9A7C-6FE71614C29E}"/>
              </a:ext>
            </a:extLst>
          </p:cNvPr>
          <p:cNvSpPr/>
          <p:nvPr/>
        </p:nvSpPr>
        <p:spPr>
          <a:xfrm>
            <a:off x="6762563" y="516428"/>
            <a:ext cx="4195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https://youtu.be/vMtHKmCxR5I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pic>
        <p:nvPicPr>
          <p:cNvPr id="2" name="圖片 1" descr="未命名拷貝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81" y="1191791"/>
            <a:ext cx="8797762" cy="49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915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4F04F82-3D66-452B-9DE2-F5D596A86D74}"/>
              </a:ext>
            </a:extLst>
          </p:cNvPr>
          <p:cNvSpPr/>
          <p:nvPr/>
        </p:nvSpPr>
        <p:spPr>
          <a:xfrm>
            <a:off x="1090079" y="598210"/>
            <a:ext cx="6522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u="sng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240mm Average temperature</a:t>
            </a:r>
          </a:p>
        </p:txBody>
      </p:sp>
      <p:graphicFrame>
        <p:nvGraphicFramePr>
          <p:cNvPr id="18" name="表格 6">
            <a:extLst>
              <a:ext uri="{FF2B5EF4-FFF2-40B4-BE49-F238E27FC236}">
                <a16:creationId xmlns:a16="http://schemas.microsoft.com/office/drawing/2014/main" id="{D98053DC-03DE-488C-B769-A1CE471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45055"/>
              </p:ext>
            </p:extLst>
          </p:nvPr>
        </p:nvGraphicFramePr>
        <p:xfrm>
          <a:off x="1165409" y="1463116"/>
          <a:ext cx="9831294" cy="187112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10776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98706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538941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822823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763058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487381">
                <a:tc>
                  <a:txBody>
                    <a:bodyPr/>
                    <a:lstStyle/>
                    <a:p>
                      <a:pPr algn="l"/>
                      <a:endParaRPr lang="pt-BR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CPU MAX</a:t>
                      </a:r>
                      <a:endParaRPr lang="en-US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CPU Average</a:t>
                      </a:r>
                      <a:endParaRPr lang="en-US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CPU Package MAX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CPU Package average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err="1"/>
                        <a:t>BitFenix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CUBE</a:t>
                      </a:r>
                      <a:r>
                        <a:rPr lang="zh-TW" altLang="en-US" sz="1400" dirty="0"/>
                        <a:t> 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82.3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74.3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82.0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80.0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Galahad ii Trinity SL-INF </a:t>
                      </a:r>
                      <a:endParaRPr lang="zh-TW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83.3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73.7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83.7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81.0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zh-TW" sz="1400" dirty="0"/>
                        <a:t> </a:t>
                      </a:r>
                      <a:r>
                        <a:rPr lang="pt-BR" altLang="zh-TW" sz="1400" dirty="0" err="1"/>
                        <a:t>iCUE</a:t>
                      </a:r>
                      <a:r>
                        <a:rPr lang="pt-BR" altLang="zh-TW" sz="1400" dirty="0"/>
                        <a:t> H100i ELITE CAPELLIX XT</a:t>
                      </a:r>
                      <a:endParaRPr lang="zh-TW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86.7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79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87.3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altLang="zh-TW" sz="1600" u="none" strike="noStrike" dirty="0">
                          <a:effectLst/>
                        </a:rPr>
                        <a:t>84.3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D9A355-8A7F-419E-BD3A-6DE3A2464FB4}"/>
              </a:ext>
            </a:extLst>
          </p:cNvPr>
          <p:cNvGrpSpPr/>
          <p:nvPr/>
        </p:nvGrpSpPr>
        <p:grpSpPr>
          <a:xfrm>
            <a:off x="1204066" y="3975730"/>
            <a:ext cx="5703195" cy="2026191"/>
            <a:chOff x="255642" y="4393962"/>
            <a:chExt cx="5703195" cy="202619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D6DCC34-E060-4E40-AEF0-38E05DB2FD7D}"/>
                </a:ext>
              </a:extLst>
            </p:cNvPr>
            <p:cNvSpPr/>
            <p:nvPr/>
          </p:nvSpPr>
          <p:spPr>
            <a:xfrm>
              <a:off x="1398997" y="4393963"/>
              <a:ext cx="103521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13900KF</a:t>
              </a:r>
              <a:endParaRPr lang="zh-TW" altLang="en-US" sz="1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D084E8-3E8C-483B-B419-9348C1BB81C5}"/>
                </a:ext>
              </a:extLst>
            </p:cNvPr>
            <p:cNvSpPr/>
            <p:nvPr/>
          </p:nvSpPr>
          <p:spPr>
            <a:xfrm>
              <a:off x="1398997" y="4734992"/>
              <a:ext cx="2346439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ROG STRIX Z790-E GAMING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9C4CECD-1DA7-4A68-81F6-05AF675FB7CB}"/>
                </a:ext>
              </a:extLst>
            </p:cNvPr>
            <p:cNvSpPr/>
            <p:nvPr/>
          </p:nvSpPr>
          <p:spPr>
            <a:xfrm>
              <a:off x="1398997" y="5084332"/>
              <a:ext cx="379340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GeIL</a:t>
              </a: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 EVO V DDR5 RGB Hardcore Gaming Memory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FA8A7B4-6FB1-4123-BE69-C9FDE677F98C}"/>
                </a:ext>
              </a:extLst>
            </p:cNvPr>
            <p:cNvSpPr/>
            <p:nvPr/>
          </p:nvSpPr>
          <p:spPr>
            <a:xfrm>
              <a:off x="1398997" y="5432136"/>
              <a:ext cx="315048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GeForce RTX™ 3090 GAMING X TRIO 24G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0E90879-AD0B-484B-B5AF-8794BB64FB7C}"/>
                </a:ext>
              </a:extLst>
            </p:cNvPr>
            <p:cNvSpPr/>
            <p:nvPr/>
          </p:nvSpPr>
          <p:spPr>
            <a:xfrm>
              <a:off x="1398996" y="6143156"/>
              <a:ext cx="4559841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Indoor temperature 24 </a:t>
              </a:r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degrees (±1 degrees)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8132C14-1ADC-42A4-8108-729E661E9C50}"/>
                </a:ext>
              </a:extLst>
            </p:cNvPr>
            <p:cNvSpPr/>
            <p:nvPr/>
          </p:nvSpPr>
          <p:spPr>
            <a:xfrm>
              <a:off x="1398997" y="5798565"/>
              <a:ext cx="292586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Prime95 - Small FFTs- 20 minutes 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F0745E-8AE6-4751-B5D3-C89F2AD44E64}"/>
                </a:ext>
              </a:extLst>
            </p:cNvPr>
            <p:cNvSpPr/>
            <p:nvPr/>
          </p:nvSpPr>
          <p:spPr>
            <a:xfrm>
              <a:off x="255642" y="4737634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MB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7091C9F-C38D-4E2E-987B-E7FE393ABE5A}"/>
                </a:ext>
              </a:extLst>
            </p:cNvPr>
            <p:cNvSpPr/>
            <p:nvPr/>
          </p:nvSpPr>
          <p:spPr>
            <a:xfrm>
              <a:off x="255642" y="508433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RAM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3E7E4E-2676-4778-BBDE-06259A9C2385}"/>
                </a:ext>
              </a:extLst>
            </p:cNvPr>
            <p:cNvSpPr/>
            <p:nvPr/>
          </p:nvSpPr>
          <p:spPr>
            <a:xfrm>
              <a:off x="255642" y="5432135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VGA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0D68D7-F068-4078-AEB0-F3BB99204019}"/>
                </a:ext>
              </a:extLst>
            </p:cNvPr>
            <p:cNvSpPr/>
            <p:nvPr/>
          </p:nvSpPr>
          <p:spPr>
            <a:xfrm>
              <a:off x="255642" y="5787632"/>
              <a:ext cx="1035212" cy="261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T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est </a:t>
              </a:r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S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oftware</a:t>
              </a:r>
              <a:r>
                <a:rPr lang="zh-TW" altLang="zh-TW" sz="2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zh-TW" altLang="zh-TW" sz="10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2EA9A5A-BE91-49D4-83B3-7FA7BA947941}"/>
                </a:ext>
              </a:extLst>
            </p:cNvPr>
            <p:cNvSpPr/>
            <p:nvPr/>
          </p:nvSpPr>
          <p:spPr>
            <a:xfrm>
              <a:off x="255642" y="439396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CPU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2739DDC-C004-488D-A129-96701CCF9A78}"/>
                </a:ext>
              </a:extLst>
            </p:cNvPr>
            <p:cNvSpPr/>
            <p:nvPr/>
          </p:nvSpPr>
          <p:spPr>
            <a:xfrm>
              <a:off x="255642" y="6143156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200" b="1" dirty="0">
                  <a:latin typeface="Bahnschrift" panose="020B0502040204020203" pitchFamily="34" charset="0"/>
                  <a:ea typeface="Roboto" panose="02000000000000000000" pitchFamily="2" charset="0"/>
                </a:rPr>
                <a:t>Remark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639657" y="907980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4F04F82-3D66-452B-9DE2-F5D596A86D74}"/>
              </a:ext>
            </a:extLst>
          </p:cNvPr>
          <p:cNvSpPr/>
          <p:nvPr/>
        </p:nvSpPr>
        <p:spPr>
          <a:xfrm>
            <a:off x="1090079" y="717558"/>
            <a:ext cx="4366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Galahad ii Trinity SL-INF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表格 6">
            <a:extLst>
              <a:ext uri="{FF2B5EF4-FFF2-40B4-BE49-F238E27FC236}">
                <a16:creationId xmlns:a16="http://schemas.microsoft.com/office/drawing/2014/main" id="{D98053DC-03DE-488C-B769-A1CE471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72198"/>
              </p:ext>
            </p:extLst>
          </p:nvPr>
        </p:nvGraphicFramePr>
        <p:xfrm>
          <a:off x="1179859" y="1273139"/>
          <a:ext cx="9215893" cy="2329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58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95038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559983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797934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869349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487381">
                <a:tc>
                  <a:txBody>
                    <a:bodyPr/>
                    <a:lstStyle/>
                    <a:p>
                      <a:pPr algn="ctr"/>
                      <a:endParaRPr lang="pt-BR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Average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D9A355-8A7F-419E-BD3A-6DE3A2464FB4}"/>
              </a:ext>
            </a:extLst>
          </p:cNvPr>
          <p:cNvGrpSpPr/>
          <p:nvPr/>
        </p:nvGrpSpPr>
        <p:grpSpPr>
          <a:xfrm>
            <a:off x="1159243" y="3877091"/>
            <a:ext cx="5703195" cy="2026191"/>
            <a:chOff x="255642" y="4393962"/>
            <a:chExt cx="5703195" cy="202619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D6DCC34-E060-4E40-AEF0-38E05DB2FD7D}"/>
                </a:ext>
              </a:extLst>
            </p:cNvPr>
            <p:cNvSpPr/>
            <p:nvPr/>
          </p:nvSpPr>
          <p:spPr>
            <a:xfrm>
              <a:off x="1398997" y="4393963"/>
              <a:ext cx="103521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13900KF</a:t>
              </a:r>
              <a:endParaRPr lang="zh-TW" altLang="en-US" sz="1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D084E8-3E8C-483B-B419-9348C1BB81C5}"/>
                </a:ext>
              </a:extLst>
            </p:cNvPr>
            <p:cNvSpPr/>
            <p:nvPr/>
          </p:nvSpPr>
          <p:spPr>
            <a:xfrm>
              <a:off x="1398997" y="4734992"/>
              <a:ext cx="2346439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ROG STRIX Z790-E GAMING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9C4CECD-1DA7-4A68-81F6-05AF675FB7CB}"/>
                </a:ext>
              </a:extLst>
            </p:cNvPr>
            <p:cNvSpPr/>
            <p:nvPr/>
          </p:nvSpPr>
          <p:spPr>
            <a:xfrm>
              <a:off x="1398997" y="5084332"/>
              <a:ext cx="379340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GeIL</a:t>
              </a: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 EVO V DDR5 RGB Hardcore Gaming Memory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FA8A7B4-6FB1-4123-BE69-C9FDE677F98C}"/>
                </a:ext>
              </a:extLst>
            </p:cNvPr>
            <p:cNvSpPr/>
            <p:nvPr/>
          </p:nvSpPr>
          <p:spPr>
            <a:xfrm>
              <a:off x="1398997" y="5432136"/>
              <a:ext cx="315048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GeForce RTX™ 3090 GAMING X TRIO 24G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0E90879-AD0B-484B-B5AF-8794BB64FB7C}"/>
                </a:ext>
              </a:extLst>
            </p:cNvPr>
            <p:cNvSpPr/>
            <p:nvPr/>
          </p:nvSpPr>
          <p:spPr>
            <a:xfrm>
              <a:off x="1398996" y="6143156"/>
              <a:ext cx="4559841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Indoor temperature 24 </a:t>
              </a:r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degrees (±1 degrees)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8132C14-1ADC-42A4-8108-729E661E9C50}"/>
                </a:ext>
              </a:extLst>
            </p:cNvPr>
            <p:cNvSpPr/>
            <p:nvPr/>
          </p:nvSpPr>
          <p:spPr>
            <a:xfrm>
              <a:off x="1398997" y="5798565"/>
              <a:ext cx="292586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Prime95 - Small FFTs- 20 minutes 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F0745E-8AE6-4751-B5D3-C89F2AD44E64}"/>
                </a:ext>
              </a:extLst>
            </p:cNvPr>
            <p:cNvSpPr/>
            <p:nvPr/>
          </p:nvSpPr>
          <p:spPr>
            <a:xfrm>
              <a:off x="255642" y="4737634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MB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7091C9F-C38D-4E2E-987B-E7FE393ABE5A}"/>
                </a:ext>
              </a:extLst>
            </p:cNvPr>
            <p:cNvSpPr/>
            <p:nvPr/>
          </p:nvSpPr>
          <p:spPr>
            <a:xfrm>
              <a:off x="255642" y="508433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RAM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3E7E4E-2676-4778-BBDE-06259A9C2385}"/>
                </a:ext>
              </a:extLst>
            </p:cNvPr>
            <p:cNvSpPr/>
            <p:nvPr/>
          </p:nvSpPr>
          <p:spPr>
            <a:xfrm>
              <a:off x="255642" y="5432135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VGA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0D68D7-F068-4078-AEB0-F3BB99204019}"/>
                </a:ext>
              </a:extLst>
            </p:cNvPr>
            <p:cNvSpPr/>
            <p:nvPr/>
          </p:nvSpPr>
          <p:spPr>
            <a:xfrm>
              <a:off x="255642" y="5787632"/>
              <a:ext cx="1035212" cy="261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T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est </a:t>
              </a:r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S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oftware</a:t>
              </a:r>
              <a:r>
                <a:rPr lang="zh-TW" altLang="zh-TW" sz="2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zh-TW" altLang="zh-TW" sz="10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2EA9A5A-BE91-49D4-83B3-7FA7BA947941}"/>
                </a:ext>
              </a:extLst>
            </p:cNvPr>
            <p:cNvSpPr/>
            <p:nvPr/>
          </p:nvSpPr>
          <p:spPr>
            <a:xfrm>
              <a:off x="255642" y="439396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CPU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2739DDC-C004-488D-A129-96701CCF9A78}"/>
                </a:ext>
              </a:extLst>
            </p:cNvPr>
            <p:cNvSpPr/>
            <p:nvPr/>
          </p:nvSpPr>
          <p:spPr>
            <a:xfrm>
              <a:off x="255642" y="6143156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200" b="1" dirty="0">
                  <a:latin typeface="Bahnschrift" panose="020B0502040204020203" pitchFamily="34" charset="0"/>
                  <a:ea typeface="Roboto" panose="02000000000000000000" pitchFamily="2" charset="0"/>
                </a:rPr>
                <a:t>Remark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8705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A7EBF03-C74A-436D-86C8-1E6D71689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09" y="1126665"/>
            <a:ext cx="9217981" cy="518511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B943005-2785-43C1-939C-854B731BBEDA}"/>
              </a:ext>
            </a:extLst>
          </p:cNvPr>
          <p:cNvSpPr/>
          <p:nvPr/>
        </p:nvSpPr>
        <p:spPr>
          <a:xfrm>
            <a:off x="1411008" y="211693"/>
            <a:ext cx="7333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Galahad ii Trinity SL-INF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 err="1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1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3F0AB7-7477-4A92-81EC-E21B620A3C5E}"/>
              </a:ext>
            </a:extLst>
          </p:cNvPr>
          <p:cNvSpPr/>
          <p:nvPr/>
        </p:nvSpPr>
        <p:spPr>
          <a:xfrm>
            <a:off x="6719736" y="607142"/>
            <a:ext cx="3998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https://youtu.be/94pBJ0_VbFI</a:t>
            </a:r>
            <a:endParaRPr lang="en-US" altLang="zh-TW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2390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FD7DFD8-095C-4DC2-9CE3-B978CF7A0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44" y="1199058"/>
            <a:ext cx="9179511" cy="516347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A019A7-DA31-41D2-864A-B37429D3A0F1}"/>
              </a:ext>
            </a:extLst>
          </p:cNvPr>
          <p:cNvSpPr/>
          <p:nvPr/>
        </p:nvSpPr>
        <p:spPr>
          <a:xfrm>
            <a:off x="1340459" y="246976"/>
            <a:ext cx="7333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Galahad ii Trinity SL-INF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 err="1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B91904E-CB52-449B-9CAE-3833DCE12DA1}"/>
              </a:ext>
            </a:extLst>
          </p:cNvPr>
          <p:cNvSpPr/>
          <p:nvPr/>
        </p:nvSpPr>
        <p:spPr>
          <a:xfrm>
            <a:off x="6391862" y="660902"/>
            <a:ext cx="4446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https://youtu.be/mmYQhZW_EC0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863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F7E6FA2-182F-48CC-8D99-536BA5B87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69" y="1236274"/>
            <a:ext cx="9364462" cy="526751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1E0B77-7432-4225-A7BB-16E845565344}"/>
              </a:ext>
            </a:extLst>
          </p:cNvPr>
          <p:cNvSpPr/>
          <p:nvPr/>
        </p:nvSpPr>
        <p:spPr>
          <a:xfrm>
            <a:off x="1287546" y="299900"/>
            <a:ext cx="7333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Galahad ii Trinity SL-INF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 err="1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92E4189-8AFB-4771-B0D6-BF5ABF6C1B6B}"/>
              </a:ext>
            </a:extLst>
          </p:cNvPr>
          <p:cNvSpPr/>
          <p:nvPr/>
        </p:nvSpPr>
        <p:spPr>
          <a:xfrm>
            <a:off x="6537085" y="696214"/>
            <a:ext cx="4211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https://youtu.be/aP3kAPTW61k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5511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4F04F82-3D66-452B-9DE2-F5D596A86D74}"/>
              </a:ext>
            </a:extLst>
          </p:cNvPr>
          <p:cNvSpPr/>
          <p:nvPr/>
        </p:nvSpPr>
        <p:spPr>
          <a:xfrm>
            <a:off x="1090079" y="717558"/>
            <a:ext cx="5035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iCUE H150i ELITE CAPELLIX XT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表格 6">
            <a:extLst>
              <a:ext uri="{FF2B5EF4-FFF2-40B4-BE49-F238E27FC236}">
                <a16:creationId xmlns:a16="http://schemas.microsoft.com/office/drawing/2014/main" id="{D98053DC-03DE-488C-B769-A1CE471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098443"/>
              </p:ext>
            </p:extLst>
          </p:nvPr>
        </p:nvGraphicFramePr>
        <p:xfrm>
          <a:off x="1179859" y="1273139"/>
          <a:ext cx="9215893" cy="2329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58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95038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559983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797934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869349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487381">
                <a:tc>
                  <a:txBody>
                    <a:bodyPr/>
                    <a:lstStyle/>
                    <a:p>
                      <a:pPr algn="ctr"/>
                      <a:endParaRPr lang="pt-BR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Average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D9A355-8A7F-419E-BD3A-6DE3A2464FB4}"/>
              </a:ext>
            </a:extLst>
          </p:cNvPr>
          <p:cNvGrpSpPr/>
          <p:nvPr/>
        </p:nvGrpSpPr>
        <p:grpSpPr>
          <a:xfrm>
            <a:off x="1159243" y="3877091"/>
            <a:ext cx="5703195" cy="2026191"/>
            <a:chOff x="255642" y="4393962"/>
            <a:chExt cx="5703195" cy="202619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D6DCC34-E060-4E40-AEF0-38E05DB2FD7D}"/>
                </a:ext>
              </a:extLst>
            </p:cNvPr>
            <p:cNvSpPr/>
            <p:nvPr/>
          </p:nvSpPr>
          <p:spPr>
            <a:xfrm>
              <a:off x="1398997" y="4393963"/>
              <a:ext cx="103521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13900KF</a:t>
              </a:r>
              <a:endParaRPr lang="zh-TW" altLang="en-US" sz="1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D084E8-3E8C-483B-B419-9348C1BB81C5}"/>
                </a:ext>
              </a:extLst>
            </p:cNvPr>
            <p:cNvSpPr/>
            <p:nvPr/>
          </p:nvSpPr>
          <p:spPr>
            <a:xfrm>
              <a:off x="1398997" y="4734992"/>
              <a:ext cx="2346439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ROG STRIX Z790-E GAMING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9C4CECD-1DA7-4A68-81F6-05AF675FB7CB}"/>
                </a:ext>
              </a:extLst>
            </p:cNvPr>
            <p:cNvSpPr/>
            <p:nvPr/>
          </p:nvSpPr>
          <p:spPr>
            <a:xfrm>
              <a:off x="1398997" y="5084332"/>
              <a:ext cx="379340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GeIL</a:t>
              </a: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 EVO V DDR5 RGB Hardcore Gaming Memory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FA8A7B4-6FB1-4123-BE69-C9FDE677F98C}"/>
                </a:ext>
              </a:extLst>
            </p:cNvPr>
            <p:cNvSpPr/>
            <p:nvPr/>
          </p:nvSpPr>
          <p:spPr>
            <a:xfrm>
              <a:off x="1398997" y="5432136"/>
              <a:ext cx="315048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GeForce RTX™ 3090 GAMING X TRIO 24G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0E90879-AD0B-484B-B5AF-8794BB64FB7C}"/>
                </a:ext>
              </a:extLst>
            </p:cNvPr>
            <p:cNvSpPr/>
            <p:nvPr/>
          </p:nvSpPr>
          <p:spPr>
            <a:xfrm>
              <a:off x="1398996" y="6143156"/>
              <a:ext cx="4559841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Indoor temperature 24 </a:t>
              </a:r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degrees (±1 degrees)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8132C14-1ADC-42A4-8108-729E661E9C50}"/>
                </a:ext>
              </a:extLst>
            </p:cNvPr>
            <p:cNvSpPr/>
            <p:nvPr/>
          </p:nvSpPr>
          <p:spPr>
            <a:xfrm>
              <a:off x="1398997" y="5798565"/>
              <a:ext cx="292586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Prime95 - Small FFTs- 20 minutes 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F0745E-8AE6-4751-B5D3-C89F2AD44E64}"/>
                </a:ext>
              </a:extLst>
            </p:cNvPr>
            <p:cNvSpPr/>
            <p:nvPr/>
          </p:nvSpPr>
          <p:spPr>
            <a:xfrm>
              <a:off x="255642" y="4737634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MB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7091C9F-C38D-4E2E-987B-E7FE393ABE5A}"/>
                </a:ext>
              </a:extLst>
            </p:cNvPr>
            <p:cNvSpPr/>
            <p:nvPr/>
          </p:nvSpPr>
          <p:spPr>
            <a:xfrm>
              <a:off x="255642" y="508433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RAM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3E7E4E-2676-4778-BBDE-06259A9C2385}"/>
                </a:ext>
              </a:extLst>
            </p:cNvPr>
            <p:cNvSpPr/>
            <p:nvPr/>
          </p:nvSpPr>
          <p:spPr>
            <a:xfrm>
              <a:off x="255642" y="5432135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VGA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0D68D7-F068-4078-AEB0-F3BB99204019}"/>
                </a:ext>
              </a:extLst>
            </p:cNvPr>
            <p:cNvSpPr/>
            <p:nvPr/>
          </p:nvSpPr>
          <p:spPr>
            <a:xfrm>
              <a:off x="255642" y="5787632"/>
              <a:ext cx="1035212" cy="261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T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est </a:t>
              </a:r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S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oftware</a:t>
              </a:r>
              <a:r>
                <a:rPr lang="zh-TW" altLang="zh-TW" sz="2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zh-TW" altLang="zh-TW" sz="10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2EA9A5A-BE91-49D4-83B3-7FA7BA947941}"/>
                </a:ext>
              </a:extLst>
            </p:cNvPr>
            <p:cNvSpPr/>
            <p:nvPr/>
          </p:nvSpPr>
          <p:spPr>
            <a:xfrm>
              <a:off x="255642" y="439396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CPU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2739DDC-C004-488D-A129-96701CCF9A78}"/>
                </a:ext>
              </a:extLst>
            </p:cNvPr>
            <p:cNvSpPr/>
            <p:nvPr/>
          </p:nvSpPr>
          <p:spPr>
            <a:xfrm>
              <a:off x="255642" y="6143156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200" b="1" dirty="0">
                  <a:latin typeface="Bahnschrift" panose="020B0502040204020203" pitchFamily="34" charset="0"/>
                  <a:ea typeface="Roboto" panose="02000000000000000000" pitchFamily="2" charset="0"/>
                </a:rPr>
                <a:t>Remark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35044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7C97051-9C41-416A-9030-F24AF8433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06" y="1197588"/>
            <a:ext cx="9188388" cy="516846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722B56-078F-4111-982A-62DF101AB6FD}"/>
              </a:ext>
            </a:extLst>
          </p:cNvPr>
          <p:cNvSpPr/>
          <p:nvPr/>
        </p:nvSpPr>
        <p:spPr>
          <a:xfrm>
            <a:off x="1164082" y="246976"/>
            <a:ext cx="8359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iCUE H150i ELITE CAPELLIX XT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 </a:t>
            </a:r>
            <a:r>
              <a:rPr lang="pt-BR" altLang="zh-TW" sz="2400" b="1" dirty="0" err="1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1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357795A-1F4C-4A73-95C6-C7A4A394E33C}"/>
              </a:ext>
            </a:extLst>
          </p:cNvPr>
          <p:cNvSpPr/>
          <p:nvPr/>
        </p:nvSpPr>
        <p:spPr>
          <a:xfrm>
            <a:off x="6599076" y="611167"/>
            <a:ext cx="4172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https://youtu.be/38hDfM2Iwg4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0639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04CFB1-F207-4296-8DDB-376511B6B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18" y="1200168"/>
            <a:ext cx="9436963" cy="530829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EC08DBB-EFDF-4A2C-9FE3-DD5B04C1D1F4}"/>
              </a:ext>
            </a:extLst>
          </p:cNvPr>
          <p:cNvSpPr/>
          <p:nvPr/>
        </p:nvSpPr>
        <p:spPr>
          <a:xfrm>
            <a:off x="1252271" y="229335"/>
            <a:ext cx="8359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iCUE H150i ELITE CAPELLIX XT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 </a:t>
            </a:r>
            <a:r>
              <a:rPr lang="pt-BR" altLang="zh-TW" sz="2400" b="1" dirty="0" err="1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2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7AEF568-1A47-4801-A350-0C44BAB0F59B}"/>
              </a:ext>
            </a:extLst>
          </p:cNvPr>
          <p:cNvSpPr/>
          <p:nvPr/>
        </p:nvSpPr>
        <p:spPr>
          <a:xfrm>
            <a:off x="6898090" y="658556"/>
            <a:ext cx="4046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https://youtu.be/SkjUeo6V_g0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351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322FC6-B85A-4876-8F31-3521BAA53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64" y="1159109"/>
            <a:ext cx="9632271" cy="541815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3DBC76D-CF24-445C-B756-075C4EEFD457}"/>
              </a:ext>
            </a:extLst>
          </p:cNvPr>
          <p:cNvSpPr/>
          <p:nvPr/>
        </p:nvSpPr>
        <p:spPr>
          <a:xfrm>
            <a:off x="1146445" y="211694"/>
            <a:ext cx="8359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iCUE H150i ELITE CAPELLIX XT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360 </a:t>
            </a:r>
            <a:r>
              <a:rPr lang="pt-BR" altLang="zh-TW" sz="2400" b="1" dirty="0" err="1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pt-BR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3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558F312-1F83-42EF-B395-FC0B7E62C89B}"/>
              </a:ext>
            </a:extLst>
          </p:cNvPr>
          <p:cNvSpPr/>
          <p:nvPr/>
        </p:nvSpPr>
        <p:spPr>
          <a:xfrm>
            <a:off x="6856708" y="599130"/>
            <a:ext cx="4173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https://youtu.be/QeA3YiConw8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333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4F04F82-3D66-452B-9DE2-F5D596A86D74}"/>
              </a:ext>
            </a:extLst>
          </p:cNvPr>
          <p:cNvSpPr/>
          <p:nvPr/>
        </p:nvSpPr>
        <p:spPr>
          <a:xfrm>
            <a:off x="1090079" y="717558"/>
            <a:ext cx="3360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CUBE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240mm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表格 6">
            <a:extLst>
              <a:ext uri="{FF2B5EF4-FFF2-40B4-BE49-F238E27FC236}">
                <a16:creationId xmlns:a16="http://schemas.microsoft.com/office/drawing/2014/main" id="{D98053DC-03DE-488C-B769-A1CE471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644067"/>
              </p:ext>
            </p:extLst>
          </p:nvPr>
        </p:nvGraphicFramePr>
        <p:xfrm>
          <a:off x="1179859" y="1273139"/>
          <a:ext cx="9215893" cy="2329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58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95038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559983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797934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869349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487381">
                <a:tc>
                  <a:txBody>
                    <a:bodyPr/>
                    <a:lstStyle/>
                    <a:p>
                      <a:pPr algn="ctr"/>
                      <a:endParaRPr lang="pt-BR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Average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D9A355-8A7F-419E-BD3A-6DE3A2464FB4}"/>
              </a:ext>
            </a:extLst>
          </p:cNvPr>
          <p:cNvGrpSpPr/>
          <p:nvPr/>
        </p:nvGrpSpPr>
        <p:grpSpPr>
          <a:xfrm>
            <a:off x="1159243" y="3877091"/>
            <a:ext cx="5703195" cy="2026191"/>
            <a:chOff x="255642" y="4393962"/>
            <a:chExt cx="5703195" cy="202619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D6DCC34-E060-4E40-AEF0-38E05DB2FD7D}"/>
                </a:ext>
              </a:extLst>
            </p:cNvPr>
            <p:cNvSpPr/>
            <p:nvPr/>
          </p:nvSpPr>
          <p:spPr>
            <a:xfrm>
              <a:off x="1398997" y="4393963"/>
              <a:ext cx="103521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13900KF</a:t>
              </a:r>
              <a:endParaRPr lang="zh-TW" altLang="en-US" sz="1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D084E8-3E8C-483B-B419-9348C1BB81C5}"/>
                </a:ext>
              </a:extLst>
            </p:cNvPr>
            <p:cNvSpPr/>
            <p:nvPr/>
          </p:nvSpPr>
          <p:spPr>
            <a:xfrm>
              <a:off x="1398997" y="4734992"/>
              <a:ext cx="2346439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ROG STRIX Z790-E GAMING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9C4CECD-1DA7-4A68-81F6-05AF675FB7CB}"/>
                </a:ext>
              </a:extLst>
            </p:cNvPr>
            <p:cNvSpPr/>
            <p:nvPr/>
          </p:nvSpPr>
          <p:spPr>
            <a:xfrm>
              <a:off x="1398997" y="5084332"/>
              <a:ext cx="379340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GeIL</a:t>
              </a: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 EVO V DDR5 RGB Hardcore Gaming Memory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FA8A7B4-6FB1-4123-BE69-C9FDE677F98C}"/>
                </a:ext>
              </a:extLst>
            </p:cNvPr>
            <p:cNvSpPr/>
            <p:nvPr/>
          </p:nvSpPr>
          <p:spPr>
            <a:xfrm>
              <a:off x="1398997" y="5432136"/>
              <a:ext cx="315048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GeForce RTX™ 3090 GAMING X TRIO 24G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0E90879-AD0B-484B-B5AF-8794BB64FB7C}"/>
                </a:ext>
              </a:extLst>
            </p:cNvPr>
            <p:cNvSpPr/>
            <p:nvPr/>
          </p:nvSpPr>
          <p:spPr>
            <a:xfrm>
              <a:off x="1398996" y="6143156"/>
              <a:ext cx="4559841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Indoor temperature 24 </a:t>
              </a:r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degrees (±1 degrees)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8132C14-1ADC-42A4-8108-729E661E9C50}"/>
                </a:ext>
              </a:extLst>
            </p:cNvPr>
            <p:cNvSpPr/>
            <p:nvPr/>
          </p:nvSpPr>
          <p:spPr>
            <a:xfrm>
              <a:off x="1398997" y="5798565"/>
              <a:ext cx="292586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Prime95 - Small FFTs- 20 minutes 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F0745E-8AE6-4751-B5D3-C89F2AD44E64}"/>
                </a:ext>
              </a:extLst>
            </p:cNvPr>
            <p:cNvSpPr/>
            <p:nvPr/>
          </p:nvSpPr>
          <p:spPr>
            <a:xfrm>
              <a:off x="255642" y="4737634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MB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7091C9F-C38D-4E2E-987B-E7FE393ABE5A}"/>
                </a:ext>
              </a:extLst>
            </p:cNvPr>
            <p:cNvSpPr/>
            <p:nvPr/>
          </p:nvSpPr>
          <p:spPr>
            <a:xfrm>
              <a:off x="255642" y="508433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RAM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3E7E4E-2676-4778-BBDE-06259A9C2385}"/>
                </a:ext>
              </a:extLst>
            </p:cNvPr>
            <p:cNvSpPr/>
            <p:nvPr/>
          </p:nvSpPr>
          <p:spPr>
            <a:xfrm>
              <a:off x="255642" y="5432135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VGA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0D68D7-F068-4078-AEB0-F3BB99204019}"/>
                </a:ext>
              </a:extLst>
            </p:cNvPr>
            <p:cNvSpPr/>
            <p:nvPr/>
          </p:nvSpPr>
          <p:spPr>
            <a:xfrm>
              <a:off x="255642" y="5787632"/>
              <a:ext cx="1035212" cy="261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T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est </a:t>
              </a:r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S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oftware</a:t>
              </a:r>
              <a:r>
                <a:rPr lang="zh-TW" altLang="zh-TW" sz="2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zh-TW" altLang="zh-TW" sz="10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2EA9A5A-BE91-49D4-83B3-7FA7BA947941}"/>
                </a:ext>
              </a:extLst>
            </p:cNvPr>
            <p:cNvSpPr/>
            <p:nvPr/>
          </p:nvSpPr>
          <p:spPr>
            <a:xfrm>
              <a:off x="255642" y="439396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CPU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2739DDC-C004-488D-A129-96701CCF9A78}"/>
                </a:ext>
              </a:extLst>
            </p:cNvPr>
            <p:cNvSpPr/>
            <p:nvPr/>
          </p:nvSpPr>
          <p:spPr>
            <a:xfrm>
              <a:off x="255642" y="6143156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200" b="1" dirty="0">
                  <a:latin typeface="Bahnschrift" panose="020B0502040204020203" pitchFamily="34" charset="0"/>
                  <a:ea typeface="Roboto" panose="02000000000000000000" pitchFamily="2" charset="0"/>
                </a:rPr>
                <a:t>Remark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1774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D7E4BA-2DE3-4828-A29E-A690C9266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48" y="844880"/>
            <a:ext cx="9818703" cy="552302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100DD7-EEF3-4634-9EB0-FC3FA4025330}"/>
              </a:ext>
            </a:extLst>
          </p:cNvPr>
          <p:cNvSpPr/>
          <p:nvPr/>
        </p:nvSpPr>
        <p:spPr>
          <a:xfrm>
            <a:off x="793693" y="267718"/>
            <a:ext cx="10753665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CUBE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240mm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1 Full Test Video 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  <a:hlinkClick r:id="rId3"/>
              </a:rPr>
              <a:t>https://youtu.be/4eMIkFlY28Y</a:t>
            </a:r>
            <a:endParaRPr lang="en-US" altLang="zh-TW" sz="2400" b="1" dirty="0">
              <a:solidFill>
                <a:schemeClr val="bg1"/>
              </a:solidFill>
              <a:latin typeface="Bahnschrift" panose="020B0502040204020203" pitchFamily="34" charset="0"/>
              <a:ea typeface="Roboto" panose="02000000000000000000" pitchFamily="2" charset="0"/>
            </a:endParaRPr>
          </a:p>
          <a:p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9720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025FB90-B4B6-41C3-9CBC-660D99C61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7" y="878105"/>
            <a:ext cx="9885286" cy="556047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7E724FF-9EDC-4066-AE9E-12BF1B03AE99}"/>
              </a:ext>
            </a:extLst>
          </p:cNvPr>
          <p:cNvSpPr/>
          <p:nvPr/>
        </p:nvSpPr>
        <p:spPr>
          <a:xfrm>
            <a:off x="987707" y="299899"/>
            <a:ext cx="102608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err="1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CUBE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240mm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  Full Test Video </a:t>
            </a:r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https://youtu.be/m_-u_hf4wJs</a:t>
            </a:r>
            <a:endParaRPr lang="en-US" altLang="zh-TW" sz="2400" dirty="0">
              <a:solidFill>
                <a:schemeClr val="bg1"/>
              </a:solidFill>
            </a:endParaRPr>
          </a:p>
          <a:p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595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14A026D-8392-49A9-B4DA-96C48E51B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5" y="898249"/>
            <a:ext cx="9934113" cy="54641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369484E-6611-47D4-A598-5DF4597D6C40}"/>
              </a:ext>
            </a:extLst>
          </p:cNvPr>
          <p:cNvSpPr/>
          <p:nvPr/>
        </p:nvSpPr>
        <p:spPr>
          <a:xfrm>
            <a:off x="846606" y="338282"/>
            <a:ext cx="6392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err="1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CUBE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240mm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3  Full Test Video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43498" y="352823"/>
            <a:ext cx="41648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hlinkClick r:id="rId4"/>
              </a:rPr>
              <a:t>https://youtu.be/COcUeK6-Gp8</a:t>
            </a:r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689770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4F04F82-3D66-452B-9DE2-F5D596A86D74}"/>
              </a:ext>
            </a:extLst>
          </p:cNvPr>
          <p:cNvSpPr/>
          <p:nvPr/>
        </p:nvSpPr>
        <p:spPr>
          <a:xfrm>
            <a:off x="1090079" y="717558"/>
            <a:ext cx="4131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Galahad ii Trinity SL-INF 240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表格 6">
            <a:extLst>
              <a:ext uri="{FF2B5EF4-FFF2-40B4-BE49-F238E27FC236}">
                <a16:creationId xmlns:a16="http://schemas.microsoft.com/office/drawing/2014/main" id="{D98053DC-03DE-488C-B769-A1CE471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882775"/>
              </p:ext>
            </p:extLst>
          </p:nvPr>
        </p:nvGraphicFramePr>
        <p:xfrm>
          <a:off x="1179859" y="1273139"/>
          <a:ext cx="9215893" cy="2329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58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95038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1559983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  <a:gridCol w="1797934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  <a:gridCol w="1869349">
                  <a:extLst>
                    <a:ext uri="{9D8B030D-6E8A-4147-A177-3AD203B41FA5}">
                      <a16:colId xmlns:a16="http://schemas.microsoft.com/office/drawing/2014/main" val="1212088560"/>
                    </a:ext>
                  </a:extLst>
                </a:gridCol>
              </a:tblGrid>
              <a:tr h="487381">
                <a:tc>
                  <a:txBody>
                    <a:bodyPr/>
                    <a:lstStyle/>
                    <a:p>
                      <a:pPr algn="ctr"/>
                      <a:endParaRPr lang="pt-BR" altLang="zh-TW" sz="16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MAX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CPU Package 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</a:t>
                      </a:r>
                      <a:r>
                        <a:rPr lang="zh-TW" altLang="en-US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Average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8033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C6D9A355-8A7F-419E-BD3A-6DE3A2464FB4}"/>
              </a:ext>
            </a:extLst>
          </p:cNvPr>
          <p:cNvGrpSpPr/>
          <p:nvPr/>
        </p:nvGrpSpPr>
        <p:grpSpPr>
          <a:xfrm>
            <a:off x="1159243" y="3877091"/>
            <a:ext cx="5703195" cy="2026191"/>
            <a:chOff x="255642" y="4393962"/>
            <a:chExt cx="5703195" cy="202619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D6DCC34-E060-4E40-AEF0-38E05DB2FD7D}"/>
                </a:ext>
              </a:extLst>
            </p:cNvPr>
            <p:cNvSpPr/>
            <p:nvPr/>
          </p:nvSpPr>
          <p:spPr>
            <a:xfrm>
              <a:off x="1398997" y="4393963"/>
              <a:ext cx="103521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13900KF</a:t>
              </a:r>
              <a:endParaRPr lang="zh-TW" altLang="en-US" sz="1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D084E8-3E8C-483B-B419-9348C1BB81C5}"/>
                </a:ext>
              </a:extLst>
            </p:cNvPr>
            <p:cNvSpPr/>
            <p:nvPr/>
          </p:nvSpPr>
          <p:spPr>
            <a:xfrm>
              <a:off x="1398997" y="4734992"/>
              <a:ext cx="2346439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ROG STRIX Z790-E GAMING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9C4CECD-1DA7-4A68-81F6-05AF675FB7CB}"/>
                </a:ext>
              </a:extLst>
            </p:cNvPr>
            <p:cNvSpPr/>
            <p:nvPr/>
          </p:nvSpPr>
          <p:spPr>
            <a:xfrm>
              <a:off x="1398997" y="5084332"/>
              <a:ext cx="3793402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GeIL</a:t>
              </a:r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 EVO V DDR5 RGB Hardcore Gaming Memory</a:t>
              </a:r>
              <a:endParaRPr kumimoji="0" lang="zh-TW" altLang="en-US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FA8A7B4-6FB1-4123-BE69-C9FDE677F98C}"/>
                </a:ext>
              </a:extLst>
            </p:cNvPr>
            <p:cNvSpPr/>
            <p:nvPr/>
          </p:nvSpPr>
          <p:spPr>
            <a:xfrm>
              <a:off x="1398997" y="5432136"/>
              <a:ext cx="315048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GeForce RTX™ 3090 GAMING X TRIO 24G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0E90879-AD0B-484B-B5AF-8794BB64FB7C}"/>
                </a:ext>
              </a:extLst>
            </p:cNvPr>
            <p:cNvSpPr/>
            <p:nvPr/>
          </p:nvSpPr>
          <p:spPr>
            <a:xfrm>
              <a:off x="1398996" y="6143156"/>
              <a:ext cx="4559841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Indoor temperature 24 </a:t>
              </a:r>
              <a:r>
                <a:rPr lang="en-US" altLang="zh-TW" sz="1200" dirty="0">
                  <a:solidFill>
                    <a:schemeClr val="bg1"/>
                  </a:solidFill>
                  <a:latin typeface="Bahnschrift" panose="020B0502040204020203" pitchFamily="34" charset="0"/>
                  <a:ea typeface="Roboto" panose="02000000000000000000" pitchFamily="2" charset="0"/>
                </a:rPr>
                <a:t>degrees (±1 degrees)</a:t>
              </a:r>
              <a:endParaRPr kumimoji="0" lang="en-US" altLang="zh-TW" sz="1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" panose="020B0502040204020203" pitchFamily="34" charset="0"/>
                <a:ea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8132C14-1ADC-42A4-8108-729E661E9C50}"/>
                </a:ext>
              </a:extLst>
            </p:cNvPr>
            <p:cNvSpPr/>
            <p:nvPr/>
          </p:nvSpPr>
          <p:spPr>
            <a:xfrm>
              <a:off x="1398997" y="5798565"/>
              <a:ext cx="2925860" cy="276997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kumimoji="0" lang="en-US" altLang="zh-TW" sz="1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Prime95 - Small FFTs- 20 minutes 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F0745E-8AE6-4751-B5D3-C89F2AD44E64}"/>
                </a:ext>
              </a:extLst>
            </p:cNvPr>
            <p:cNvSpPr/>
            <p:nvPr/>
          </p:nvSpPr>
          <p:spPr>
            <a:xfrm>
              <a:off x="255642" y="4737634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MB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7091C9F-C38D-4E2E-987B-E7FE393ABE5A}"/>
                </a:ext>
              </a:extLst>
            </p:cNvPr>
            <p:cNvSpPr/>
            <p:nvPr/>
          </p:nvSpPr>
          <p:spPr>
            <a:xfrm>
              <a:off x="255642" y="508433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RAM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673E7E4E-2676-4778-BBDE-06259A9C2385}"/>
                </a:ext>
              </a:extLst>
            </p:cNvPr>
            <p:cNvSpPr/>
            <p:nvPr/>
          </p:nvSpPr>
          <p:spPr>
            <a:xfrm>
              <a:off x="255642" y="5432135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VGA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0D68D7-F068-4078-AEB0-F3BB99204019}"/>
                </a:ext>
              </a:extLst>
            </p:cNvPr>
            <p:cNvSpPr/>
            <p:nvPr/>
          </p:nvSpPr>
          <p:spPr>
            <a:xfrm>
              <a:off x="255642" y="5787632"/>
              <a:ext cx="1035212" cy="261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T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est </a:t>
              </a:r>
              <a:r>
                <a:rPr lang="en-US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S</a:t>
              </a:r>
              <a:r>
                <a:rPr lang="zh-TW" altLang="zh-TW" sz="1100" b="1" dirty="0">
                  <a:solidFill>
                    <a:srgbClr val="202124"/>
                  </a:solidFill>
                  <a:latin typeface="Bahnschrift" panose="020B0502040204020203" pitchFamily="34" charset="0"/>
                  <a:ea typeface="inherit"/>
                </a:rPr>
                <a:t>oftware</a:t>
              </a:r>
              <a:r>
                <a:rPr lang="zh-TW" altLang="zh-TW" sz="2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 </a:t>
              </a:r>
              <a:endParaRPr lang="zh-TW" altLang="zh-TW" sz="1000" b="1" dirty="0">
                <a:solidFill>
                  <a:schemeClr val="tx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2EA9A5A-BE91-49D4-83B3-7FA7BA947941}"/>
                </a:ext>
              </a:extLst>
            </p:cNvPr>
            <p:cNvSpPr/>
            <p:nvPr/>
          </p:nvSpPr>
          <p:spPr>
            <a:xfrm>
              <a:off x="255642" y="4393962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Bahnschrift" panose="020B0502040204020203" pitchFamily="34" charset="0"/>
                  <a:ea typeface="Roboto" panose="02000000000000000000" pitchFamily="2" charset="0"/>
                  <a:sym typeface="Calibri"/>
                </a:rPr>
                <a:t>CPU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2739DDC-C004-488D-A129-96701CCF9A78}"/>
                </a:ext>
              </a:extLst>
            </p:cNvPr>
            <p:cNvSpPr/>
            <p:nvPr/>
          </p:nvSpPr>
          <p:spPr>
            <a:xfrm>
              <a:off x="255642" y="6143156"/>
              <a:ext cx="1035212" cy="276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/>
              <a:r>
                <a:rPr lang="en-US" altLang="zh-TW" sz="1200" b="1" dirty="0">
                  <a:latin typeface="Bahnschrift" panose="020B0502040204020203" pitchFamily="34" charset="0"/>
                  <a:ea typeface="Roboto" panose="02000000000000000000" pitchFamily="2" charset="0"/>
                </a:rPr>
                <a:t>Remark</a:t>
              </a:r>
              <a:endParaRPr kumimoji="0" lang="zh-TW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" panose="020B0502040204020203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6011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B957DB-430E-4375-A9E2-6736B9925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63" y="905068"/>
            <a:ext cx="9383697" cy="527833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DA14191-EE2A-4AC4-B3E7-F9576F409207}"/>
              </a:ext>
            </a:extLst>
          </p:cNvPr>
          <p:cNvSpPr/>
          <p:nvPr/>
        </p:nvSpPr>
        <p:spPr>
          <a:xfrm>
            <a:off x="652592" y="281677"/>
            <a:ext cx="7162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Galahad ii Trinity SL-INF 240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1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2A0050A-A5C8-44F1-8B48-AE12ADE884E6}"/>
              </a:ext>
            </a:extLst>
          </p:cNvPr>
          <p:cNvSpPr/>
          <p:nvPr/>
        </p:nvSpPr>
        <p:spPr>
          <a:xfrm>
            <a:off x="7753723" y="276569"/>
            <a:ext cx="4155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https://youtu.be/Me-Zd0a3hno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5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95A063-C8A5-456B-B930-266CA6204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57" y="908070"/>
            <a:ext cx="9428085" cy="530329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8B4CFE6-0E3F-43E5-856B-A4BAC19A9C79}"/>
              </a:ext>
            </a:extLst>
          </p:cNvPr>
          <p:cNvSpPr/>
          <p:nvPr/>
        </p:nvSpPr>
        <p:spPr>
          <a:xfrm>
            <a:off x="352752" y="352241"/>
            <a:ext cx="7162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Galahad ii Trinity SL-INF 240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T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 Full Test Video </a:t>
            </a:r>
            <a:r>
              <a:rPr lang="zh-TW" altLang="en-US" sz="2400" b="1" dirty="0">
                <a:solidFill>
                  <a:schemeClr val="bg1"/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41C926-69BC-4FAB-B2EE-49CAA8E29F86}"/>
              </a:ext>
            </a:extLst>
          </p:cNvPr>
          <p:cNvSpPr/>
          <p:nvPr/>
        </p:nvSpPr>
        <p:spPr>
          <a:xfrm>
            <a:off x="7465604" y="317541"/>
            <a:ext cx="4054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https://youtu.be/d1NTX5CZf3s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7852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1182</Words>
  <Application>Microsoft Office PowerPoint</Application>
  <PresentationFormat>寬螢幕</PresentationFormat>
  <Paragraphs>320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2" baseType="lpstr">
      <vt:lpstr>Arial</vt:lpstr>
      <vt:lpstr>Bahnschrift</vt:lpstr>
      <vt:lpstr>Calibri Light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Rex</dc:creator>
  <cp:lastModifiedBy>Rex</cp:lastModifiedBy>
  <cp:revision>88</cp:revision>
  <dcterms:modified xsi:type="dcterms:W3CDTF">2024-01-09T05:29:45Z</dcterms:modified>
</cp:coreProperties>
</file>