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Bahnschrift" panose="020B0502040204020203" pitchFamily="34" charset="0"/>
      <p:regular r:id="rId15"/>
      <p:bold r:id="rId16"/>
    </p:embeddedFont>
    <p:embeddedFont>
      <p:font typeface="Bahnschrift Light SemiCondensed" panose="020B0502040204020203" pitchFamily="34" charset="0"/>
      <p:regular r:id="rId17"/>
    </p:embeddedFont>
    <p:embeddedFont>
      <p:font typeface="Roboto" panose="02000000000000000000" pitchFamily="2" charset="0"/>
      <p:regular r:id="rId18"/>
      <p:bold r:id="rId1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4B8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37632E-F612-4EDE-A233-3E08E99439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19" t="3191" r="20222" b="43235"/>
          <a:stretch/>
        </p:blipFill>
        <p:spPr>
          <a:xfrm>
            <a:off x="2039079" y="0"/>
            <a:ext cx="1015292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6D953B6-859B-15FC-7054-06D6D4645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" y="861172"/>
            <a:ext cx="4454236" cy="4845817"/>
          </a:xfrm>
          <a:prstGeom prst="rect">
            <a:avLst/>
          </a:prstGeom>
          <a:effectLst>
            <a:reflection blurRad="6350" stA="16000" endPos="2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0E2201FB-EAEA-6023-F87E-A790C8936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920765"/>
              </p:ext>
            </p:extLst>
          </p:nvPr>
        </p:nvGraphicFramePr>
        <p:xfrm>
          <a:off x="5060358" y="1609775"/>
          <a:ext cx="6876000" cy="1316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Brand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BitFenix</a:t>
                      </a:r>
                      <a:r>
                        <a:rPr lang="zh-TW" altLang="en-US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CUBE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Galahad ii Trinity SL-INF 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iCUE H150i ELITE CAPELLIX XT</a:t>
                      </a:r>
                      <a:endParaRPr lang="en-US" altLang="zh-TW" sz="11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BFB1609E-E36D-F1B4-123C-D672CF272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139" y="525429"/>
            <a:ext cx="3040559" cy="745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360mm radiator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7162AE3A-C822-EBB8-BFDC-60C59E7F78E9}"/>
              </a:ext>
            </a:extLst>
          </p:cNvPr>
          <p:cNvSpPr txBox="1">
            <a:spLocks/>
          </p:cNvSpPr>
          <p:nvPr/>
        </p:nvSpPr>
        <p:spPr>
          <a:xfrm>
            <a:off x="255138" y="3673705"/>
            <a:ext cx="3040559" cy="74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240mm radiator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146136-1F52-6760-5AEE-60E65D0A7AF4}"/>
              </a:ext>
            </a:extLst>
          </p:cNvPr>
          <p:cNvSpPr/>
          <p:nvPr/>
        </p:nvSpPr>
        <p:spPr>
          <a:xfrm>
            <a:off x="1398997" y="4393963"/>
            <a:ext cx="1035212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13900KF</a:t>
            </a:r>
            <a:endParaRPr lang="zh-TW" alt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4CBBC3C-C2BC-5A42-BD26-8D083B17128B}"/>
              </a:ext>
            </a:extLst>
          </p:cNvPr>
          <p:cNvSpPr/>
          <p:nvPr/>
        </p:nvSpPr>
        <p:spPr>
          <a:xfrm>
            <a:off x="1398997" y="4734992"/>
            <a:ext cx="2346439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ROG STRIX Z790-E GAMING</a:t>
            </a:r>
            <a:endParaRPr kumimoji="0" lang="zh-TW" altLang="en-US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0024817-364B-C73E-AD12-43CF8471E235}"/>
              </a:ext>
            </a:extLst>
          </p:cNvPr>
          <p:cNvSpPr/>
          <p:nvPr/>
        </p:nvSpPr>
        <p:spPr>
          <a:xfrm>
            <a:off x="1398997" y="5084332"/>
            <a:ext cx="3793402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GeIL</a:t>
            </a:r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 EVO V DDR5 RGB Hardcore Gaming Memory</a:t>
            </a:r>
            <a:endParaRPr kumimoji="0" lang="zh-TW" altLang="en-US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83317D-B6D6-1714-8DD6-246DD003B952}"/>
              </a:ext>
            </a:extLst>
          </p:cNvPr>
          <p:cNvSpPr/>
          <p:nvPr/>
        </p:nvSpPr>
        <p:spPr>
          <a:xfrm>
            <a:off x="1398997" y="5432136"/>
            <a:ext cx="3150480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GeForce RTX™ 3090 GAMING X TRIO 24G</a:t>
            </a:r>
            <a:endParaRPr kumimoji="0" lang="en-US" altLang="zh-TW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CC8F689-37C4-3969-E8D1-B92ACBACFCD5}"/>
              </a:ext>
            </a:extLst>
          </p:cNvPr>
          <p:cNvSpPr/>
          <p:nvPr/>
        </p:nvSpPr>
        <p:spPr>
          <a:xfrm>
            <a:off x="1398997" y="6143156"/>
            <a:ext cx="2925860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Indoor temperature 24 degrees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CA1317A-A96D-5D1E-22F4-7FD24814F175}"/>
              </a:ext>
            </a:extLst>
          </p:cNvPr>
          <p:cNvSpPr/>
          <p:nvPr/>
        </p:nvSpPr>
        <p:spPr>
          <a:xfrm>
            <a:off x="1398997" y="1253455"/>
            <a:ext cx="1035212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13900KF</a:t>
            </a:r>
            <a:endParaRPr kumimoji="0" lang="zh-TW" altLang="en-US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14950A2-9EC2-B267-7083-AC955131BDA7}"/>
              </a:ext>
            </a:extLst>
          </p:cNvPr>
          <p:cNvSpPr/>
          <p:nvPr/>
        </p:nvSpPr>
        <p:spPr>
          <a:xfrm>
            <a:off x="1398997" y="1594484"/>
            <a:ext cx="2346439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ROG STRIX Z790-E GAMING</a:t>
            </a:r>
            <a:endParaRPr kumimoji="0" lang="zh-TW" altLang="en-US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4DD893-AAE3-A646-4E43-0845C42E9C67}"/>
              </a:ext>
            </a:extLst>
          </p:cNvPr>
          <p:cNvSpPr/>
          <p:nvPr/>
        </p:nvSpPr>
        <p:spPr>
          <a:xfrm>
            <a:off x="1398997" y="1943824"/>
            <a:ext cx="3793402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GeIL</a:t>
            </a:r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 EVO V DDR5 RGB Hardcore Gaming Memory</a:t>
            </a:r>
            <a:endParaRPr kumimoji="0" lang="zh-TW" altLang="en-US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30E7702-72F0-C77C-AB54-752C59499827}"/>
              </a:ext>
            </a:extLst>
          </p:cNvPr>
          <p:cNvSpPr/>
          <p:nvPr/>
        </p:nvSpPr>
        <p:spPr>
          <a:xfrm>
            <a:off x="1398997" y="2291628"/>
            <a:ext cx="3150480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GeForce RTX™ 3090 GAMING X TRIO 24G</a:t>
            </a:r>
            <a:endParaRPr kumimoji="0" lang="en-US" altLang="zh-TW" sz="1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3540CC3-CDEA-7135-1611-162C14FC0212}"/>
              </a:ext>
            </a:extLst>
          </p:cNvPr>
          <p:cNvSpPr/>
          <p:nvPr/>
        </p:nvSpPr>
        <p:spPr>
          <a:xfrm>
            <a:off x="1398997" y="3002648"/>
            <a:ext cx="2925860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Indoor temperature 24 degrees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5DA426-0EED-E9D7-E76F-DBFDF4C8BC57}"/>
              </a:ext>
            </a:extLst>
          </p:cNvPr>
          <p:cNvSpPr/>
          <p:nvPr/>
        </p:nvSpPr>
        <p:spPr>
          <a:xfrm>
            <a:off x="1398997" y="2658057"/>
            <a:ext cx="2925860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Prime95 - Small FFTs- 20 minutes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3C2EC9-419B-F339-2586-C6C7ABC6BDF8}"/>
              </a:ext>
            </a:extLst>
          </p:cNvPr>
          <p:cNvSpPr/>
          <p:nvPr/>
        </p:nvSpPr>
        <p:spPr>
          <a:xfrm>
            <a:off x="1398997" y="5798565"/>
            <a:ext cx="2925860" cy="27699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Prime95 - Small FFTs- 20 minutes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5F79B1-7579-B62E-405E-AA76891C599F}"/>
              </a:ext>
            </a:extLst>
          </p:cNvPr>
          <p:cNvSpPr/>
          <p:nvPr/>
        </p:nvSpPr>
        <p:spPr>
          <a:xfrm>
            <a:off x="255642" y="1597127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MB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DFA53EA-181E-EA84-5F06-DC89DB360D92}"/>
              </a:ext>
            </a:extLst>
          </p:cNvPr>
          <p:cNvSpPr/>
          <p:nvPr/>
        </p:nvSpPr>
        <p:spPr>
          <a:xfrm>
            <a:off x="255642" y="1943825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RAM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BDD752-E167-4AC3-E80C-50299978C6DA}"/>
              </a:ext>
            </a:extLst>
          </p:cNvPr>
          <p:cNvSpPr/>
          <p:nvPr/>
        </p:nvSpPr>
        <p:spPr>
          <a:xfrm>
            <a:off x="255642" y="2291628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VGA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EAA4EA-45ED-8679-12A7-562040BE9B93}"/>
              </a:ext>
            </a:extLst>
          </p:cNvPr>
          <p:cNvSpPr/>
          <p:nvPr/>
        </p:nvSpPr>
        <p:spPr>
          <a:xfrm>
            <a:off x="255642" y="2647125"/>
            <a:ext cx="1035212" cy="2616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T</a:t>
            </a:r>
            <a:r>
              <a:rPr lang="zh-TW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est </a:t>
            </a:r>
            <a:r>
              <a:rPr lang="en-US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S</a:t>
            </a:r>
            <a:r>
              <a:rPr lang="zh-TW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oftware</a:t>
            </a:r>
            <a:r>
              <a:rPr lang="zh-TW" altLang="zh-TW" sz="200" b="1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endParaRPr lang="zh-TW" altLang="zh-TW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377A86F-F1A2-E33C-AF2B-57D9FD59030E}"/>
              </a:ext>
            </a:extLst>
          </p:cNvPr>
          <p:cNvSpPr/>
          <p:nvPr/>
        </p:nvSpPr>
        <p:spPr>
          <a:xfrm>
            <a:off x="255642" y="1253455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CPU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0ECC401-DE36-6AB6-1ADA-E59B45D297C9}"/>
              </a:ext>
            </a:extLst>
          </p:cNvPr>
          <p:cNvSpPr/>
          <p:nvPr/>
        </p:nvSpPr>
        <p:spPr>
          <a:xfrm>
            <a:off x="255642" y="3002649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1200" b="1" dirty="0">
                <a:latin typeface="Bahnschrift" panose="020B0502040204020203" pitchFamily="34" charset="0"/>
                <a:ea typeface="Roboto" panose="02000000000000000000" pitchFamily="2" charset="0"/>
              </a:rPr>
              <a:t>Remark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A9E6E45-1770-00C6-E74E-CBBB4936CEFD}"/>
              </a:ext>
            </a:extLst>
          </p:cNvPr>
          <p:cNvSpPr/>
          <p:nvPr/>
        </p:nvSpPr>
        <p:spPr>
          <a:xfrm>
            <a:off x="255642" y="4737634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MB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5FAD102-4E82-3E8A-6DCC-30CC9632FEE8}"/>
              </a:ext>
            </a:extLst>
          </p:cNvPr>
          <p:cNvSpPr/>
          <p:nvPr/>
        </p:nvSpPr>
        <p:spPr>
          <a:xfrm>
            <a:off x="255642" y="5084332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RAM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2FC79B8-BDA1-FD75-78FF-621D07F4EF4D}"/>
              </a:ext>
            </a:extLst>
          </p:cNvPr>
          <p:cNvSpPr/>
          <p:nvPr/>
        </p:nvSpPr>
        <p:spPr>
          <a:xfrm>
            <a:off x="255642" y="5432135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VGA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70011BC-D1DA-B320-3310-F5169172E2BC}"/>
              </a:ext>
            </a:extLst>
          </p:cNvPr>
          <p:cNvSpPr/>
          <p:nvPr/>
        </p:nvSpPr>
        <p:spPr>
          <a:xfrm>
            <a:off x="255642" y="5787632"/>
            <a:ext cx="1035212" cy="2616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T</a:t>
            </a:r>
            <a:r>
              <a:rPr lang="zh-TW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est </a:t>
            </a:r>
            <a:r>
              <a:rPr lang="en-US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S</a:t>
            </a:r>
            <a:r>
              <a:rPr lang="zh-TW" altLang="zh-TW" sz="1100" b="1" dirty="0">
                <a:solidFill>
                  <a:srgbClr val="202124"/>
                </a:solidFill>
                <a:latin typeface="Bahnschrift" panose="020B0502040204020203" pitchFamily="34" charset="0"/>
                <a:ea typeface="inherit"/>
              </a:rPr>
              <a:t>oftware</a:t>
            </a:r>
            <a:r>
              <a:rPr lang="zh-TW" altLang="zh-TW" sz="200" b="1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endParaRPr lang="zh-TW" altLang="zh-TW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70A43E1-1CC9-F7D7-945B-D7EED564E965}"/>
              </a:ext>
            </a:extLst>
          </p:cNvPr>
          <p:cNvSpPr/>
          <p:nvPr/>
        </p:nvSpPr>
        <p:spPr>
          <a:xfrm>
            <a:off x="255642" y="4393962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rPr>
              <a:t>CPU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1E0C2A0-9A20-2666-C0D0-7546A7158A30}"/>
              </a:ext>
            </a:extLst>
          </p:cNvPr>
          <p:cNvSpPr/>
          <p:nvPr/>
        </p:nvSpPr>
        <p:spPr>
          <a:xfrm>
            <a:off x="255642" y="6143156"/>
            <a:ext cx="1035212" cy="2769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altLang="zh-TW" sz="1200" b="1" dirty="0">
                <a:latin typeface="Bahnschrift" panose="020B0502040204020203" pitchFamily="34" charset="0"/>
                <a:ea typeface="Roboto" panose="02000000000000000000" pitchFamily="2" charset="0"/>
              </a:rPr>
              <a:t>Remark</a:t>
            </a:r>
            <a:endParaRPr kumimoji="0" lang="zh-TW" alt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graphicFrame>
        <p:nvGraphicFramePr>
          <p:cNvPr id="35" name="表格 6">
            <a:extLst>
              <a:ext uri="{FF2B5EF4-FFF2-40B4-BE49-F238E27FC236}">
                <a16:creationId xmlns:a16="http://schemas.microsoft.com/office/drawing/2014/main" id="{18A8F676-2B62-8F9F-D54A-7CE43CF8A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8910"/>
              </p:ext>
            </p:extLst>
          </p:nvPr>
        </p:nvGraphicFramePr>
        <p:xfrm>
          <a:off x="5060358" y="4750282"/>
          <a:ext cx="6876000" cy="1316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Brand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BitFenix</a:t>
                      </a:r>
                      <a:r>
                        <a:rPr lang="zh-TW" altLang="en-US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CUBE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Galahad ii Trinity SL-INF 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iCUE H150i ELITE CAPELLIX XT</a:t>
                      </a:r>
                      <a:endParaRPr lang="en-US" altLang="zh-TW" sz="11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sp>
        <p:nvSpPr>
          <p:cNvPr id="36" name="文字方塊 35">
            <a:extLst>
              <a:ext uri="{FF2B5EF4-FFF2-40B4-BE49-F238E27FC236}">
                <a16:creationId xmlns:a16="http://schemas.microsoft.com/office/drawing/2014/main" id="{E61FEAA5-22F7-0D1B-17D2-9AA06C34C743}"/>
              </a:ext>
            </a:extLst>
          </p:cNvPr>
          <p:cNvSpPr txBox="1"/>
          <p:nvPr/>
        </p:nvSpPr>
        <p:spPr>
          <a:xfrm>
            <a:off x="6684080" y="1224691"/>
            <a:ext cx="36285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rPr>
              <a:t>Indoor temperature 24 degrees (±1 degrees)</a:t>
            </a:r>
            <a:endParaRPr kumimoji="0" lang="zh-TW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261D50E-5A34-336F-C139-9D551FA1AD3C}"/>
              </a:ext>
            </a:extLst>
          </p:cNvPr>
          <p:cNvSpPr txBox="1"/>
          <p:nvPr/>
        </p:nvSpPr>
        <p:spPr>
          <a:xfrm>
            <a:off x="6684080" y="4366792"/>
            <a:ext cx="36285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rPr>
              <a:t>Indoor temperature 24 degrees (±1 degrees)</a:t>
            </a:r>
            <a:endParaRPr kumimoji="0" lang="zh-TW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3B95CF3-F0A2-2904-F1E8-FD61C871E2C2}"/>
              </a:ext>
            </a:extLst>
          </p:cNvPr>
          <p:cNvSpPr/>
          <p:nvPr/>
        </p:nvSpPr>
        <p:spPr>
          <a:xfrm>
            <a:off x="255138" y="3592944"/>
            <a:ext cx="11752135" cy="4571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0E2201FB-EAEA-6023-F87E-A790C8936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8428"/>
              </p:ext>
            </p:extLst>
          </p:nvPr>
        </p:nvGraphicFramePr>
        <p:xfrm>
          <a:off x="2169489" y="1661319"/>
          <a:ext cx="7853017" cy="4827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444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25382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2923191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</a:tblGrid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Model</a:t>
                      </a:r>
                      <a:endParaRPr lang="pt-BR" altLang="zh-TW" sz="11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240mm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360mm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color box dimension(mm)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321 X 240 X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461 X 206 X 138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color box weight(KG)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dimension</a:t>
                      </a:r>
                      <a:r>
                        <a:rPr lang="zh-TW" altLang="en-US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（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mm</a:t>
                      </a:r>
                      <a:r>
                        <a:rPr lang="zh-TW" altLang="en-US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）</a:t>
                      </a:r>
                      <a:endParaRPr lang="en-US" altLang="zh-TW" sz="11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685 X 296 X 508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476 X 430 X 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units per carton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591172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 net weight(KG)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15.52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43737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 gross weight(KG)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17.09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10.65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71754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pallet dimension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W 1200 X D 1000 X H 115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206920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per pallet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24 (6 X 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36 (6 X 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617674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units pet pallet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600199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full pallet  Dimension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1254 X 1000 X 1644 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1294 X 1000 X 1960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236273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actual pallet Dimension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1274 X 1000 X 1670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1294 X 1000 X 2035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457133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Weight of pallet(exclude)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307.62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383.4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886884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cuft</a:t>
                      </a:r>
                      <a:endParaRPr lang="en-US" altLang="zh-TW" sz="14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94766"/>
                  </a:ext>
                </a:extLst>
              </a:tr>
            </a:tbl>
          </a:graphicData>
        </a:graphic>
      </p:graphicFrame>
      <p:graphicFrame>
        <p:nvGraphicFramePr>
          <p:cNvPr id="28" name="表格 6">
            <a:extLst>
              <a:ext uri="{FF2B5EF4-FFF2-40B4-BE49-F238E27FC236}">
                <a16:creationId xmlns:a16="http://schemas.microsoft.com/office/drawing/2014/main" id="{0375E587-488A-44AA-810A-9BF61C574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708357"/>
              </p:ext>
            </p:extLst>
          </p:nvPr>
        </p:nvGraphicFramePr>
        <p:xfrm>
          <a:off x="2169490" y="444288"/>
          <a:ext cx="7853017" cy="1034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4444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25382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2923191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</a:tblGrid>
              <a:tr h="344805">
                <a:tc>
                  <a:txBody>
                    <a:bodyPr/>
                    <a:lstStyle/>
                    <a:p>
                      <a:pPr algn="l"/>
                      <a:endParaRPr lang="pt-BR" altLang="zh-TW" sz="11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240mm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360mm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Cube - White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BFW-AIO-240-WW27A-RP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BFW-AIO-360-WW27A-RP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Cube - Black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BFW-AIO-240-BB27A-RP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BFW-AIO-360-BB27A-RP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0934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CAC2432-9776-AA85-BE5B-C2F5B0ED1C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2121" y="3324489"/>
            <a:ext cx="3467751" cy="745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3600" dirty="0" err="1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Bitfenix</a:t>
            </a:r>
            <a:r>
              <a:rPr lang="en-US" sz="36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 Cube AIO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A31368-E439-F7C5-A761-887EA85166D6}"/>
              </a:ext>
            </a:extLst>
          </p:cNvPr>
          <p:cNvSpPr txBox="1"/>
          <p:nvPr/>
        </p:nvSpPr>
        <p:spPr>
          <a:xfrm>
            <a:off x="2835620" y="3961920"/>
            <a:ext cx="6520758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Brand-new AIO pump: Derived from the widely trusted water pump by players, it has a lift of 1.8 M with a high efficiency of 5500RPM and only 15DB working noise.</a:t>
            </a:r>
            <a:b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</a:br>
            <a:b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Crystal Clear Water Block: The fully transparent water block design allows players to quickly understand whether the device is working properly. </a:t>
            </a:r>
            <a:b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</a:br>
            <a:b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altLang="zh-TW" sz="1100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ARGB Silent Fan with 0DB Mode: The custom-designed fan for the Heightened heat sink has a wind pressure of 3.0MM-H2O, so that the high-end CPU can also maintain the correct temperature. </a:t>
            </a:r>
            <a:endParaRPr lang="zh-TW" altLang="en-US" sz="11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4B00DB-DDBA-E506-64A8-A401A754542E}"/>
              </a:ext>
            </a:extLst>
          </p:cNvPr>
          <p:cNvSpPr txBox="1"/>
          <p:nvPr/>
        </p:nvSpPr>
        <p:spPr>
          <a:xfrm>
            <a:off x="2104363" y="6250751"/>
            <a:ext cx="7983271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rPr lang="en-US" altLang="zh-TW" sz="1100" dirty="0">
                <a:latin typeface="Bahnschrift" panose="020B0502040204020203" pitchFamily="34" charset="0"/>
                <a:ea typeface="Roboto" panose="02000000000000000000" pitchFamily="2" charset="0"/>
              </a:rPr>
              <a:t>Support Motherboard-Brand Lighting Synchronization: Asus/Gigabyte/MSI/ASRock/</a:t>
            </a:r>
            <a:r>
              <a:rPr lang="en-US" altLang="zh-TW" sz="1100" dirty="0" err="1">
                <a:latin typeface="Bahnschrift" panose="020B0502040204020203" pitchFamily="34" charset="0"/>
                <a:ea typeface="Roboto" panose="02000000000000000000" pitchFamily="2" charset="0"/>
              </a:rPr>
              <a:t>Biostar</a:t>
            </a:r>
            <a:r>
              <a:rPr lang="en-US" altLang="zh-TW" sz="1100" dirty="0">
                <a:latin typeface="Bahnschrift" panose="020B0502040204020203" pitchFamily="34" charset="0"/>
                <a:ea typeface="Roboto" panose="02000000000000000000" pitchFamily="2" charset="0"/>
              </a:rPr>
              <a:t>...and other brands can support.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CCD1050-85D9-B4F0-BC3D-FB0A4794B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42" y="5617279"/>
            <a:ext cx="3795311" cy="5695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EBDABC-572F-9D6E-3394-41B8B413A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72" y="506994"/>
            <a:ext cx="7149995" cy="253419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0ED9A1F-82FE-27CC-D789-1D830AB04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2" y="1258215"/>
            <a:ext cx="5768352" cy="20756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083B020-EBB8-0CEF-28D2-448433997931}"/>
              </a:ext>
            </a:extLst>
          </p:cNvPr>
          <p:cNvGrpSpPr/>
          <p:nvPr/>
        </p:nvGrpSpPr>
        <p:grpSpPr>
          <a:xfrm>
            <a:off x="529840" y="292484"/>
            <a:ext cx="5649029" cy="2716539"/>
            <a:chOff x="517707" y="4217383"/>
            <a:chExt cx="5649029" cy="2716539"/>
          </a:xfrm>
        </p:grpSpPr>
        <p:pic>
          <p:nvPicPr>
            <p:cNvPr id="105" name="圖片 6" descr="圖片 6"/>
            <p:cNvPicPr>
              <a:picLocks noChangeAspect="1"/>
            </p:cNvPicPr>
            <p:nvPr/>
          </p:nvPicPr>
          <p:blipFill>
            <a:blip r:embed="rId2"/>
            <a:srcRect l="35072" t="26495" r="14319" b="31613"/>
            <a:stretch>
              <a:fillRect/>
            </a:stretch>
          </p:blipFill>
          <p:spPr>
            <a:xfrm>
              <a:off x="517707" y="4217383"/>
              <a:ext cx="4360670" cy="271653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08" name="箭號: 向右 10"/>
            <p:cNvGrpSpPr/>
            <p:nvPr/>
          </p:nvGrpSpPr>
          <p:grpSpPr>
            <a:xfrm>
              <a:off x="4389692" y="4780928"/>
              <a:ext cx="1777044" cy="504050"/>
              <a:chOff x="0" y="0"/>
              <a:chExt cx="1777042" cy="504049"/>
            </a:xfrm>
          </p:grpSpPr>
          <p:sp>
            <p:nvSpPr>
              <p:cNvPr id="106" name="Arrow"/>
              <p:cNvSpPr/>
              <p:nvPr/>
            </p:nvSpPr>
            <p:spPr>
              <a:xfrm>
                <a:off x="0" y="0"/>
                <a:ext cx="1777042" cy="5040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00" b="1">
                  <a:latin typeface="Bahnschrift" panose="020B0502040204020203" pitchFamily="34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07" name="Hot Water Out"/>
              <p:cNvSpPr txBox="1"/>
              <p:nvPr/>
            </p:nvSpPr>
            <p:spPr>
              <a:xfrm>
                <a:off x="45719" y="98137"/>
                <a:ext cx="1559591" cy="307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400" b="1" dirty="0">
                    <a:latin typeface="Bahnschrift" panose="020B0502040204020203" pitchFamily="34" charset="0"/>
                    <a:ea typeface="Roboto" panose="02000000000000000000" pitchFamily="2" charset="0"/>
                  </a:rPr>
                  <a:t>Hot Water Out</a:t>
                </a:r>
              </a:p>
            </p:txBody>
          </p:sp>
        </p:grpSp>
        <p:grpSp>
          <p:nvGrpSpPr>
            <p:cNvPr id="111" name="箭號: 向右 12"/>
            <p:cNvGrpSpPr/>
            <p:nvPr/>
          </p:nvGrpSpPr>
          <p:grpSpPr>
            <a:xfrm>
              <a:off x="4323512" y="5985961"/>
              <a:ext cx="1843224" cy="504051"/>
              <a:chOff x="0" y="0"/>
              <a:chExt cx="1843222" cy="504049"/>
            </a:xfrm>
          </p:grpSpPr>
          <p:sp>
            <p:nvSpPr>
              <p:cNvPr id="109" name="Arrow"/>
              <p:cNvSpPr/>
              <p:nvPr/>
            </p:nvSpPr>
            <p:spPr>
              <a:xfrm flipH="1">
                <a:off x="0" y="0"/>
                <a:ext cx="1843222" cy="5040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6E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400" b="1">
                  <a:latin typeface="Bahnschrift" panose="020B0502040204020203" pitchFamily="34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0" name="Cold Water In"/>
              <p:cNvSpPr txBox="1"/>
              <p:nvPr/>
            </p:nvSpPr>
            <p:spPr>
              <a:xfrm>
                <a:off x="171731" y="98137"/>
                <a:ext cx="1625772" cy="307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400" b="1" dirty="0">
                    <a:latin typeface="Bahnschrift" panose="020B0502040204020203" pitchFamily="34" charset="0"/>
                    <a:ea typeface="Roboto" panose="02000000000000000000" pitchFamily="2" charset="0"/>
                  </a:rPr>
                  <a:t>Cold Water In</a:t>
                </a:r>
              </a:p>
            </p:txBody>
          </p:sp>
        </p:grpSp>
      </p:grpSp>
      <p:grpSp>
        <p:nvGrpSpPr>
          <p:cNvPr id="116" name="群組 17"/>
          <p:cNvGrpSpPr/>
          <p:nvPr/>
        </p:nvGrpSpPr>
        <p:grpSpPr>
          <a:xfrm>
            <a:off x="6468454" y="1467705"/>
            <a:ext cx="3334434" cy="5287292"/>
            <a:chOff x="610168" y="723707"/>
            <a:chExt cx="3334432" cy="5287291"/>
          </a:xfrm>
        </p:grpSpPr>
        <p:pic>
          <p:nvPicPr>
            <p:cNvPr id="112" name="圖片 1" descr="圖片 1"/>
            <p:cNvPicPr>
              <a:picLocks noChangeAspect="1"/>
            </p:cNvPicPr>
            <p:nvPr/>
          </p:nvPicPr>
          <p:blipFill rotWithShape="1">
            <a:blip r:embed="rId3"/>
            <a:srcRect l="44369" t="7573" r="36001" b="37096"/>
            <a:stretch/>
          </p:blipFill>
          <p:spPr>
            <a:xfrm>
              <a:off x="610168" y="723707"/>
              <a:ext cx="3334432" cy="5287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文字方塊 5"/>
            <p:cNvSpPr txBox="1"/>
            <p:nvPr/>
          </p:nvSpPr>
          <p:spPr>
            <a:xfrm>
              <a:off x="908434" y="1103771"/>
              <a:ext cx="1468796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r>
                <a:rPr sz="1600" b="1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Hot Water Out</a:t>
              </a:r>
            </a:p>
          </p:txBody>
        </p:sp>
        <p:sp>
          <p:nvSpPr>
            <p:cNvPr id="114" name="文字方塊 8"/>
            <p:cNvSpPr txBox="1"/>
            <p:nvPr/>
          </p:nvSpPr>
          <p:spPr>
            <a:xfrm>
              <a:off x="2180334" y="723707"/>
              <a:ext cx="139396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r>
                <a:rPr sz="1600" b="1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Hot Water Out</a:t>
              </a:r>
            </a:p>
          </p:txBody>
        </p:sp>
        <p:sp>
          <p:nvSpPr>
            <p:cNvPr id="115" name="文字方塊 13"/>
            <p:cNvSpPr txBox="1"/>
            <p:nvPr/>
          </p:nvSpPr>
          <p:spPr>
            <a:xfrm>
              <a:off x="2042044" y="1327050"/>
              <a:ext cx="137421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06EF9"/>
                  </a:solidFill>
                </a:defRPr>
              </a:lvl1pPr>
            </a:lstStyle>
            <a:p>
              <a:r>
                <a:rPr sz="1600" b="1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Cold Water In</a:t>
              </a:r>
            </a:p>
          </p:txBody>
        </p:sp>
      </p:grpSp>
      <p:grpSp>
        <p:nvGrpSpPr>
          <p:cNvPr id="120" name="群組 16"/>
          <p:cNvGrpSpPr/>
          <p:nvPr/>
        </p:nvGrpSpPr>
        <p:grpSpPr>
          <a:xfrm>
            <a:off x="9384650" y="-162833"/>
            <a:ext cx="2701794" cy="3432698"/>
            <a:chOff x="1524821" y="2852610"/>
            <a:chExt cx="2701793" cy="3432697"/>
          </a:xfrm>
        </p:grpSpPr>
        <p:pic>
          <p:nvPicPr>
            <p:cNvPr id="117" name="圖片 3" descr="圖片 3"/>
            <p:cNvPicPr>
              <a:picLocks noChangeAspect="1"/>
            </p:cNvPicPr>
            <p:nvPr/>
          </p:nvPicPr>
          <p:blipFill rotWithShape="1">
            <a:blip r:embed="rId4"/>
            <a:srcRect l="28682" t="13958" r="15725" b="10371"/>
            <a:stretch/>
          </p:blipFill>
          <p:spPr>
            <a:xfrm>
              <a:off x="1524821" y="2852610"/>
              <a:ext cx="2701793" cy="3432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文字方塊 14"/>
            <p:cNvSpPr txBox="1"/>
            <p:nvPr/>
          </p:nvSpPr>
          <p:spPr>
            <a:xfrm>
              <a:off x="2449479" y="5081247"/>
              <a:ext cx="91146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Water Mix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DBEC15A-6427-4097-28C9-B698BFD2E16D}"/>
              </a:ext>
            </a:extLst>
          </p:cNvPr>
          <p:cNvSpPr txBox="1"/>
          <p:nvPr/>
        </p:nvSpPr>
        <p:spPr>
          <a:xfrm>
            <a:off x="344515" y="4362102"/>
            <a:ext cx="5788635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Bitfenix Cube AIO’s Block features a central inlet design with a jet plate equipped in the middle of the water block contacting the CPU heat source directly accelerating the extraction of heat. In addition, it has optimized 0.2mm micro-channels on the copper plate, providing flawless distribution of coolant with 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superior heat transfer and durability 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86D5608-AB68-6D72-5222-62A105A64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4049" y="3535002"/>
            <a:ext cx="5788635" cy="7450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Central Inlet Design with Optimized 0.2mm Micro-Channel Structure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5FD245-E0BB-DAFF-798A-FA5419ABF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62" y="4427007"/>
            <a:ext cx="1624364" cy="3440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B1CA14F-7065-EC6B-BB4A-12742275508F}"/>
              </a:ext>
            </a:extLst>
          </p:cNvPr>
          <p:cNvSpPr/>
          <p:nvPr/>
        </p:nvSpPr>
        <p:spPr>
          <a:xfrm>
            <a:off x="9747561" y="4312536"/>
            <a:ext cx="1865014" cy="570368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文字方塊 15">
            <a:extLst>
              <a:ext uri="{FF2B5EF4-FFF2-40B4-BE49-F238E27FC236}">
                <a16:creationId xmlns:a16="http://schemas.microsoft.com/office/drawing/2014/main" id="{89F14D51-6F5D-A84B-9D73-F9A2C55AFC74}"/>
              </a:ext>
            </a:extLst>
          </p:cNvPr>
          <p:cNvSpPr txBox="1"/>
          <p:nvPr/>
        </p:nvSpPr>
        <p:spPr>
          <a:xfrm>
            <a:off x="9832194" y="3119951"/>
            <a:ext cx="169237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sz="1600" b="1" dirty="0">
                <a:latin typeface="Bahnschrift" panose="020B0502040204020203" pitchFamily="34" charset="0"/>
                <a:ea typeface="Roboto" panose="02000000000000000000" pitchFamily="2" charset="0"/>
              </a:rPr>
              <a:t>Other </a:t>
            </a:r>
            <a:r>
              <a:rPr lang="en-US" sz="1600" b="1" dirty="0">
                <a:latin typeface="Bahnschrift" panose="020B0502040204020203" pitchFamily="34" charset="0"/>
                <a:ea typeface="Roboto" panose="02000000000000000000" pitchFamily="2" charset="0"/>
              </a:rPr>
              <a:t>B</a:t>
            </a:r>
            <a:r>
              <a:rPr sz="1600" b="1" dirty="0">
                <a:latin typeface="Bahnschrift" panose="020B0502040204020203" pitchFamily="34" charset="0"/>
                <a:ea typeface="Roboto" panose="02000000000000000000" pitchFamily="2" charset="0"/>
              </a:rPr>
              <a:t>rand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958413-8F86-A767-4F8F-25DFF69E6B66}"/>
              </a:ext>
            </a:extLst>
          </p:cNvPr>
          <p:cNvSpPr/>
          <p:nvPr/>
        </p:nvSpPr>
        <p:spPr>
          <a:xfrm>
            <a:off x="9942248" y="3096142"/>
            <a:ext cx="1454163" cy="36933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C550AAB2-C0E5-F6B2-E7E4-D569BDF738A1}"/>
              </a:ext>
            </a:extLst>
          </p:cNvPr>
          <p:cNvGrpSpPr/>
          <p:nvPr/>
        </p:nvGrpSpPr>
        <p:grpSpPr>
          <a:xfrm>
            <a:off x="471997" y="2521525"/>
            <a:ext cx="4058221" cy="4336474"/>
            <a:chOff x="-520654" y="2521525"/>
            <a:chExt cx="4058221" cy="4336474"/>
          </a:xfrm>
        </p:grpSpPr>
        <p:pic>
          <p:nvPicPr>
            <p:cNvPr id="122" name="圖片 13" descr="圖片 13"/>
            <p:cNvPicPr>
              <a:picLocks noChangeAspect="1"/>
            </p:cNvPicPr>
            <p:nvPr/>
          </p:nvPicPr>
          <p:blipFill rotWithShape="1">
            <a:blip r:embed="rId2"/>
            <a:srcRect l="33442" t="27558" r="39153" b="12729"/>
            <a:stretch/>
          </p:blipFill>
          <p:spPr>
            <a:xfrm>
              <a:off x="-520654" y="2521525"/>
              <a:ext cx="2489182" cy="433647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3" name="圖片 7" descr="圖片 7"/>
            <p:cNvPicPr>
              <a:picLocks noChangeAspect="1"/>
            </p:cNvPicPr>
            <p:nvPr/>
          </p:nvPicPr>
          <p:blipFill rotWithShape="1">
            <a:blip r:embed="rId3"/>
            <a:srcRect l="38104" t="19094" r="38485" b="17674"/>
            <a:stretch/>
          </p:blipFill>
          <p:spPr>
            <a:xfrm>
              <a:off x="1529305" y="2521526"/>
              <a:ext cx="2008262" cy="433647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5" name="矩形 1"/>
          <p:cNvSpPr txBox="1"/>
          <p:nvPr/>
        </p:nvSpPr>
        <p:spPr>
          <a:xfrm>
            <a:off x="738297" y="1303616"/>
            <a:ext cx="444576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sz="1200" dirty="0">
                <a:latin typeface="Bahnschrift" panose="020B0502040204020203" pitchFamily="34" charset="0"/>
                <a:ea typeface="Roboto" panose="02000000000000000000" pitchFamily="2" charset="0"/>
              </a:rPr>
              <a:t>In order to match the latest top-level CPUs, we have developed a brand new pump based on the popular pump architecture. It has the ultimate specifications of </a:t>
            </a:r>
            <a:r>
              <a:rPr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5500RPM and vertical lift of up to 1.8m, while operating at only 15db</a:t>
            </a:r>
            <a:r>
              <a:rPr sz="1200" dirty="0">
                <a:latin typeface="Bahnschrift" panose="020B0502040204020203" pitchFamily="34" charset="0"/>
                <a:ea typeface="Roboto" panose="02000000000000000000" pitchFamily="2" charset="0"/>
              </a:rPr>
              <a:t>.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81D42E-C753-D8DE-39B3-CF854106C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86"/>
          <a:stretch/>
        </p:blipFill>
        <p:spPr>
          <a:xfrm>
            <a:off x="5506332" y="3050656"/>
            <a:ext cx="5854393" cy="3807342"/>
          </a:xfrm>
          <a:prstGeom prst="rect">
            <a:avLst/>
          </a:prstGeom>
        </p:spPr>
      </p:pic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F2633B91-F60A-DFE4-5B5B-E82CA78F4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6339"/>
              </p:ext>
            </p:extLst>
          </p:nvPr>
        </p:nvGraphicFramePr>
        <p:xfrm>
          <a:off x="5754502" y="414402"/>
          <a:ext cx="5358055" cy="2432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388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85417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317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Socket compatibility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Intel: 1700 / 1200 / 1150 / 1151 / 1155 </a:t>
                      </a:r>
                    </a:p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AMD: AM5 / AM4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speed (rpm)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5500 rpm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adjustable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9V - 12V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connector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3465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 450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 level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15dB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Refill port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B024822A-77C4-707C-0684-7D652B73C5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138" y="636390"/>
            <a:ext cx="1367376" cy="745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Pump</a:t>
            </a:r>
            <a:endParaRPr sz="3600" dirty="0">
              <a:solidFill>
                <a:schemeClr val="bg1"/>
              </a:solidFill>
              <a:latin typeface="Bahnschrift Light SemiCondensed" panose="020B0502040204020203" pitchFamily="34" charset="0"/>
              <a:ea typeface="Roboto Thin" panose="02000000000000000000" pitchFamily="2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RBES® 80mm Aluminum Water Cooling Radiator Computer PC Water Cooling  System Part : Amazon.in: Computers &amp; Accessories">
            <a:extLst>
              <a:ext uri="{FF2B5EF4-FFF2-40B4-BE49-F238E27FC236}">
                <a16:creationId xmlns:a16="http://schemas.microsoft.com/office/drawing/2014/main" id="{962DA6FC-AF29-4B48-9B2A-59A8ED598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 t="20334" r="683" b="20103"/>
          <a:stretch/>
        </p:blipFill>
        <p:spPr bwMode="auto">
          <a:xfrm>
            <a:off x="7813140" y="3755096"/>
            <a:ext cx="4378859" cy="31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C84E2F5-AA58-8D95-3C1F-4BC7034D7045}"/>
              </a:ext>
            </a:extLst>
          </p:cNvPr>
          <p:cNvSpPr txBox="1"/>
          <p:nvPr/>
        </p:nvSpPr>
        <p:spPr>
          <a:xfrm>
            <a:off x="252413" y="4812850"/>
            <a:ext cx="538086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High Density Radiator: The </a:t>
            </a:r>
            <a:r>
              <a:rPr lang="en-US" sz="1200" dirty="0" err="1"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 Cube AIO sports a high density radiator with a FPI: of 20 which are connects to 12 tubes for better heat dissipation.</a:t>
            </a:r>
          </a:p>
          <a:p>
            <a:pPr algn="just"/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Heightened Radiator Fins: Heat dissipation fins raised from 16mm to 20mm increases the cooling efficiency while maintaining the same dimensions. 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A34EE79-D538-BB36-BEE1-148D9D209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619" y="1993890"/>
            <a:ext cx="3522268" cy="745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Radiator features</a:t>
            </a:r>
            <a:endParaRPr sz="3600" dirty="0">
              <a:solidFill>
                <a:schemeClr val="bg1"/>
              </a:solidFill>
              <a:latin typeface="Bahnschrift Light SemiCondensed" panose="020B0502040204020203" pitchFamily="34" charset="0"/>
              <a:ea typeface="Roboto Thin" panose="02000000000000000000" pitchFamily="2" charset="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0E59E07-7152-9452-33B4-B599293E5EBF}"/>
              </a:ext>
            </a:extLst>
          </p:cNvPr>
          <p:cNvSpPr txBox="1">
            <a:spLocks/>
          </p:cNvSpPr>
          <p:nvPr/>
        </p:nvSpPr>
        <p:spPr>
          <a:xfrm>
            <a:off x="225255" y="2488574"/>
            <a:ext cx="5713818" cy="97958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 Thin" panose="02000000000000000000" pitchFamily="2" charset="0"/>
              </a:rPr>
              <a:t>25% higher cooling fin height While maintaining standard radiator thickness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A215B3D0-D70B-4080-DF5B-85EBD6513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91845"/>
              </p:ext>
            </p:extLst>
          </p:nvPr>
        </p:nvGraphicFramePr>
        <p:xfrm>
          <a:off x="306732" y="3438986"/>
          <a:ext cx="5326545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530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065309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065309">
                  <a:extLst>
                    <a:ext uri="{9D8B030D-6E8A-4147-A177-3AD203B41FA5}">
                      <a16:colId xmlns:a16="http://schemas.microsoft.com/office/drawing/2014/main" val="472083207"/>
                    </a:ext>
                  </a:extLst>
                </a:gridCol>
                <a:gridCol w="1065309">
                  <a:extLst>
                    <a:ext uri="{9D8B030D-6E8A-4147-A177-3AD203B41FA5}">
                      <a16:colId xmlns:a16="http://schemas.microsoft.com/office/drawing/2014/main" val="466856552"/>
                    </a:ext>
                  </a:extLst>
                </a:gridCol>
                <a:gridCol w="1065309">
                  <a:extLst>
                    <a:ext uri="{9D8B030D-6E8A-4147-A177-3AD203B41FA5}">
                      <a16:colId xmlns:a16="http://schemas.microsoft.com/office/drawing/2014/main" val="1267672378"/>
                    </a:ext>
                  </a:extLst>
                </a:gridCol>
              </a:tblGrid>
              <a:tr h="331757">
                <a:tc>
                  <a:txBody>
                    <a:bodyPr/>
                    <a:lstStyle/>
                    <a:p>
                      <a:pPr algn="l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MAX Speed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Average Speed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Cooling Fin :20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84</a:t>
                      </a:r>
                      <a:endParaRPr lang="en-US" altLang="zh-TW" sz="11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67</a:t>
                      </a:r>
                      <a:endParaRPr lang="en-US" altLang="zh-TW" sz="11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5486.6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4398.3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317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Cooling Fin :16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5287.1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4393.4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6B31AF6B-3BDB-A199-87D1-36B163488E86}"/>
              </a:ext>
            </a:extLst>
          </p:cNvPr>
          <p:cNvSpPr txBox="1"/>
          <p:nvPr/>
        </p:nvSpPr>
        <p:spPr>
          <a:xfrm>
            <a:off x="279845" y="6069813"/>
            <a:ext cx="532654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The max temperature of using thick radiator get 5 °C lower than the thin one.</a:t>
            </a: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909AC08D-F1EC-AC07-3FE1-D111214EB58A}"/>
              </a:ext>
            </a:extLst>
          </p:cNvPr>
          <p:cNvSpPr txBox="1"/>
          <p:nvPr/>
        </p:nvSpPr>
        <p:spPr>
          <a:xfrm>
            <a:off x="279845" y="5608434"/>
            <a:ext cx="532654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The average temperature of using thick radiator get 3 °C lower than the thin one.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45C039B-8892-532D-998A-602CD18D1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0"/>
          <a:stretch/>
        </p:blipFill>
        <p:spPr>
          <a:xfrm rot="16200000">
            <a:off x="6039654" y="56345"/>
            <a:ext cx="4007641" cy="389494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C3D95E9E-02C9-9190-2AC1-9E35336AC9CC}"/>
              </a:ext>
            </a:extLst>
          </p:cNvPr>
          <p:cNvSpPr txBox="1"/>
          <p:nvPr/>
        </p:nvSpPr>
        <p:spPr>
          <a:xfrm rot="16200000">
            <a:off x="5892042" y="5015754"/>
            <a:ext cx="30112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ahnschrift Light SemiCondensed" panose="020B0502040204020203" pitchFamily="34" charset="0"/>
                <a:sym typeface="Calibri"/>
              </a:rPr>
              <a:t>Other brand</a:t>
            </a:r>
            <a:endParaRPr kumimoji="0" lang="zh-TW" altLang="en-US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Bahnschrift Light SemiCondensed" panose="020B0502040204020203" pitchFamily="34" charset="0"/>
              <a:sym typeface="Calibri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BE8BE1-FAF2-758B-2F98-71EA65529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93868" y="1174909"/>
            <a:ext cx="2305807" cy="488405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42C9738D-7614-CFFD-2772-154ABFFDBC84}"/>
              </a:ext>
            </a:extLst>
          </p:cNvPr>
          <p:cNvGrpSpPr/>
          <p:nvPr/>
        </p:nvGrpSpPr>
        <p:grpSpPr>
          <a:xfrm>
            <a:off x="6563762" y="411060"/>
            <a:ext cx="2964421" cy="992224"/>
            <a:chOff x="6563762" y="266208"/>
            <a:chExt cx="2964421" cy="1435843"/>
          </a:xfrm>
        </p:grpSpPr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D212755A-E18B-8033-4261-386865A229D7}"/>
                </a:ext>
              </a:extLst>
            </p:cNvPr>
            <p:cNvCxnSpPr>
              <a:cxnSpLocks/>
            </p:cNvCxnSpPr>
            <p:nvPr/>
          </p:nvCxnSpPr>
          <p:spPr>
            <a:xfrm>
              <a:off x="6563762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E4B423D-709F-4153-1548-22AF17AB8D5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31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56F0DB6-D11C-6D45-0D6D-DE2EA425DED7}"/>
                </a:ext>
              </a:extLst>
            </p:cNvPr>
            <p:cNvCxnSpPr>
              <a:cxnSpLocks/>
            </p:cNvCxnSpPr>
            <p:nvPr/>
          </p:nvCxnSpPr>
          <p:spPr>
            <a:xfrm>
              <a:off x="708886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3F6B1767-0FDA-B557-D713-85ACDBF5A75B}"/>
                </a:ext>
              </a:extLst>
            </p:cNvPr>
            <p:cNvCxnSpPr>
              <a:cxnSpLocks/>
            </p:cNvCxnSpPr>
            <p:nvPr/>
          </p:nvCxnSpPr>
          <p:spPr>
            <a:xfrm>
              <a:off x="7360465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0B0FF3F6-B748-101D-69DF-812F027EAB7B}"/>
                </a:ext>
              </a:extLst>
            </p:cNvPr>
            <p:cNvCxnSpPr>
              <a:cxnSpLocks/>
            </p:cNvCxnSpPr>
            <p:nvPr/>
          </p:nvCxnSpPr>
          <p:spPr>
            <a:xfrm>
              <a:off x="7623015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4CA01EDB-04FA-3FAB-5E49-CDAF14F7C728}"/>
                </a:ext>
              </a:extLst>
            </p:cNvPr>
            <p:cNvCxnSpPr>
              <a:cxnSpLocks/>
            </p:cNvCxnSpPr>
            <p:nvPr/>
          </p:nvCxnSpPr>
          <p:spPr>
            <a:xfrm>
              <a:off x="790367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23DC2A8B-79EC-DE74-1FC6-E9F28A3DFE1C}"/>
                </a:ext>
              </a:extLst>
            </p:cNvPr>
            <p:cNvCxnSpPr>
              <a:cxnSpLocks/>
            </p:cNvCxnSpPr>
            <p:nvPr/>
          </p:nvCxnSpPr>
          <p:spPr>
            <a:xfrm>
              <a:off x="8175277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E1904333-2F22-DCCC-0F07-C22310989E4B}"/>
                </a:ext>
              </a:extLst>
            </p:cNvPr>
            <p:cNvCxnSpPr>
              <a:cxnSpLocks/>
            </p:cNvCxnSpPr>
            <p:nvPr/>
          </p:nvCxnSpPr>
          <p:spPr>
            <a:xfrm>
              <a:off x="8437827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E01B2274-80A3-F3DE-ADF5-40F49F32FEBA}"/>
                </a:ext>
              </a:extLst>
            </p:cNvPr>
            <p:cNvCxnSpPr>
              <a:cxnSpLocks/>
            </p:cNvCxnSpPr>
            <p:nvPr/>
          </p:nvCxnSpPr>
          <p:spPr>
            <a:xfrm>
              <a:off x="8704318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E2A0CFF4-AFD7-DDE9-A207-13DA99A8B2F7}"/>
                </a:ext>
              </a:extLst>
            </p:cNvPr>
            <p:cNvCxnSpPr>
              <a:cxnSpLocks/>
            </p:cNvCxnSpPr>
            <p:nvPr/>
          </p:nvCxnSpPr>
          <p:spPr>
            <a:xfrm>
              <a:off x="8994029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4ED6DCC3-B1D0-A2B6-6191-F9545679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26563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15761522-8457-EF4E-E55E-A6E4A1BA6A9A}"/>
                </a:ext>
              </a:extLst>
            </p:cNvPr>
            <p:cNvCxnSpPr>
              <a:cxnSpLocks/>
            </p:cNvCxnSpPr>
            <p:nvPr/>
          </p:nvCxnSpPr>
          <p:spPr>
            <a:xfrm>
              <a:off x="952818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54B6C9A9-8081-3A36-81A6-9DF7FB56FE1A}"/>
              </a:ext>
            </a:extLst>
          </p:cNvPr>
          <p:cNvCxnSpPr>
            <a:cxnSpLocks/>
          </p:cNvCxnSpPr>
          <p:nvPr/>
        </p:nvCxnSpPr>
        <p:spPr>
          <a:xfrm flipH="1">
            <a:off x="3847723" y="411059"/>
            <a:ext cx="5680460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矩形 1">
            <a:extLst>
              <a:ext uri="{FF2B5EF4-FFF2-40B4-BE49-F238E27FC236}">
                <a16:creationId xmlns:a16="http://schemas.microsoft.com/office/drawing/2014/main" id="{2E269AF5-39D2-89B4-AC23-519733E82704}"/>
              </a:ext>
            </a:extLst>
          </p:cNvPr>
          <p:cNvSpPr txBox="1"/>
          <p:nvPr/>
        </p:nvSpPr>
        <p:spPr>
          <a:xfrm>
            <a:off x="3757887" y="429499"/>
            <a:ext cx="232627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12</a:t>
            </a:r>
            <a:r>
              <a:rPr lang="en-US" sz="1400" b="1" dirty="0">
                <a:latin typeface="Bahnschrift" panose="020B0502040204020203" pitchFamily="34" charset="0"/>
                <a:ea typeface="Roboto" panose="02000000000000000000" pitchFamily="2" charset="0"/>
              </a:rPr>
              <a:t> heat sink water tunnel</a:t>
            </a:r>
          </a:p>
        </p:txBody>
      </p:sp>
      <p:sp>
        <p:nvSpPr>
          <p:cNvPr id="1024" name="矩形 1">
            <a:extLst>
              <a:ext uri="{FF2B5EF4-FFF2-40B4-BE49-F238E27FC236}">
                <a16:creationId xmlns:a16="http://schemas.microsoft.com/office/drawing/2014/main" id="{93D9D644-DD80-44B7-C552-6473959181BA}"/>
              </a:ext>
            </a:extLst>
          </p:cNvPr>
          <p:cNvSpPr txBox="1"/>
          <p:nvPr/>
        </p:nvSpPr>
        <p:spPr>
          <a:xfrm>
            <a:off x="6620898" y="2915766"/>
            <a:ext cx="2892985" cy="52322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400" b="1" dirty="0">
                <a:latin typeface="Bahnschrift" panose="020B0502040204020203" pitchFamily="34" charset="0"/>
                <a:ea typeface="Roboto" panose="02000000000000000000" pitchFamily="2" charset="0"/>
              </a:rPr>
              <a:t>FPI: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20</a:t>
            </a:r>
            <a:r>
              <a:rPr lang="en-US" sz="1400" b="1" dirty="0">
                <a:latin typeface="Bahnschrift" panose="020B0502040204020203" pitchFamily="34" charset="0"/>
                <a:ea typeface="Roboto" panose="02000000000000000000" pitchFamily="2" charset="0"/>
              </a:rPr>
              <a:t> high density fin radiator </a:t>
            </a:r>
          </a:p>
        </p:txBody>
      </p:sp>
      <p:pic>
        <p:nvPicPr>
          <p:cNvPr id="1025" name="圖片 1024">
            <a:extLst>
              <a:ext uri="{FF2B5EF4-FFF2-40B4-BE49-F238E27FC236}">
                <a16:creationId xmlns:a16="http://schemas.microsoft.com/office/drawing/2014/main" id="{A188D833-5CE1-186B-EFED-D4963000A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9" t="28682" r="46627" b="50036"/>
          <a:stretch/>
        </p:blipFill>
        <p:spPr>
          <a:xfrm rot="16200000">
            <a:off x="7378466" y="1613513"/>
            <a:ext cx="1377847" cy="1339103"/>
          </a:xfrm>
          <a:prstGeom prst="ellips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2" descr="圖片 2">
            <a:extLst>
              <a:ext uri="{FF2B5EF4-FFF2-40B4-BE49-F238E27FC236}">
                <a16:creationId xmlns:a16="http://schemas.microsoft.com/office/drawing/2014/main" id="{B3B66500-66E6-34E5-13EC-1AA6D3072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05" t="13170" r="22846" b="13031"/>
          <a:stretch/>
        </p:blipFill>
        <p:spPr>
          <a:xfrm>
            <a:off x="4838127" y="2628598"/>
            <a:ext cx="853937" cy="40800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5" name="圖片 2" descr="圖片 2"/>
          <p:cNvPicPr>
            <a:picLocks noChangeAspect="1"/>
          </p:cNvPicPr>
          <p:nvPr/>
        </p:nvPicPr>
        <p:blipFill rotWithShape="1">
          <a:blip r:embed="rId2"/>
          <a:srcRect l="23620" t="13170" r="62682" b="13031"/>
          <a:stretch/>
        </p:blipFill>
        <p:spPr>
          <a:xfrm>
            <a:off x="3238791" y="3093514"/>
            <a:ext cx="832071" cy="43098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7" name="文字方塊 6"/>
          <p:cNvSpPr txBox="1"/>
          <p:nvPr/>
        </p:nvSpPr>
        <p:spPr>
          <a:xfrm>
            <a:off x="3242562" y="3334254"/>
            <a:ext cx="5828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27mm</a:t>
            </a:r>
          </a:p>
        </p:txBody>
      </p:sp>
      <p:sp>
        <p:nvSpPr>
          <p:cNvPr id="149" name="文字方塊 10"/>
          <p:cNvSpPr txBox="1"/>
          <p:nvPr/>
        </p:nvSpPr>
        <p:spPr>
          <a:xfrm>
            <a:off x="4869613" y="2813732"/>
            <a:ext cx="5828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27mm</a:t>
            </a:r>
          </a:p>
        </p:txBody>
      </p:sp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FFB9DA28-1838-109D-D9AC-706328568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743907"/>
              </p:ext>
            </p:extLst>
          </p:nvPr>
        </p:nvGraphicFramePr>
        <p:xfrm>
          <a:off x="4518663" y="1184377"/>
          <a:ext cx="4122860" cy="15126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143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061430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6197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 Radiator specifications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36197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397 x 120 x 27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619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619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88E90721-D3B2-F72B-B137-DB51AF7E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209581"/>
              </p:ext>
            </p:extLst>
          </p:nvPr>
        </p:nvGraphicFramePr>
        <p:xfrm>
          <a:off x="261582" y="1184377"/>
          <a:ext cx="4122860" cy="15126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143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061430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6197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4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 Radiator specifications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36197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277 x 120 x 27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619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619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9B47FA6C-4514-0FCE-8723-B6D6CE42AE80}"/>
              </a:ext>
            </a:extLst>
          </p:cNvPr>
          <p:cNvSpPr txBox="1"/>
          <p:nvPr/>
        </p:nvSpPr>
        <p:spPr>
          <a:xfrm>
            <a:off x="947494" y="216791"/>
            <a:ext cx="2671471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6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ahnschrift Light SemiCondensed" panose="020B0502040204020203" pitchFamily="34" charset="0"/>
                <a:sym typeface="Calibri"/>
              </a:rPr>
              <a:t>240mm</a:t>
            </a:r>
            <a:endParaRPr kumimoji="0" lang="zh-TW" altLang="en-US" sz="6600" b="1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Bahnschrift Light SemiCondensed" panose="020B0502040204020203" pitchFamily="34" charset="0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72BA52-66B9-8F70-E458-AAEAA5DB2564}"/>
              </a:ext>
            </a:extLst>
          </p:cNvPr>
          <p:cNvSpPr txBox="1"/>
          <p:nvPr/>
        </p:nvSpPr>
        <p:spPr>
          <a:xfrm>
            <a:off x="5244000" y="211838"/>
            <a:ext cx="267147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6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ahnschrift Light SemiCondensed" panose="020B0502040204020203" pitchFamily="34" charset="0"/>
                <a:sym typeface="Calibri"/>
              </a:rPr>
              <a:t>360mm</a:t>
            </a:r>
            <a:endParaRPr kumimoji="0" lang="zh-TW" altLang="en-US" sz="6600" b="1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Bahnschrift Light SemiCondensed" panose="020B0502040204020203" pitchFamily="34" charset="0"/>
              <a:sym typeface="Calibr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FE41FDA-A4AD-82D7-2C45-C3CFE9775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63" y="4333721"/>
            <a:ext cx="2661252" cy="11856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87573C5-02DD-C835-4C88-89FB3D32A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6910" y="4346619"/>
            <a:ext cx="2655894" cy="11878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DC3F-BC27-6B90-61C4-1A10B234D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6690" y="4282536"/>
            <a:ext cx="3607289" cy="11725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E43DA86-9ECA-0901-94CB-AFE91DB8DB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5837" y="4282537"/>
            <a:ext cx="3607288" cy="117255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AE1A8E0-48F8-8E0E-3B38-97F198BCD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2" y="2095722"/>
            <a:ext cx="1912887" cy="19518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C5686F1-4080-B1B2-654D-926404F9FF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295" y="4322655"/>
            <a:ext cx="1886921" cy="193452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08BBBC-BB9A-F7CE-81E0-40F9A08F6108}"/>
              </a:ext>
            </a:extLst>
          </p:cNvPr>
          <p:cNvSpPr txBox="1"/>
          <p:nvPr/>
        </p:nvSpPr>
        <p:spPr>
          <a:xfrm rot="16200000">
            <a:off x="10196784" y="2673373"/>
            <a:ext cx="24559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5400" b="1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ahnschrift Light SemiCondensed" panose="020B0502040204020203" pitchFamily="34" charset="0"/>
                <a:sym typeface="Calibri"/>
              </a:rPr>
              <a:t>BLACK</a:t>
            </a:r>
            <a:endParaRPr kumimoji="0" lang="zh-TW" altLang="en-US" sz="5400" b="1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Bahnschrift Light SemiCondensed" panose="020B0502040204020203" pitchFamily="34" charset="0"/>
              <a:sym typeface="Calibr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23B66D2-78FB-7847-C1E7-1664E99E8B29}"/>
              </a:ext>
            </a:extLst>
          </p:cNvPr>
          <p:cNvSpPr txBox="1"/>
          <p:nvPr/>
        </p:nvSpPr>
        <p:spPr>
          <a:xfrm rot="16200000">
            <a:off x="10368073" y="4848438"/>
            <a:ext cx="211338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5400" b="1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ahnschrift Light SemiCondensed" panose="020B0502040204020203" pitchFamily="34" charset="0"/>
                <a:sym typeface="Calibri"/>
              </a:rPr>
              <a:t>WHITE</a:t>
            </a:r>
            <a:endParaRPr kumimoji="0" lang="zh-TW" altLang="en-US" sz="5400" b="1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Bahnschrift Light SemiCondensed" panose="020B0502040204020203" pitchFamily="34" charset="0"/>
              <a:sym typeface="Calibri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E6450C74-71A1-19F9-092F-0A34C42B1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1280" y="238309"/>
            <a:ext cx="2327483" cy="12500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Water </a:t>
            </a:r>
            <a:r>
              <a:rPr lang="en-US" altLang="zh-TW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B</a:t>
            </a: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lock </a:t>
            </a:r>
            <a:b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&amp;</a:t>
            </a:r>
            <a:b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</a:br>
            <a:r>
              <a:rPr lang="en-US" altLang="zh-TW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RADIATOR</a:t>
            </a:r>
            <a:endParaRPr sz="3200" dirty="0">
              <a:solidFill>
                <a:schemeClr val="bg1"/>
              </a:solidFill>
              <a:latin typeface="Bahnschrift Light SemiCondensed" panose="020B0502040204020203" pitchFamily="34" charset="0"/>
              <a:ea typeface="Roboto Thin" panose="02000000000000000000" pitchFamily="2" charset="0"/>
            </a:endParaRPr>
          </a:p>
        </p:txBody>
      </p:sp>
      <p:sp>
        <p:nvSpPr>
          <p:cNvPr id="16" name="文字方塊 10">
            <a:extLst>
              <a:ext uri="{FF2B5EF4-FFF2-40B4-BE49-F238E27FC236}">
                <a16:creationId xmlns:a16="http://schemas.microsoft.com/office/drawing/2014/main" id="{E4C4B43D-0967-2C63-4F7B-2F060E5A7A4A}"/>
              </a:ext>
            </a:extLst>
          </p:cNvPr>
          <p:cNvSpPr txBox="1"/>
          <p:nvPr/>
        </p:nvSpPr>
        <p:spPr>
          <a:xfrm>
            <a:off x="6047170" y="2813732"/>
            <a:ext cx="6517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TW" sz="1400" dirty="0">
                <a:latin typeface="Bahnschrift" panose="020B0502040204020203" pitchFamily="34" charset="0"/>
                <a:ea typeface="Roboto" panose="02000000000000000000" pitchFamily="2" charset="0"/>
              </a:rPr>
              <a:t>120</a:t>
            </a:r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mm</a:t>
            </a:r>
          </a:p>
        </p:txBody>
      </p:sp>
      <p:sp>
        <p:nvSpPr>
          <p:cNvPr id="17" name="文字方塊 10">
            <a:extLst>
              <a:ext uri="{FF2B5EF4-FFF2-40B4-BE49-F238E27FC236}">
                <a16:creationId xmlns:a16="http://schemas.microsoft.com/office/drawing/2014/main" id="{2CDC2A41-60E9-0794-A292-7F7827DC0DE5}"/>
              </a:ext>
            </a:extLst>
          </p:cNvPr>
          <p:cNvSpPr txBox="1"/>
          <p:nvPr/>
        </p:nvSpPr>
        <p:spPr>
          <a:xfrm rot="16200000">
            <a:off x="8033535" y="4599430"/>
            <a:ext cx="67582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TW" sz="1400" dirty="0">
                <a:latin typeface="Bahnschrift" panose="020B0502040204020203" pitchFamily="34" charset="0"/>
                <a:ea typeface="Roboto" panose="02000000000000000000" pitchFamily="2" charset="0"/>
              </a:rPr>
              <a:t>397</a:t>
            </a:r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mm</a:t>
            </a:r>
          </a:p>
        </p:txBody>
      </p:sp>
      <p:sp>
        <p:nvSpPr>
          <p:cNvPr id="18" name="文字方塊 10">
            <a:extLst>
              <a:ext uri="{FF2B5EF4-FFF2-40B4-BE49-F238E27FC236}">
                <a16:creationId xmlns:a16="http://schemas.microsoft.com/office/drawing/2014/main" id="{E6C45C3A-A0F4-DFE1-3021-EBDB70483B0F}"/>
              </a:ext>
            </a:extLst>
          </p:cNvPr>
          <p:cNvSpPr txBox="1"/>
          <p:nvPr/>
        </p:nvSpPr>
        <p:spPr>
          <a:xfrm>
            <a:off x="2283230" y="3306261"/>
            <a:ext cx="6517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TW" sz="1400" dirty="0">
                <a:latin typeface="Bahnschrift" panose="020B0502040204020203" pitchFamily="34" charset="0"/>
                <a:ea typeface="Roboto" panose="02000000000000000000" pitchFamily="2" charset="0"/>
              </a:rPr>
              <a:t>120</a:t>
            </a:r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mm</a:t>
            </a:r>
          </a:p>
        </p:txBody>
      </p:sp>
      <p:sp>
        <p:nvSpPr>
          <p:cNvPr id="19" name="文字方塊 10">
            <a:extLst>
              <a:ext uri="{FF2B5EF4-FFF2-40B4-BE49-F238E27FC236}">
                <a16:creationId xmlns:a16="http://schemas.microsoft.com/office/drawing/2014/main" id="{81C6F4D9-A02F-8DF0-BE3D-BF63F26275E4}"/>
              </a:ext>
            </a:extLst>
          </p:cNvPr>
          <p:cNvSpPr txBox="1"/>
          <p:nvPr/>
        </p:nvSpPr>
        <p:spPr>
          <a:xfrm rot="16200000">
            <a:off x="330411" y="4714925"/>
            <a:ext cx="67261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TW" sz="1400" dirty="0">
                <a:latin typeface="Bahnschrift" panose="020B0502040204020203" pitchFamily="34" charset="0"/>
                <a:ea typeface="Roboto" panose="02000000000000000000" pitchFamily="2" charset="0"/>
              </a:rPr>
              <a:t>277</a:t>
            </a:r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mm</a:t>
            </a:r>
          </a:p>
        </p:txBody>
      </p:sp>
      <p:sp>
        <p:nvSpPr>
          <p:cNvPr id="20" name="文字方塊 10">
            <a:extLst>
              <a:ext uri="{FF2B5EF4-FFF2-40B4-BE49-F238E27FC236}">
                <a16:creationId xmlns:a16="http://schemas.microsoft.com/office/drawing/2014/main" id="{5A61FF9F-BB0D-2FC7-49DB-A004E2B851E4}"/>
              </a:ext>
            </a:extLst>
          </p:cNvPr>
          <p:cNvSpPr txBox="1"/>
          <p:nvPr/>
        </p:nvSpPr>
        <p:spPr>
          <a:xfrm>
            <a:off x="1070319" y="3306261"/>
            <a:ext cx="6517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TW" sz="1400" dirty="0">
                <a:latin typeface="Bahnschrift" panose="020B0502040204020203" pitchFamily="34" charset="0"/>
                <a:ea typeface="Roboto" panose="02000000000000000000" pitchFamily="2" charset="0"/>
              </a:rPr>
              <a:t>120</a:t>
            </a:r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mm</a:t>
            </a:r>
          </a:p>
        </p:txBody>
      </p:sp>
      <p:sp>
        <p:nvSpPr>
          <p:cNvPr id="21" name="文字方塊 10">
            <a:extLst>
              <a:ext uri="{FF2B5EF4-FFF2-40B4-BE49-F238E27FC236}">
                <a16:creationId xmlns:a16="http://schemas.microsoft.com/office/drawing/2014/main" id="{84C378E5-BF82-67F4-F5FC-65BC92E1F30B}"/>
              </a:ext>
            </a:extLst>
          </p:cNvPr>
          <p:cNvSpPr txBox="1"/>
          <p:nvPr/>
        </p:nvSpPr>
        <p:spPr>
          <a:xfrm>
            <a:off x="7309360" y="2813732"/>
            <a:ext cx="6517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altLang="zh-TW" sz="1400" dirty="0">
                <a:latin typeface="Bahnschrift" panose="020B0502040204020203" pitchFamily="34" charset="0"/>
                <a:ea typeface="Roboto" panose="02000000000000000000" pitchFamily="2" charset="0"/>
              </a:rPr>
              <a:t>120</a:t>
            </a:r>
            <a:r>
              <a:rPr sz="1400" dirty="0">
                <a:latin typeface="Bahnschrift" panose="020B0502040204020203" pitchFamily="34" charset="0"/>
                <a:ea typeface="Roboto" panose="02000000000000000000" pitchFamily="2" charset="0"/>
              </a:rPr>
              <a:t>mm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內容版面配置區 22" descr="內容版面配置區 22"/>
          <p:cNvPicPr>
            <a:picLocks noChangeAspect="1"/>
          </p:cNvPicPr>
          <p:nvPr/>
        </p:nvPicPr>
        <p:blipFill rotWithShape="1">
          <a:blip r:embed="rId2"/>
          <a:srcRect l="39767" t="19692" r="26540" b="39306"/>
          <a:stretch/>
        </p:blipFill>
        <p:spPr>
          <a:xfrm>
            <a:off x="6778475" y="1250240"/>
            <a:ext cx="3935025" cy="382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圖片 12" descr="圖片 12"/>
          <p:cNvPicPr>
            <a:picLocks noChangeAspect="1"/>
          </p:cNvPicPr>
          <p:nvPr/>
        </p:nvPicPr>
        <p:blipFill rotWithShape="1">
          <a:blip r:embed="rId3"/>
          <a:srcRect l="22598" t="13142" r="18874" b="3061"/>
          <a:stretch/>
        </p:blipFill>
        <p:spPr>
          <a:xfrm>
            <a:off x="1258431" y="2344848"/>
            <a:ext cx="5056671" cy="407406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直線單箭頭接點 2"/>
          <p:cNvSpPr/>
          <p:nvPr/>
        </p:nvSpPr>
        <p:spPr>
          <a:xfrm>
            <a:off x="3748549" y="3571300"/>
            <a:ext cx="1551964" cy="1"/>
          </a:xfrm>
          <a:prstGeom prst="line">
            <a:avLst/>
          </a:prstGeom>
          <a:ln w="6350">
            <a:solidFill>
              <a:srgbClr val="FFFFFF"/>
            </a:solidFill>
            <a:miter/>
            <a:tailEnd type="triangle"/>
          </a:ln>
        </p:spPr>
        <p:txBody>
          <a:bodyPr lIns="45719" rIns="45719"/>
          <a:lstStyle/>
          <a:p>
            <a:endParaRPr dirty="0">
              <a:latin typeface="Bahnschrift" panose="020B0502040204020203" pitchFamily="34" charset="0"/>
            </a:endParaRPr>
          </a:p>
        </p:txBody>
      </p:sp>
      <p:sp>
        <p:nvSpPr>
          <p:cNvPr id="157" name="文字方塊 4"/>
          <p:cNvSpPr txBox="1"/>
          <p:nvPr/>
        </p:nvSpPr>
        <p:spPr>
          <a:xfrm>
            <a:off x="5346232" y="3386635"/>
            <a:ext cx="93551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 dirty="0">
                <a:latin typeface="Bahnschrift" panose="020B0502040204020203" pitchFamily="34" charset="0"/>
                <a:ea typeface="Roboto" panose="02000000000000000000" pitchFamily="2" charset="0"/>
              </a:rPr>
              <a:t>oxidation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ACAA70-2ED6-8355-FC1D-B95E2E10D4AC}"/>
              </a:ext>
            </a:extLst>
          </p:cNvPr>
          <p:cNvSpPr txBox="1"/>
          <p:nvPr/>
        </p:nvSpPr>
        <p:spPr>
          <a:xfrm>
            <a:off x="1538720" y="1186602"/>
            <a:ext cx="447803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CUBE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AIO features a copper base with mirror-finished anti-corrosive nickel plating.</a:t>
            </a:r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AADC9B46-9AC4-972B-B433-0262942EAC40}"/>
              </a:ext>
            </a:extLst>
          </p:cNvPr>
          <p:cNvSpPr txBox="1"/>
          <p:nvPr/>
        </p:nvSpPr>
        <p:spPr>
          <a:xfrm>
            <a:off x="1538719" y="1751858"/>
            <a:ext cx="45572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The specialized plating technique of the copper base accelerates heat dissipation and extends the product's durability.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3123AC6-E5F9-2D48-6117-7CD9C02F3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04" y="5378262"/>
            <a:ext cx="1624364" cy="3440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B0CA53E-87E6-37E4-0BA1-41213E9D10C6}"/>
              </a:ext>
            </a:extLst>
          </p:cNvPr>
          <p:cNvSpPr/>
          <p:nvPr/>
        </p:nvSpPr>
        <p:spPr>
          <a:xfrm>
            <a:off x="7789832" y="5290505"/>
            <a:ext cx="1958193" cy="493282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6" name="文字方塊 15">
            <a:extLst>
              <a:ext uri="{FF2B5EF4-FFF2-40B4-BE49-F238E27FC236}">
                <a16:creationId xmlns:a16="http://schemas.microsoft.com/office/drawing/2014/main" id="{EC38B3EF-43F7-A604-C9BD-2A154983957F}"/>
              </a:ext>
            </a:extLst>
          </p:cNvPr>
          <p:cNvSpPr txBox="1"/>
          <p:nvPr/>
        </p:nvSpPr>
        <p:spPr>
          <a:xfrm>
            <a:off x="4736625" y="5383775"/>
            <a:ext cx="169237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sz="1600" b="1" dirty="0">
                <a:latin typeface="Bahnschrift" panose="020B0502040204020203" pitchFamily="34" charset="0"/>
                <a:ea typeface="Roboto" panose="02000000000000000000" pitchFamily="2" charset="0"/>
              </a:rPr>
              <a:t>Other </a:t>
            </a:r>
            <a:r>
              <a:rPr lang="en-US" sz="1600" b="1" dirty="0">
                <a:latin typeface="Bahnschrift" panose="020B0502040204020203" pitchFamily="34" charset="0"/>
                <a:ea typeface="Roboto" panose="02000000000000000000" pitchFamily="2" charset="0"/>
              </a:rPr>
              <a:t>B</a:t>
            </a:r>
            <a:r>
              <a:rPr sz="1600" b="1" dirty="0">
                <a:latin typeface="Bahnschrift" panose="020B0502040204020203" pitchFamily="34" charset="0"/>
                <a:ea typeface="Roboto" panose="02000000000000000000" pitchFamily="2" charset="0"/>
              </a:rPr>
              <a:t>rand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E23557-C7E2-A048-B53B-4D3F567E9C8B}"/>
              </a:ext>
            </a:extLst>
          </p:cNvPr>
          <p:cNvSpPr/>
          <p:nvPr/>
        </p:nvSpPr>
        <p:spPr>
          <a:xfrm>
            <a:off x="4846679" y="5359966"/>
            <a:ext cx="1454163" cy="36933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Bahnschrift" panose="020B0502040204020203" pitchFamily="34" charset="0"/>
              <a:sym typeface="Calibri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E985E67-AD63-9D92-0B87-607FA7B829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6724" y="505210"/>
            <a:ext cx="2445676" cy="745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Copper Base</a:t>
            </a:r>
            <a:endParaRPr sz="3200" dirty="0">
              <a:solidFill>
                <a:schemeClr val="bg1"/>
              </a:solidFill>
              <a:latin typeface="Bahnschrift Light SemiCondensed" panose="020B0502040204020203" pitchFamily="34" charset="0"/>
              <a:ea typeface="Roboto Thin" panose="02000000000000000000" pitchFamily="2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AB16DA-34B3-6024-A614-899C6D6CAA2F}"/>
              </a:ext>
            </a:extLst>
          </p:cNvPr>
          <p:cNvSpPr txBox="1"/>
          <p:nvPr/>
        </p:nvSpPr>
        <p:spPr>
          <a:xfrm>
            <a:off x="2196083" y="3013501"/>
            <a:ext cx="7799832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*  13.8 W / </a:t>
            </a:r>
            <a:r>
              <a:rPr lang="en-US" sz="1200" dirty="0" err="1">
                <a:latin typeface="Bahnschrift" panose="020B0502040204020203" pitchFamily="34" charset="0"/>
                <a:ea typeface="Roboto" panose="02000000000000000000" pitchFamily="2" charset="0"/>
              </a:rPr>
              <a:t>m.k’s</a:t>
            </a:r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 extremely high heat transfer capacity to meet the needs of the highest end users</a:t>
            </a:r>
            <a:b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*  No curing time means that the radiator will maintain the epic peak capacity once it is installed.</a:t>
            </a:r>
            <a:b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*  Long life means long-term trouble-free use</a:t>
            </a:r>
            <a:b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*  Not conductive means no need to worry about a short circuit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D60372E-02ED-C3EE-33B0-0B39B06D13A1}"/>
              </a:ext>
            </a:extLst>
          </p:cNvPr>
          <p:cNvSpPr txBox="1">
            <a:spLocks/>
          </p:cNvSpPr>
          <p:nvPr/>
        </p:nvSpPr>
        <p:spPr>
          <a:xfrm>
            <a:off x="2408287" y="1920134"/>
            <a:ext cx="7375423" cy="93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Thermal Paste - BITFENIX TF</a:t>
            </a:r>
            <a:r>
              <a:rPr lang="en-US" altLang="zh-TW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10 </a:t>
            </a: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EXTREME</a:t>
            </a:r>
          </a:p>
        </p:txBody>
      </p:sp>
      <p:graphicFrame>
        <p:nvGraphicFramePr>
          <p:cNvPr id="8" name="表格 6">
            <a:extLst>
              <a:ext uri="{FF2B5EF4-FFF2-40B4-BE49-F238E27FC236}">
                <a16:creationId xmlns:a16="http://schemas.microsoft.com/office/drawing/2014/main" id="{277E11DE-9607-B6C6-E938-20412D77C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686615"/>
              </p:ext>
            </p:extLst>
          </p:nvPr>
        </p:nvGraphicFramePr>
        <p:xfrm>
          <a:off x="2196082" y="3844498"/>
          <a:ext cx="7799832" cy="2525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991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89991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1968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Specifications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Thermal Conductivity</a:t>
                      </a:r>
                      <a:r>
                        <a:rPr lang="zh-TW" altLang="pt-BR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（</a:t>
                      </a:r>
                      <a:r>
                        <a:rPr lang="pt-BR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W / m-k)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13.8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Color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Gray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Thermal </a:t>
                      </a:r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lmpedance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(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-cm2/W)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&lt;0.01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Specific Gravity</a:t>
                      </a:r>
                      <a:r>
                        <a:rPr lang="zh-TW" altLang="en-US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（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25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287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Useable Temperature Range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-220</a:t>
                      </a: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/ + 300</a:t>
                      </a: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792258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Electrically Conductive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591172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Harmless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975912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E2730611-5EDC-263C-C44C-A8F5F1CC3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7" y="558723"/>
            <a:ext cx="2896981" cy="136141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CE915CA-8410-BA77-D8DD-EC28ED5501FA}"/>
              </a:ext>
            </a:extLst>
          </p:cNvPr>
          <p:cNvSpPr txBox="1"/>
          <p:nvPr/>
        </p:nvSpPr>
        <p:spPr>
          <a:xfrm>
            <a:off x="2408287" y="2627409"/>
            <a:ext cx="7375423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Our products are quipped with BITFENIX TF10 EXTREME thermal paste</a:t>
            </a:r>
            <a:endParaRPr lang="zh-TW" alt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標題 1"/>
          <p:cNvSpPr txBox="1">
            <a:spLocks noGrp="1"/>
          </p:cNvSpPr>
          <p:nvPr>
            <p:ph type="title"/>
          </p:nvPr>
        </p:nvSpPr>
        <p:spPr>
          <a:xfrm>
            <a:off x="893159" y="297063"/>
            <a:ext cx="5792451" cy="7450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sz="3200" dirty="0">
                <a:solidFill>
                  <a:schemeClr val="bg1"/>
                </a:solidFill>
                <a:latin typeface="Bahnschrift Light SemiCondensed" panose="020B0502040204020203" pitchFamily="34" charset="0"/>
                <a:ea typeface="Roboto Thin" panose="02000000000000000000" pitchFamily="2" charset="0"/>
              </a:rPr>
              <a:t>Newly Designed High Pressure Fan</a:t>
            </a:r>
          </a:p>
        </p:txBody>
      </p:sp>
      <p:sp>
        <p:nvSpPr>
          <p:cNvPr id="165" name="矩形 3"/>
          <p:cNvSpPr txBox="1"/>
          <p:nvPr/>
        </p:nvSpPr>
        <p:spPr>
          <a:xfrm>
            <a:off x="582535" y="937243"/>
            <a:ext cx="6348617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rPr lang="en-US" sz="1200" dirty="0">
                <a:latin typeface="Bahnschrift" panose="020B0502040204020203" pitchFamily="34" charset="0"/>
                <a:ea typeface="Roboto" panose="02000000000000000000" pitchFamily="2" charset="0"/>
              </a:rPr>
              <a:t>Newly designed high pressure fan t</a:t>
            </a:r>
            <a:r>
              <a:rPr sz="1200" dirty="0">
                <a:latin typeface="Bahnschrift" panose="020B0502040204020203" pitchFamily="34" charset="0"/>
                <a:ea typeface="Roboto" panose="02000000000000000000" pitchFamily="2" charset="0"/>
              </a:rPr>
              <a:t>ogether with the specially designed radiator, </a:t>
            </a:r>
            <a:r>
              <a:rPr sz="1200" dirty="0" err="1"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sz="1200" dirty="0">
                <a:latin typeface="Bahnschrift" panose="020B0502040204020203" pitchFamily="34" charset="0"/>
                <a:ea typeface="Roboto" panose="02000000000000000000" pitchFamily="2" charset="0"/>
              </a:rPr>
              <a:t> also launched a brand new fan design.</a:t>
            </a:r>
            <a:endParaRPr lang="en-US" sz="1200" dirty="0">
              <a:latin typeface="Bahnschrift" panose="020B0502040204020203" pitchFamily="34" charset="0"/>
              <a:ea typeface="Roboto" panose="02000000000000000000" pitchFamily="2" charset="0"/>
            </a:endParaRPr>
          </a:p>
          <a:p>
            <a:pPr algn="just">
              <a:defRPr>
                <a:solidFill>
                  <a:srgbClr val="FFFFFF"/>
                </a:solidFill>
              </a:defRPr>
            </a:pPr>
            <a:r>
              <a:rPr sz="1200" dirty="0">
                <a:latin typeface="Bahnschrift" panose="020B0502040204020203" pitchFamily="34" charset="0"/>
                <a:ea typeface="Roboto" panose="02000000000000000000" pitchFamily="2" charset="0"/>
              </a:rPr>
              <a:t>This newly designed seven-leaf fan has a CFM and DB that are not inferior to anyone, and </a:t>
            </a:r>
            <a:r>
              <a:rPr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the wind pressure generated outside is as high as 3.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0</a:t>
            </a:r>
            <a:r>
              <a:rPr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MM-H2O</a:t>
            </a:r>
            <a:r>
              <a:rPr sz="1200" dirty="0">
                <a:latin typeface="Bahnschrift" panose="020B0502040204020203" pitchFamily="34" charset="0"/>
                <a:ea typeface="Roboto" panose="02000000000000000000" pitchFamily="2" charset="0"/>
              </a:rPr>
              <a:t>. The high-pressure fan is used to penetrate the radiator with high-density and heightened heat dissipation fins. With the no noise design in 0DB mode, the whole AIO system can better meet the low noise level needs of the user.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F15EB80-F7FF-13FC-5E13-1A2D87AF6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66644"/>
              </p:ext>
            </p:extLst>
          </p:nvPr>
        </p:nvGraphicFramePr>
        <p:xfrm>
          <a:off x="647618" y="2433810"/>
          <a:ext cx="6283534" cy="38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5501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688033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model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ARGB 120mm PWM high- pressure Fan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dimensions (mm)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120 x 120 x 25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Speed @ 100% PWM (rpm)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2000 ±10% RPM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Bearing technology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Hydraulic Bearing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Voltage (V)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 Start voltage(V) ≦5V   (Power ON/OFF)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current  (A)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0.19A / LED:0.30A 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consumption  (W)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2.28W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Connector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 PWM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0466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Max. air flow 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60CFM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4102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Air Pressure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3.0MM-H2ONoise 34.0dB-ARGB Fan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73821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Extension </a:t>
                      </a:r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Cble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length (mm)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400+200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281667"/>
                  </a:ext>
                </a:extLst>
              </a:tr>
              <a:tr h="32054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Extension </a:t>
                      </a:r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Cble</a:t>
                      </a:r>
                      <a:r>
                        <a:rPr lang="zh-TW" altLang="en-US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length (mm)</a:t>
                      </a:r>
                      <a:endParaRPr lang="zh-TW" altLang="en-US" sz="1100" b="1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400</a:t>
                      </a:r>
                      <a:endParaRPr lang="zh-TW" altLang="en-US" sz="1100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98314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4F7ACAC7-A85F-B581-28E7-AC321ED9E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02" y="692408"/>
            <a:ext cx="3237380" cy="314703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B42834B-48B5-DFF5-5F97-5D48D85CB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10" y="3027089"/>
            <a:ext cx="3237380" cy="314703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3E3A941-2B6E-B045-E698-C9177F6BAE07}"/>
              </a:ext>
            </a:extLst>
          </p:cNvPr>
          <p:cNvSpPr txBox="1"/>
          <p:nvPr/>
        </p:nvSpPr>
        <p:spPr>
          <a:xfrm rot="16200000">
            <a:off x="9356096" y="4461242"/>
            <a:ext cx="286938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5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ahnschrift Light SemiCondensed" panose="020B0502040204020203" pitchFamily="34" charset="0"/>
                <a:sym typeface="Calibri"/>
              </a:rPr>
              <a:t>120mm</a:t>
            </a:r>
            <a:endParaRPr kumimoji="0" lang="zh-TW" altLang="en-US" sz="5400" b="1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Bahnschrift Light SemiCondensed" panose="020B0502040204020203" pitchFamily="34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1211</Words>
  <Application>Microsoft Office PowerPoint</Application>
  <PresentationFormat>寬螢幕</PresentationFormat>
  <Paragraphs>247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Roboto</vt:lpstr>
      <vt:lpstr>Arial</vt:lpstr>
      <vt:lpstr>Calibri Light</vt:lpstr>
      <vt:lpstr>Bahnschrift Light SemiCondensed</vt:lpstr>
      <vt:lpstr>Calibri</vt:lpstr>
      <vt:lpstr>Bahnschrift</vt:lpstr>
      <vt:lpstr>Office 佈景主題</vt:lpstr>
      <vt:lpstr>PowerPoint 簡報</vt:lpstr>
      <vt:lpstr>Bitfenix Cube AIO</vt:lpstr>
      <vt:lpstr>Central Inlet Design with Optimized 0.2mm Micro-Channel Structure </vt:lpstr>
      <vt:lpstr>Pump</vt:lpstr>
      <vt:lpstr>Radiator features</vt:lpstr>
      <vt:lpstr>Water Block  &amp; RADIATOR</vt:lpstr>
      <vt:lpstr>Copper Base</vt:lpstr>
      <vt:lpstr>PowerPoint 簡報</vt:lpstr>
      <vt:lpstr>Newly Designed High Pressure Fan</vt:lpstr>
      <vt:lpstr>PowerPoint 簡報</vt:lpstr>
      <vt:lpstr>360mm radiator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Rex</dc:creator>
  <cp:lastModifiedBy>Rex</cp:lastModifiedBy>
  <cp:revision>58</cp:revision>
  <dcterms:modified xsi:type="dcterms:W3CDTF">2024-01-16T04:15:18Z</dcterms:modified>
</cp:coreProperties>
</file>