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8" r:id="rId3"/>
    <p:sldId id="279" r:id="rId4"/>
    <p:sldId id="284" r:id="rId5"/>
    <p:sldId id="285" r:id="rId6"/>
    <p:sldId id="280" r:id="rId7"/>
    <p:sldId id="281" r:id="rId8"/>
    <p:sldId id="282" r:id="rId9"/>
    <p:sldId id="283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E1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F1BDA229-EED5-4CCB-7EAA-E05817A9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912A616-4218-F1B3-6C51-6034D02851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74F189B-45BE-14FD-2E90-64FB70C871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1569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91EE718-5ACF-BD66-A5A7-1EF32B181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B4A2620-E337-92B6-272E-C0063668D8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7AB8398-B854-6457-B294-CCE335CA56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305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4309F858-5C6B-68E1-3CE3-DD566E87C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58A111D-F141-EE87-33AA-3DC1043ED5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678D764B-F518-6EB1-9C36-FBD1E691A8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130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00E5F2A1-2622-92B2-D587-E7BB4ED16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C5AC8E26-DAC8-CB9E-27DF-3BA8852ADC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6FF81D2F-F465-6ADB-DCC9-FA5286744C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19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4EB7230-7059-E99B-796A-A49531B4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88F9374-62EF-C06F-A983-F7B1BECA20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505AFAB2-4E02-7AE3-8673-67E1BFE8EA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797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E3A819C-5222-9D2B-8D66-B6B6775D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E0452D9A-57F7-C55B-3EA9-D9990667B2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44880AA0-F6E6-4B6D-1B2F-80C80092CA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69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E1D0ED-3AD5-B3EC-F75B-37CAD597D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9B2C282-7814-D64D-CC6E-2802AC3B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24" t="17462" b="22923"/>
          <a:stretch>
            <a:fillRect/>
          </a:stretch>
        </p:blipFill>
        <p:spPr>
          <a:xfrm>
            <a:off x="-1" y="534784"/>
            <a:ext cx="5821379" cy="487583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099E188-B4ED-CDB1-7B68-A7CDE8B033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760" b="22063"/>
          <a:stretch>
            <a:fillRect/>
          </a:stretch>
        </p:blipFill>
        <p:spPr>
          <a:xfrm>
            <a:off x="6545953" y="2826753"/>
            <a:ext cx="4808662" cy="250899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59C4231-2F44-A319-BE5E-DD3DACD75C20}"/>
              </a:ext>
            </a:extLst>
          </p:cNvPr>
          <p:cNvSpPr txBox="1"/>
          <p:nvPr/>
        </p:nvSpPr>
        <p:spPr>
          <a:xfrm>
            <a:off x="6096000" y="1171986"/>
            <a:ext cx="5619184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altLang="zh-TW" sz="1200" b="1" dirty="0">
                <a:solidFill>
                  <a:schemeClr val="bg1"/>
                </a:solidFill>
                <a:latin typeface="Bahnschrift" panose="020B0502040204020203" pitchFamily="34" charset="0"/>
              </a:rPr>
              <a:t>Meet the S7: Where Performance Meets Style.</a:t>
            </a:r>
            <a:endParaRPr lang="en-US" altLang="zh-TW" sz="1200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pPr algn="just"/>
            <a:r>
              <a:rPr lang="en-US" altLang="zh-TW" sz="1200" dirty="0">
                <a:solidFill>
                  <a:schemeClr val="bg1"/>
                </a:solidFill>
                <a:latin typeface="Bahnschrift" panose="020B0502040204020203" pitchFamily="34" charset="0"/>
              </a:rPr>
              <a:t>As the newest member of </a:t>
            </a:r>
            <a:r>
              <a:rPr lang="en-US" altLang="zh-TW" sz="1200" dirty="0" err="1">
                <a:solidFill>
                  <a:schemeClr val="bg1"/>
                </a:solidFill>
                <a:latin typeface="Bahnschrift" panose="020B0502040204020203" pitchFamily="34" charset="0"/>
              </a:rPr>
              <a:t>BitFenix’s</a:t>
            </a:r>
            <a:r>
              <a:rPr lang="en-US" altLang="zh-TW" sz="1200" dirty="0">
                <a:solidFill>
                  <a:schemeClr val="bg1"/>
                </a:solidFill>
                <a:latin typeface="Bahnschrift" panose="020B0502040204020203" pitchFamily="34" charset="0"/>
              </a:rPr>
              <a:t> legendary 4th-generation liquid cooling family, the S7 is built for gamers who demand more. With its sleek </a:t>
            </a:r>
            <a:r>
              <a:rPr lang="en-US" altLang="zh-TW" sz="1200" b="1" dirty="0">
                <a:solidFill>
                  <a:schemeClr val="bg1"/>
                </a:solidFill>
                <a:latin typeface="Bahnschrift" panose="020B0502040204020203" pitchFamily="34" charset="0"/>
              </a:rPr>
              <a:t>Segment LCD Screen</a:t>
            </a:r>
            <a:r>
              <a:rPr lang="en-US" altLang="zh-TW" sz="1200" dirty="0">
                <a:solidFill>
                  <a:schemeClr val="bg1"/>
                </a:solidFill>
                <a:latin typeface="Bahnschrift" panose="020B0502040204020203" pitchFamily="34" charset="0"/>
              </a:rPr>
              <a:t>, you can keep a close eye on your system’s vitals in real-time.</a:t>
            </a:r>
          </a:p>
          <a:p>
            <a:pPr algn="just"/>
            <a:r>
              <a:rPr lang="en-US" altLang="zh-TW" sz="1200" dirty="0">
                <a:solidFill>
                  <a:schemeClr val="bg1"/>
                </a:solidFill>
                <a:latin typeface="Bahnschrift" panose="020B0502040204020203" pitchFamily="34" charset="0"/>
              </a:rPr>
              <a:t>Level up your build’s look with the S7’s vibrant ARGB water block and custom high-performance fans—fully customizable to match your personal style. Why choose between power and looks? The S7 delivers flagship-level cooling and premium aesthetics at a price that makes sense.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5569081-8FFD-4540-0648-92950604A13C}"/>
              </a:ext>
            </a:extLst>
          </p:cNvPr>
          <p:cNvSpPr txBox="1"/>
          <p:nvPr/>
        </p:nvSpPr>
        <p:spPr>
          <a:xfrm>
            <a:off x="2188832" y="5596154"/>
            <a:ext cx="7814335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r>
              <a:rPr lang="en-US" altLang="zh-TW" sz="1050" dirty="0">
                <a:latin typeface="Bahnschrift" panose="020B0502040204020203" pitchFamily="34" charset="0"/>
                <a:ea typeface="Roboto" panose="02000000000000000000" pitchFamily="2" charset="0"/>
              </a:rPr>
              <a:t>Support Motherboard-Brand Lighting Synchronization: Asus/Gigabyte/MSI/ASRock/</a:t>
            </a:r>
            <a:r>
              <a:rPr lang="en-US" altLang="zh-TW" sz="1050" dirty="0" err="1">
                <a:latin typeface="Bahnschrift" panose="020B0502040204020203" pitchFamily="34" charset="0"/>
                <a:ea typeface="Roboto" panose="02000000000000000000" pitchFamily="2" charset="0"/>
              </a:rPr>
              <a:t>Biostar</a:t>
            </a:r>
            <a:r>
              <a:rPr lang="en-US" altLang="zh-TW" sz="1050" dirty="0">
                <a:latin typeface="Bahnschrift" panose="020B0502040204020203" pitchFamily="34" charset="0"/>
                <a:ea typeface="Roboto" panose="02000000000000000000" pitchFamily="2" charset="0"/>
              </a:rPr>
              <a:t>...and other brands can support.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C6655E3-5921-8E96-4BC4-E036F1CF3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4901184"/>
            <a:ext cx="4064165" cy="60986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55DA026-317D-92E8-7EEB-22F6A1721FF7}"/>
              </a:ext>
            </a:extLst>
          </p:cNvPr>
          <p:cNvSpPr txBox="1">
            <a:spLocks/>
          </p:cNvSpPr>
          <p:nvPr/>
        </p:nvSpPr>
        <p:spPr>
          <a:xfrm>
            <a:off x="7205923" y="585877"/>
            <a:ext cx="3120250" cy="54355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 err="1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Bitfenix</a:t>
            </a:r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 S7</a:t>
            </a:r>
          </a:p>
        </p:txBody>
      </p:sp>
    </p:spTree>
    <p:extLst>
      <p:ext uri="{BB962C8B-B14F-4D97-AF65-F5344CB8AC3E}">
        <p14:creationId xmlns:p14="http://schemas.microsoft.com/office/powerpoint/2010/main" val="161602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FDF0E80F-9A81-5689-1A6F-52770056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11726AE2-29EC-DEE3-E5C2-D4ABBB319BE9}"/>
              </a:ext>
            </a:extLst>
          </p:cNvPr>
          <p:cNvSpPr txBox="1">
            <a:spLocks/>
          </p:cNvSpPr>
          <p:nvPr/>
        </p:nvSpPr>
        <p:spPr>
          <a:xfrm>
            <a:off x="1043137" y="339821"/>
            <a:ext cx="4426165" cy="104830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Introducing Water Block Connector Cables</a:t>
            </a:r>
            <a:endParaRPr lang="zh-TW" altLang="en-US" sz="3200" b="1" spc="300" dirty="0">
              <a:solidFill>
                <a:schemeClr val="bg1"/>
              </a:solidFill>
              <a:latin typeface="Bebas Neue Bold" panose="020B0606020202050201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68C98D-8781-9D6B-7DDF-23D261B0A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5" y="1611789"/>
            <a:ext cx="1224647" cy="122101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CDFF77C-B0DB-CA93-8274-A0593DF62C80}"/>
              </a:ext>
            </a:extLst>
          </p:cNvPr>
          <p:cNvSpPr/>
          <p:nvPr/>
        </p:nvSpPr>
        <p:spPr>
          <a:xfrm>
            <a:off x="1934631" y="1900398"/>
            <a:ext cx="3435985" cy="369330"/>
          </a:xfrm>
          <a:prstGeom prst="rect">
            <a:avLst/>
          </a:prstGeom>
          <a:gradFill flip="none" rotWithShape="1">
            <a:gsLst>
              <a:gs pos="78000">
                <a:schemeClr val="accent5">
                  <a:lumMod val="95000"/>
                  <a:lumOff val="5000"/>
                  <a:alpha val="0"/>
                </a:schemeClr>
              </a:gs>
              <a:gs pos="0">
                <a:schemeClr val="accent5">
                  <a:lumMod val="60000"/>
                </a:schemeClr>
              </a:gs>
            </a:gsLst>
            <a:lin ang="0" scaled="0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sz="1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F3DC13D-9196-01A5-368C-C1F2DA17BC37}"/>
              </a:ext>
            </a:extLst>
          </p:cNvPr>
          <p:cNvSpPr txBox="1"/>
          <p:nvPr/>
        </p:nvSpPr>
        <p:spPr>
          <a:xfrm>
            <a:off x="2568855" y="1900398"/>
            <a:ext cx="13619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ARGB Header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EFF59233-3043-0867-ADE3-BF0925E70FF1}"/>
              </a:ext>
            </a:extLst>
          </p:cNvPr>
          <p:cNvSpPr txBox="1"/>
          <p:nvPr/>
        </p:nvSpPr>
        <p:spPr>
          <a:xfrm>
            <a:off x="1934630" y="2290281"/>
            <a:ext cx="343598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Connects to the motherboard's ARGB 3-pin socket</a:t>
            </a:r>
            <a:endParaRPr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469C8A2-2257-D09D-D540-379FE27D0B30}"/>
              </a:ext>
            </a:extLst>
          </p:cNvPr>
          <p:cNvSpPr/>
          <p:nvPr/>
        </p:nvSpPr>
        <p:spPr>
          <a:xfrm>
            <a:off x="1934632" y="3250297"/>
            <a:ext cx="3435985" cy="369330"/>
          </a:xfrm>
          <a:prstGeom prst="rect">
            <a:avLst/>
          </a:prstGeom>
          <a:gradFill flip="none" rotWithShape="1">
            <a:gsLst>
              <a:gs pos="78000">
                <a:schemeClr val="accent5">
                  <a:lumMod val="95000"/>
                  <a:lumOff val="5000"/>
                  <a:alpha val="0"/>
                </a:schemeClr>
              </a:gs>
              <a:gs pos="0">
                <a:schemeClr val="accent5">
                  <a:lumMod val="60000"/>
                </a:schemeClr>
              </a:gs>
            </a:gsLst>
            <a:lin ang="0" scaled="0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sz="1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8E8C8-8839-E3AD-8F10-A521E647F713}"/>
              </a:ext>
            </a:extLst>
          </p:cNvPr>
          <p:cNvSpPr txBox="1"/>
          <p:nvPr/>
        </p:nvSpPr>
        <p:spPr>
          <a:xfrm>
            <a:off x="2542405" y="3250297"/>
            <a:ext cx="14148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PUMP Header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239A5E4B-15AD-9402-F84F-2B2D21750237}"/>
              </a:ext>
            </a:extLst>
          </p:cNvPr>
          <p:cNvSpPr txBox="1"/>
          <p:nvPr/>
        </p:nvSpPr>
        <p:spPr>
          <a:xfrm>
            <a:off x="1934630" y="3640180"/>
            <a:ext cx="343598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zh-TW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Connects to the motherboard's pump/fan/extension cable Y-header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A1FA547-2312-6A03-CB64-F80B7B290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454" y="-198138"/>
            <a:ext cx="6598146" cy="481384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FA22A6A8-F08A-A27C-B48B-B7DBA628B361}"/>
              </a:ext>
            </a:extLst>
          </p:cNvPr>
          <p:cNvSpPr/>
          <p:nvPr/>
        </p:nvSpPr>
        <p:spPr>
          <a:xfrm>
            <a:off x="1934630" y="4839370"/>
            <a:ext cx="3435985" cy="369330"/>
          </a:xfrm>
          <a:prstGeom prst="rect">
            <a:avLst/>
          </a:prstGeom>
          <a:gradFill flip="none" rotWithShape="1">
            <a:gsLst>
              <a:gs pos="78000">
                <a:schemeClr val="accent5">
                  <a:lumMod val="95000"/>
                  <a:lumOff val="5000"/>
                  <a:alpha val="0"/>
                </a:schemeClr>
              </a:gs>
              <a:gs pos="0">
                <a:schemeClr val="accent5">
                  <a:lumMod val="60000"/>
                </a:schemeClr>
              </a:gs>
            </a:gsLst>
            <a:lin ang="0" scaled="0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sz="18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63C0068-D50E-21C2-E8AA-77083A57CB72}"/>
              </a:ext>
            </a:extLst>
          </p:cNvPr>
          <p:cNvSpPr txBox="1"/>
          <p:nvPr/>
        </p:nvSpPr>
        <p:spPr>
          <a:xfrm>
            <a:off x="2568854" y="4839370"/>
            <a:ext cx="137473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 Header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6E6A2AD4-80AF-C859-E9E8-BCFB62103F7D}"/>
              </a:ext>
            </a:extLst>
          </p:cNvPr>
          <p:cNvSpPr txBox="1"/>
          <p:nvPr/>
        </p:nvSpPr>
        <p:spPr>
          <a:xfrm>
            <a:off x="1934630" y="5348431"/>
            <a:ext cx="343598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zh-TW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Connected to the CPU FAN connector on the motherboard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95D7B1F4-0E9A-C7B4-6885-EDFD078DA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38" y="4755440"/>
            <a:ext cx="1224647" cy="122101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442463D-17A6-D0E7-981E-25D6F33F3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5" y="4751807"/>
            <a:ext cx="1224647" cy="122464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F67DB87-B241-95FA-54F9-385435753F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5" y="3138004"/>
            <a:ext cx="1224647" cy="122464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791680C-9D71-02DB-7690-FEF8D105C3EC}"/>
              </a:ext>
            </a:extLst>
          </p:cNvPr>
          <p:cNvSpPr/>
          <p:nvPr/>
        </p:nvSpPr>
        <p:spPr>
          <a:xfrm>
            <a:off x="6839795" y="4839370"/>
            <a:ext cx="3435985" cy="369330"/>
          </a:xfrm>
          <a:prstGeom prst="rect">
            <a:avLst/>
          </a:prstGeom>
          <a:gradFill flip="none" rotWithShape="1">
            <a:gsLst>
              <a:gs pos="78000">
                <a:schemeClr val="accent5">
                  <a:lumMod val="95000"/>
                  <a:lumOff val="5000"/>
                  <a:alpha val="0"/>
                </a:schemeClr>
              </a:gs>
              <a:gs pos="0">
                <a:schemeClr val="accent5">
                  <a:lumMod val="60000"/>
                </a:schemeClr>
              </a:gs>
            </a:gsLst>
            <a:lin ang="0" scaled="0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400"/>
            <a:endParaRPr lang="zh-TW" altLang="en-US" sz="18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D123D6F-0B88-99E0-8546-6A4B1AAC88FD}"/>
              </a:ext>
            </a:extLst>
          </p:cNvPr>
          <p:cNvSpPr txBox="1"/>
          <p:nvPr/>
        </p:nvSpPr>
        <p:spPr>
          <a:xfrm>
            <a:off x="7474019" y="4839370"/>
            <a:ext cx="16825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914400"/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 Header</a:t>
            </a: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3D6FBF76-8CD3-3137-E4D8-3D8CA3723FFE}"/>
              </a:ext>
            </a:extLst>
          </p:cNvPr>
          <p:cNvSpPr txBox="1"/>
          <p:nvPr/>
        </p:nvSpPr>
        <p:spPr>
          <a:xfrm>
            <a:off x="6839794" y="5348431"/>
            <a:ext cx="435533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zh-TW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Connects to the motherboard's USB 2.0 socket</a:t>
            </a:r>
          </a:p>
        </p:txBody>
      </p:sp>
    </p:spTree>
    <p:extLst>
      <p:ext uri="{BB962C8B-B14F-4D97-AF65-F5344CB8AC3E}">
        <p14:creationId xmlns:p14="http://schemas.microsoft.com/office/powerpoint/2010/main" val="147612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647BD65-293C-5A7B-9005-227F88C5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842" y="0"/>
            <a:ext cx="8162520" cy="595517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B370DB6-E9B9-F190-1955-CD1B050B850C}"/>
              </a:ext>
            </a:extLst>
          </p:cNvPr>
          <p:cNvSpPr txBox="1"/>
          <p:nvPr/>
        </p:nvSpPr>
        <p:spPr>
          <a:xfrm>
            <a:off x="4687972" y="4556448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>
                <a:solidFill>
                  <a:schemeClr val="bg1"/>
                </a:solidFill>
                <a:latin typeface="Bahnschrift" panose="020B0502040204020203" pitchFamily="34" charset="0"/>
              </a:rPr>
              <a:t>CPU Utilization</a:t>
            </a:r>
            <a:endParaRPr lang="zh-TW" altLang="en-US" sz="18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20B3EDE1-3E13-1469-37B4-77BD125C3B94}"/>
              </a:ext>
            </a:extLst>
          </p:cNvPr>
          <p:cNvCxnSpPr>
            <a:cxnSpLocks/>
          </p:cNvCxnSpPr>
          <p:nvPr/>
        </p:nvCxnSpPr>
        <p:spPr>
          <a:xfrm flipH="1">
            <a:off x="6407935" y="4765244"/>
            <a:ext cx="63566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1786DE1C-764A-857F-270D-01A6B68E5508}"/>
              </a:ext>
            </a:extLst>
          </p:cNvPr>
          <p:cNvSpPr txBox="1"/>
          <p:nvPr/>
        </p:nvSpPr>
        <p:spPr>
          <a:xfrm>
            <a:off x="4032959" y="4080213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>
                <a:solidFill>
                  <a:schemeClr val="bg1"/>
                </a:solidFill>
                <a:latin typeface="Bahnschrift" panose="020B0502040204020203" pitchFamily="34" charset="0"/>
              </a:rPr>
              <a:t>CPU Temperature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E758BF07-C6F0-F612-9CF4-46DD09AED1A3}"/>
              </a:ext>
            </a:extLst>
          </p:cNvPr>
          <p:cNvCxnSpPr>
            <a:cxnSpLocks/>
          </p:cNvCxnSpPr>
          <p:nvPr/>
        </p:nvCxnSpPr>
        <p:spPr>
          <a:xfrm flipH="1">
            <a:off x="6064378" y="4298063"/>
            <a:ext cx="92537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30087698-7523-F22E-FD50-9A7CB32A0835}"/>
              </a:ext>
            </a:extLst>
          </p:cNvPr>
          <p:cNvSpPr txBox="1">
            <a:spLocks/>
          </p:cNvSpPr>
          <p:nvPr/>
        </p:nvSpPr>
        <p:spPr>
          <a:xfrm>
            <a:off x="739471" y="2779450"/>
            <a:ext cx="3624069" cy="104830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Segment LCD Screen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7963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4C48E4-079A-1A44-D4A3-3075E5127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478" y="2302894"/>
            <a:ext cx="2903267" cy="290326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9642437-B28A-92F2-58E0-12E8CF586230}"/>
              </a:ext>
            </a:extLst>
          </p:cNvPr>
          <p:cNvSpPr/>
          <p:nvPr/>
        </p:nvSpPr>
        <p:spPr>
          <a:xfrm>
            <a:off x="1082233" y="2090877"/>
            <a:ext cx="3290590" cy="3286563"/>
          </a:xfrm>
          <a:prstGeom prst="rect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B59EDCE-5778-83A6-657E-E31DC269AF2D}"/>
              </a:ext>
            </a:extLst>
          </p:cNvPr>
          <p:cNvSpPr txBox="1"/>
          <p:nvPr/>
        </p:nvSpPr>
        <p:spPr>
          <a:xfrm>
            <a:off x="4525605" y="2610773"/>
            <a:ext cx="67278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Welcome to the PC Monitor software installation. </a:t>
            </a:r>
          </a:p>
          <a:p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Please follow these guidelines for a smooth setup:</a:t>
            </a:r>
            <a:b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endParaRPr lang="en-US" altLang="zh-TW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Administrator Rights: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The software must be installed using </a:t>
            </a:r>
            <a:r>
              <a:rPr lang="en-US" altLang="zh-TW" b="1" dirty="0">
                <a:solidFill>
                  <a:srgbClr val="FF0000"/>
                </a:solidFill>
                <a:latin typeface="Bahnschrift" panose="020B0502040204020203" pitchFamily="34" charset="0"/>
              </a:rPr>
              <a:t>Administrator mode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.</a:t>
            </a:r>
            <a:b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endParaRPr lang="en-US" altLang="zh-TW" dirty="0">
              <a:solidFill>
                <a:schemeClr val="bg1"/>
              </a:solidFill>
              <a:latin typeface="Bahnschrift" panose="020B0502040204020203" pitchFamily="34" charset="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Clean Installation: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If you have an older version installed, please </a:t>
            </a: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uninstall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it first and manually </a:t>
            </a: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delete the original installation folder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before proceeding.</a:t>
            </a:r>
          </a:p>
          <a:p>
            <a:b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</a:b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Installation Path: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 We recommend using the </a:t>
            </a: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default directory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. Please ensure the installation path consists only of </a:t>
            </a:r>
            <a:r>
              <a:rPr lang="en-US" altLang="zh-TW" b="1" dirty="0">
                <a:solidFill>
                  <a:schemeClr val="bg1"/>
                </a:solidFill>
                <a:latin typeface="Bahnschrift" panose="020B0502040204020203" pitchFamily="34" charset="0"/>
              </a:rPr>
              <a:t>English characters</a:t>
            </a:r>
            <a:r>
              <a:rPr lang="en-US" altLang="zh-TW" dirty="0">
                <a:solidFill>
                  <a:schemeClr val="bg1"/>
                </a:solidFill>
                <a:latin typeface="Bahnschrift" panose="020B0502040204020203" pitchFamily="34" charset="0"/>
              </a:rPr>
              <a:t>.</a:t>
            </a:r>
          </a:p>
          <a:p>
            <a:endParaRPr lang="zh-TW" alt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0C14664-1565-4E46-CADD-5F026D0C799F}"/>
              </a:ext>
            </a:extLst>
          </p:cNvPr>
          <p:cNvSpPr txBox="1">
            <a:spLocks/>
          </p:cNvSpPr>
          <p:nvPr/>
        </p:nvSpPr>
        <p:spPr>
          <a:xfrm>
            <a:off x="970618" y="1235610"/>
            <a:ext cx="3554986" cy="71252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2800" b="1" spc="300" dirty="0" err="1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Bitfenix</a:t>
            </a:r>
            <a:r>
              <a:rPr lang="en-US" altLang="zh-TW" sz="28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 S7</a:t>
            </a:r>
          </a:p>
          <a:p>
            <a:pPr algn="ctr"/>
            <a:r>
              <a:rPr lang="en-US" altLang="zh-TW" sz="18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Segment Display AIO Software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CBA2AEA-B0B6-E3F1-A220-12F2C81B2120}"/>
              </a:ext>
            </a:extLst>
          </p:cNvPr>
          <p:cNvGrpSpPr/>
          <p:nvPr/>
        </p:nvGrpSpPr>
        <p:grpSpPr>
          <a:xfrm>
            <a:off x="7501226" y="644693"/>
            <a:ext cx="4039408" cy="1754475"/>
            <a:chOff x="6506308" y="1521069"/>
            <a:chExt cx="2760784" cy="1199118"/>
          </a:xfrm>
          <a:noFill/>
        </p:grpSpPr>
        <p:pic>
          <p:nvPicPr>
            <p:cNvPr id="7" name="Picture 2" descr="How To Run Program As Administrator [10 ways!] » MHELP.PRO">
              <a:extLst>
                <a:ext uri="{FF2B5EF4-FFF2-40B4-BE49-F238E27FC236}">
                  <a16:creationId xmlns:a16="http://schemas.microsoft.com/office/drawing/2014/main" id="{840A8AF0-6AF3-68D4-F18E-EFCF07A2A3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89" t="7812" r="36328" b="67600"/>
            <a:stretch>
              <a:fillRect/>
            </a:stretch>
          </p:blipFill>
          <p:spPr bwMode="auto">
            <a:xfrm>
              <a:off x="6585437" y="1521069"/>
              <a:ext cx="2602523" cy="1199118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0FC1CC9-DA33-6C3C-45B9-EF5A370E117F}"/>
                </a:ext>
              </a:extLst>
            </p:cNvPr>
            <p:cNvSpPr/>
            <p:nvPr/>
          </p:nvSpPr>
          <p:spPr>
            <a:xfrm>
              <a:off x="6506308" y="1709738"/>
              <a:ext cx="2760784" cy="286116"/>
            </a:xfrm>
            <a:prstGeom prst="rec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8907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AF75B3DA-EC4A-28BE-EEF7-97A9B12BE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3E01CCA-571A-80A3-DBD7-61EA121AE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02" y="512136"/>
            <a:ext cx="3706782" cy="370678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11BB3C4-462A-A75B-833C-16626646F0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185" t="18636" b="19187"/>
          <a:stretch>
            <a:fillRect/>
          </a:stretch>
        </p:blipFill>
        <p:spPr>
          <a:xfrm>
            <a:off x="-742308" y="1035700"/>
            <a:ext cx="5138604" cy="516864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82D361C-2A4A-1A51-9356-60E9E6F72925}"/>
              </a:ext>
            </a:extLst>
          </p:cNvPr>
          <p:cNvSpPr txBox="1"/>
          <p:nvPr/>
        </p:nvSpPr>
        <p:spPr>
          <a:xfrm>
            <a:off x="3558548" y="1960577"/>
            <a:ext cx="3499940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In order to match the latest top-level CPUs, we have developed a brand new pump based on the popular pump architecture. It has the ultimate specifications of </a:t>
            </a:r>
            <a:r>
              <a:rPr lang="en-US" altLang="zh-TW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3000</a:t>
            </a:r>
            <a:r>
              <a:rPr lang="zh-TW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</a:t>
            </a:r>
            <a:r>
              <a:rPr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RPM</a:t>
            </a:r>
            <a:endParaRPr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Roboto" panose="02000000000000000000" pitchFamily="2" charset="0"/>
            </a:endParaRPr>
          </a:p>
        </p:txBody>
      </p:sp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398EDF42-22A6-1A9B-3A4E-D95CA59CC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079267"/>
              </p:ext>
            </p:extLst>
          </p:nvPr>
        </p:nvGraphicFramePr>
        <p:xfrm>
          <a:off x="7158073" y="3816437"/>
          <a:ext cx="4503452" cy="17868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4768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3018684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52412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Socket compatibility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Intel: 1851 / 1700 / 1200 / 1150 / 1151 / 1155 </a:t>
                      </a:r>
                    </a:p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AMD: AM5 / AM4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7398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speed (rpm)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3000 </a:t>
                      </a:r>
                      <a:r>
                        <a:rPr lang="en-US" altLang="zh-TW" sz="1200" b="0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±10 </a:t>
                      </a: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rpm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7398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adjustable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9V - 12V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7398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connector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12V-4Pin PWM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28620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400 mm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27398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Noise level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≤30dB(A)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82DC0B38-E149-1E11-FADF-3A426B6D6E07}"/>
              </a:ext>
            </a:extLst>
          </p:cNvPr>
          <p:cNvSpPr txBox="1">
            <a:spLocks/>
          </p:cNvSpPr>
          <p:nvPr/>
        </p:nvSpPr>
        <p:spPr>
          <a:xfrm>
            <a:off x="3275527" y="1397840"/>
            <a:ext cx="4065983" cy="55951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Third Generation Pump</a:t>
            </a:r>
          </a:p>
        </p:txBody>
      </p:sp>
    </p:spTree>
    <p:extLst>
      <p:ext uri="{BB962C8B-B14F-4D97-AF65-F5344CB8AC3E}">
        <p14:creationId xmlns:p14="http://schemas.microsoft.com/office/powerpoint/2010/main" val="2668542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0D3B083D-678B-0537-C98B-55CDEC297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ACC12D7-707C-2127-0365-A6C952729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266" r="11724"/>
          <a:stretch>
            <a:fillRect/>
          </a:stretch>
        </p:blipFill>
        <p:spPr>
          <a:xfrm>
            <a:off x="7866175" y="0"/>
            <a:ext cx="4325825" cy="38092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E5A124C-DD94-CCAC-8F5A-5DDF6290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96" y="612317"/>
            <a:ext cx="4224924" cy="42249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94326E5-401F-3D14-2F22-5D22DDF8F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72" y="1367618"/>
            <a:ext cx="4224924" cy="4224924"/>
          </a:xfrm>
          <a:prstGeom prst="rect">
            <a:avLst/>
          </a:prstGeom>
        </p:spPr>
      </p:pic>
      <p:graphicFrame>
        <p:nvGraphicFramePr>
          <p:cNvPr id="4" name="表格 6">
            <a:extLst>
              <a:ext uri="{FF2B5EF4-FFF2-40B4-BE49-F238E27FC236}">
                <a16:creationId xmlns:a16="http://schemas.microsoft.com/office/drawing/2014/main" id="{040CD87F-4917-4AB8-BA38-CB626768D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68028"/>
              </p:ext>
            </p:extLst>
          </p:nvPr>
        </p:nvGraphicFramePr>
        <p:xfrm>
          <a:off x="369696" y="4488812"/>
          <a:ext cx="4414532" cy="1724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726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207266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41275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360 Radiator specifications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412755">
                <a:tc>
                  <a:txBody>
                    <a:bodyPr/>
                    <a:lstStyle/>
                    <a:p>
                      <a:pPr algn="l"/>
                      <a:r>
                        <a:rPr lang="pt-BR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397 x 120 x 27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8657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12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47ED3E9C-AE2D-B57C-9B6E-F855F3DDF487}"/>
              </a:ext>
            </a:extLst>
          </p:cNvPr>
          <p:cNvSpPr txBox="1"/>
          <p:nvPr/>
        </p:nvSpPr>
        <p:spPr>
          <a:xfrm>
            <a:off x="2057005" y="3123636"/>
            <a:ext cx="2027258" cy="685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360mm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AE4C95F1-F8A1-8EB2-AA9A-6C9371052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522311"/>
              </p:ext>
            </p:extLst>
          </p:nvPr>
        </p:nvGraphicFramePr>
        <p:xfrm>
          <a:off x="5435638" y="4488812"/>
          <a:ext cx="4414532" cy="1724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726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207266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41275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240 Radiator specifications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412755">
                <a:tc>
                  <a:txBody>
                    <a:bodyPr/>
                    <a:lstStyle/>
                    <a:p>
                      <a:pPr algn="l"/>
                      <a:r>
                        <a:rPr lang="pt-BR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277 x 120 x 27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48657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412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5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5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BAFF50A5-C376-6760-90CC-6D9B732E5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453" y="1270028"/>
            <a:ext cx="2935586" cy="293558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D13B3FA-2230-CC3D-8DA7-AA45CFAC8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929" y="2033320"/>
            <a:ext cx="2935586" cy="2935586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D53A890-918E-2067-3081-2109D3A7845A}"/>
              </a:ext>
            </a:extLst>
          </p:cNvPr>
          <p:cNvSpPr txBox="1"/>
          <p:nvPr/>
        </p:nvSpPr>
        <p:spPr>
          <a:xfrm>
            <a:off x="6736093" y="3123636"/>
            <a:ext cx="2027258" cy="685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240mm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5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79B8B8B0-6F96-FE67-CA8D-C7489075A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8BDA7B9D-CF82-2C56-5162-785FABD88FAC}"/>
              </a:ext>
            </a:extLst>
          </p:cNvPr>
          <p:cNvSpPr txBox="1">
            <a:spLocks/>
          </p:cNvSpPr>
          <p:nvPr/>
        </p:nvSpPr>
        <p:spPr>
          <a:xfrm>
            <a:off x="7492837" y="1464267"/>
            <a:ext cx="2283471" cy="55951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spc="300" dirty="0">
                <a:solidFill>
                  <a:schemeClr val="bg1"/>
                </a:solidFill>
                <a:latin typeface="Bebas Neue Bold" panose="020B0606020202050201" pitchFamily="34" charset="0"/>
                <a:cs typeface="Arial" panose="020B0604020202020204" pitchFamily="34" charset="0"/>
              </a:rPr>
              <a:t>Fan SPEC</a:t>
            </a: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B50C8E53-7A7D-BA40-3F92-D672C524D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795666"/>
              </p:ext>
            </p:extLst>
          </p:nvPr>
        </p:nvGraphicFramePr>
        <p:xfrm>
          <a:off x="5777524" y="2078400"/>
          <a:ext cx="5879692" cy="3454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8689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3451003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model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ARGB 120mm PWM high-pressure Fan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dimensions (mm)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120 x 120 x 25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Speed @ 100% PWM (rpm)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800-2000 ±10% RPM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Bearing technology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Hydraulic Bearing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Voltage (V)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12V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Start Voltage (V)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≤5V(Power ON/OFF) 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consumption  (W)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3W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Connector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4-pin PWM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340466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Max. air flow 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59.1CFM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4102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Air Pressure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1.73MM-H2O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73821"/>
                  </a:ext>
                </a:extLst>
              </a:tr>
              <a:tr h="31401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Noise</a:t>
                      </a:r>
                      <a:endParaRPr lang="zh-TW" altLang="en-US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≤30 dB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32350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CEFF075B-8D74-6EE2-2F3B-FC98FB1A9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890" y="1307082"/>
            <a:ext cx="3134301" cy="31401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B6E1E5F-371A-EC40-79C8-911B06514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84" y="2381005"/>
            <a:ext cx="3186955" cy="31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0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9AA6C7-AD86-7B80-137B-B173ABF03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8CA8FB68-AA04-9123-F128-366C7A49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11" b="35049"/>
          <a:stretch>
            <a:fillRect/>
          </a:stretch>
        </p:blipFill>
        <p:spPr>
          <a:xfrm>
            <a:off x="25259" y="1810693"/>
            <a:ext cx="7156084" cy="4024567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D040F40F-338D-8DD8-4532-E06E5C8A9F0F}"/>
              </a:ext>
            </a:extLst>
          </p:cNvPr>
          <p:cNvGrpSpPr/>
          <p:nvPr/>
        </p:nvGrpSpPr>
        <p:grpSpPr>
          <a:xfrm>
            <a:off x="7273805" y="3200405"/>
            <a:ext cx="4724663" cy="3593408"/>
            <a:chOff x="6402046" y="2920813"/>
            <a:chExt cx="5445790" cy="4141871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F7FE7FF3-CF0E-00BB-DB8A-BE7D619EC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0857" y="2920813"/>
              <a:ext cx="3556979" cy="3556979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E533EAB-7094-617F-8C63-EA3809A3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2046" y="3505705"/>
              <a:ext cx="3556979" cy="3556979"/>
            </a:xfrm>
            <a:prstGeom prst="rect">
              <a:avLst/>
            </a:prstGeom>
          </p:spPr>
        </p:pic>
      </p:grpSp>
      <p:graphicFrame>
        <p:nvGraphicFramePr>
          <p:cNvPr id="8" name="表格 6">
            <a:extLst>
              <a:ext uri="{FF2B5EF4-FFF2-40B4-BE49-F238E27FC236}">
                <a16:creationId xmlns:a16="http://schemas.microsoft.com/office/drawing/2014/main" id="{F3E686FB-5602-FBBD-8A12-BE0C17AE3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99021"/>
              </p:ext>
            </p:extLst>
          </p:nvPr>
        </p:nvGraphicFramePr>
        <p:xfrm>
          <a:off x="7421079" y="1521414"/>
          <a:ext cx="4261172" cy="92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90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745682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910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S7 Black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Part Number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BFW-S7-360-KK27A-RP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EAN / UPC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4716779449969 / </a:t>
                      </a: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886027007440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0396FB5F-E7A9-2636-1EAE-AAF6446A429A}"/>
              </a:ext>
            </a:extLst>
          </p:cNvPr>
          <p:cNvSpPr txBox="1"/>
          <p:nvPr/>
        </p:nvSpPr>
        <p:spPr>
          <a:xfrm>
            <a:off x="4738277" y="1106564"/>
            <a:ext cx="2027258" cy="840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500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S7</a:t>
            </a:r>
            <a:endParaRPr lang="zh-TW" altLang="en-US" sz="500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D7060728-585E-7376-A7FA-1A43A6C4AA5B}"/>
              </a:ext>
            </a:extLst>
          </p:cNvPr>
          <p:cNvSpPr txBox="1">
            <a:spLocks/>
          </p:cNvSpPr>
          <p:nvPr/>
        </p:nvSpPr>
        <p:spPr>
          <a:xfrm>
            <a:off x="4322472" y="1966139"/>
            <a:ext cx="2858871" cy="48111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All-In-One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LIQUID COOLER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075CB54B-4962-8B8A-ADE0-E6B2C902B56C}"/>
              </a:ext>
            </a:extLst>
          </p:cNvPr>
          <p:cNvCxnSpPr>
            <a:cxnSpLocks/>
          </p:cNvCxnSpPr>
          <p:nvPr/>
        </p:nvCxnSpPr>
        <p:spPr>
          <a:xfrm>
            <a:off x="4627956" y="1913853"/>
            <a:ext cx="224790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B0332C37-8BA6-41C1-CC16-400D1E4A7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578289"/>
              </p:ext>
            </p:extLst>
          </p:nvPr>
        </p:nvGraphicFramePr>
        <p:xfrm>
          <a:off x="7421079" y="2666123"/>
          <a:ext cx="4261172" cy="92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5490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745682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910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S7 White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Part Number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BFW-S7-360-WW27A-RP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EAN / UPC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4716779449976 / </a:t>
                      </a: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886027010297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0837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517</Words>
  <Application>Microsoft Office PowerPoint</Application>
  <PresentationFormat>寬螢幕</PresentationFormat>
  <Paragraphs>90</Paragraphs>
  <Slides>9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6" baseType="lpstr">
      <vt:lpstr>Arial</vt:lpstr>
      <vt:lpstr>Bahnschrift</vt:lpstr>
      <vt:lpstr>Bahnschrift Light SemiCondensed</vt:lpstr>
      <vt:lpstr>Bebas Neue Bold</vt:lpstr>
      <vt:lpstr>Calibri</vt:lpstr>
      <vt:lpstr>Roboto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160</cp:revision>
  <dcterms:created xsi:type="dcterms:W3CDTF">2024-07-05T05:10:11Z</dcterms:created>
  <dcterms:modified xsi:type="dcterms:W3CDTF">2026-05-10T09:44:39Z</dcterms:modified>
</cp:coreProperties>
</file>