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78" r:id="rId3"/>
    <p:sldId id="279" r:id="rId4"/>
    <p:sldId id="284" r:id="rId5"/>
    <p:sldId id="286" r:id="rId6"/>
    <p:sldId id="285" r:id="rId7"/>
    <p:sldId id="280" r:id="rId8"/>
    <p:sldId id="281" r:id="rId9"/>
    <p:sldId id="282" r:id="rId10"/>
    <p:sldId id="283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jcCe6s3Ihf0nu0ytdS8CWYeLuwh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njaya Bhanu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8E1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EDDD16-C3A1-4A7C-927D-D61040072FAD}">
  <a:tblStyle styleId="{6FEDDD16-C3A1-4A7C-927D-D61040072FA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F1BDA229-EED5-4CCB-7EAA-E05817A96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5912A616-4218-F1B3-6C51-6034D02851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274F189B-45BE-14FD-2E90-64FB70C871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1569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291EE718-5ACF-BD66-A5A7-1EF32B181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5B4A2620-E337-92B6-272E-C0063668D8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37AB8398-B854-6457-B294-CCE335CA56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305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4309F858-5C6B-68E1-3CE3-DD566E87C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858A111D-F141-EE87-33AA-3DC1043ED5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678D764B-F518-6EB1-9C36-FBD1E691A8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1300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00E5F2A1-2622-92B2-D587-E7BB4ED16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C5AC8E26-DAC8-CB9E-27DF-3BA8852ADC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6FF81D2F-F465-6ADB-DCC9-FA5286744C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1192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24EB7230-7059-E99B-796A-A49531B4A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688F9374-62EF-C06F-A983-F7B1BECA20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505AFAB2-4E02-7AE3-8673-67E1BFE8EA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7976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AE3A819C-5222-9D2B-8D66-B6B6775D8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E0452D9A-57F7-C55B-3EA9-D9990667B2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44880AA0-F6E6-4B6D-1B2F-80C80092CA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691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內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個內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28E1D0ED-3AD5-B3EC-F75B-37CAD597D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459C4231-2F44-A319-BE5E-DD3DACD75C20}"/>
              </a:ext>
            </a:extLst>
          </p:cNvPr>
          <p:cNvSpPr txBox="1"/>
          <p:nvPr/>
        </p:nvSpPr>
        <p:spPr>
          <a:xfrm>
            <a:off x="1017007" y="3060008"/>
            <a:ext cx="4243057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n-US" altLang="zh-TW" sz="1200" dirty="0">
                <a:solidFill>
                  <a:schemeClr val="bg1"/>
                </a:solidFill>
                <a:latin typeface="Bahnschrift" panose="020B0502040204020203" pitchFamily="34" charset="0"/>
              </a:rPr>
              <a:t>Whether for an AI PC or a Gaming PC, the M7’s 2400 x 1080 curved screen includes customizable UI options tailored to fit any setup. In addition to its eye-catching design, it incorporates </a:t>
            </a:r>
            <a:r>
              <a:rPr lang="en-US" altLang="zh-TW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BitFenix's</a:t>
            </a:r>
            <a:r>
              <a:rPr lang="en-US" altLang="zh-TW" sz="1200" dirty="0">
                <a:solidFill>
                  <a:schemeClr val="bg1"/>
                </a:solidFill>
                <a:latin typeface="Bahnschrift" panose="020B0502040204020203" pitchFamily="34" charset="0"/>
              </a:rPr>
              <a:t> 4th-generation AIO pump, operating at 3000 RPM with a 1.5m head lift. Together with flagship fans featuring 2.2 </a:t>
            </a:r>
            <a:r>
              <a:rPr lang="en-US" altLang="zh-TW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mmH₂O</a:t>
            </a:r>
            <a:r>
              <a:rPr lang="en-US" altLang="zh-TW" sz="1200" dirty="0">
                <a:solidFill>
                  <a:schemeClr val="bg1"/>
                </a:solidFill>
                <a:latin typeface="Bahnschrift" panose="020B0502040204020203" pitchFamily="34" charset="0"/>
              </a:rPr>
              <a:t> static pressure, the system keeps any high-end CPU running cool under intense workloads.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F5569081-8FFD-4540-0648-92950604A13C}"/>
              </a:ext>
            </a:extLst>
          </p:cNvPr>
          <p:cNvSpPr txBox="1"/>
          <p:nvPr/>
        </p:nvSpPr>
        <p:spPr>
          <a:xfrm>
            <a:off x="2188832" y="6249781"/>
            <a:ext cx="7814335" cy="2539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defRPr sz="2000">
                <a:solidFill>
                  <a:srgbClr val="FFFFFF"/>
                </a:solidFill>
              </a:defRPr>
            </a:pPr>
            <a:r>
              <a:rPr lang="en-US" altLang="zh-TW" sz="1050" dirty="0">
                <a:latin typeface="Bahnschrift" panose="020B0502040204020203" pitchFamily="34" charset="0"/>
                <a:ea typeface="Roboto" panose="02000000000000000000" pitchFamily="2" charset="0"/>
              </a:rPr>
              <a:t>Support Motherboard-Brand Lighting Synchronization: Asus/Gigabyte/MSI/ASRock/</a:t>
            </a:r>
            <a:r>
              <a:rPr lang="en-US" altLang="zh-TW" sz="1050" dirty="0" err="1">
                <a:latin typeface="Bahnschrift" panose="020B0502040204020203" pitchFamily="34" charset="0"/>
                <a:ea typeface="Roboto" panose="02000000000000000000" pitchFamily="2" charset="0"/>
              </a:rPr>
              <a:t>Biostar</a:t>
            </a:r>
            <a:r>
              <a:rPr lang="en-US" altLang="zh-TW" sz="1050" dirty="0">
                <a:latin typeface="Bahnschrift" panose="020B0502040204020203" pitchFamily="34" charset="0"/>
                <a:ea typeface="Roboto" panose="02000000000000000000" pitchFamily="2" charset="0"/>
              </a:rPr>
              <a:t>...and other brands can support. 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9C6655E3-5921-8E96-4BC4-E036F1CF38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5976" y="5554811"/>
            <a:ext cx="4064165" cy="609863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B55DA026-317D-92E8-7EEB-22F6A1721FF7}"/>
              </a:ext>
            </a:extLst>
          </p:cNvPr>
          <p:cNvSpPr txBox="1">
            <a:spLocks/>
          </p:cNvSpPr>
          <p:nvPr/>
        </p:nvSpPr>
        <p:spPr>
          <a:xfrm>
            <a:off x="464743" y="572213"/>
            <a:ext cx="11262511" cy="1031984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32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M7 – High-Performance AIO Liquid Cooler Equipped with a striking 6.8-inch curved screen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CE1CB9C-4ED6-BBA7-32FD-9AA80D14FD9F}"/>
              </a:ext>
            </a:extLst>
          </p:cNvPr>
          <p:cNvSpPr txBox="1"/>
          <p:nvPr/>
        </p:nvSpPr>
        <p:spPr>
          <a:xfrm>
            <a:off x="1017007" y="2529340"/>
            <a:ext cx="4243057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n-US" altLang="zh-TW" sz="1200" dirty="0">
                <a:solidFill>
                  <a:schemeClr val="bg1"/>
                </a:solidFill>
                <a:latin typeface="Bahnschrift" panose="020B0502040204020203" pitchFamily="34" charset="0"/>
              </a:rPr>
              <a:t>the M7 seamlessly combines outstanding cooling efficiency with expansive, dynamic visuals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CD06FF45-515A-6B9B-58EC-D220C49F41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3163" y="769546"/>
            <a:ext cx="6015273" cy="601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024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FDF0E80F-9A81-5689-1A6F-52770056D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>
            <a:extLst>
              <a:ext uri="{FF2B5EF4-FFF2-40B4-BE49-F238E27FC236}">
                <a16:creationId xmlns:a16="http://schemas.microsoft.com/office/drawing/2014/main" id="{142B5F18-723C-621D-88BE-DC34DFDAF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7290" y="512485"/>
            <a:ext cx="5833029" cy="5833029"/>
          </a:xfrm>
          <a:prstGeom prst="rect">
            <a:avLst/>
          </a:prstGeom>
        </p:spPr>
      </p:pic>
      <p:sp>
        <p:nvSpPr>
          <p:cNvPr id="15" name="標題 1">
            <a:extLst>
              <a:ext uri="{FF2B5EF4-FFF2-40B4-BE49-F238E27FC236}">
                <a16:creationId xmlns:a16="http://schemas.microsoft.com/office/drawing/2014/main" id="{0F1125A5-28C1-0880-1D22-BD262CF013F7}"/>
              </a:ext>
            </a:extLst>
          </p:cNvPr>
          <p:cNvSpPr txBox="1">
            <a:spLocks/>
          </p:cNvSpPr>
          <p:nvPr/>
        </p:nvSpPr>
        <p:spPr>
          <a:xfrm>
            <a:off x="1323795" y="1015711"/>
            <a:ext cx="4426165" cy="1048307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32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Introducing Water Block Connector Cables</a:t>
            </a:r>
            <a:endParaRPr lang="zh-TW" altLang="en-US" sz="3200" b="1" spc="300" dirty="0">
              <a:solidFill>
                <a:schemeClr val="bg1"/>
              </a:solidFill>
              <a:latin typeface="Bebas Neue Bold" panose="020B0606020202050201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054CF9C-9B34-8A00-AF91-3BF2AE35A063}"/>
              </a:ext>
            </a:extLst>
          </p:cNvPr>
          <p:cNvSpPr/>
          <p:nvPr/>
        </p:nvSpPr>
        <p:spPr>
          <a:xfrm>
            <a:off x="2731502" y="2598448"/>
            <a:ext cx="3435985" cy="369330"/>
          </a:xfrm>
          <a:prstGeom prst="rect">
            <a:avLst/>
          </a:prstGeom>
          <a:gradFill flip="none" rotWithShape="1">
            <a:gsLst>
              <a:gs pos="78000">
                <a:schemeClr val="accent5">
                  <a:lumMod val="95000"/>
                  <a:lumOff val="5000"/>
                  <a:alpha val="0"/>
                </a:schemeClr>
              </a:gs>
              <a:gs pos="0">
                <a:schemeClr val="accent5">
                  <a:lumMod val="60000"/>
                </a:schemeClr>
              </a:gs>
            </a:gsLst>
            <a:lin ang="0" scaled="0"/>
            <a:tileRect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defTabSz="914400"/>
            <a:endParaRPr lang="zh-TW" altLang="en-US" sz="1800" dirty="0"/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9594C40C-3232-2422-F8F1-3E2358256723}"/>
              </a:ext>
            </a:extLst>
          </p:cNvPr>
          <p:cNvSpPr txBox="1"/>
          <p:nvPr/>
        </p:nvSpPr>
        <p:spPr>
          <a:xfrm>
            <a:off x="3339275" y="2598448"/>
            <a:ext cx="1414809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914400"/>
            <a:r>
              <a:rPr lang="en-US" altLang="zh-TW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PUMP Header</a:t>
            </a:r>
            <a:endParaRPr lang="zh-TW" alt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矩形 1">
            <a:extLst>
              <a:ext uri="{FF2B5EF4-FFF2-40B4-BE49-F238E27FC236}">
                <a16:creationId xmlns:a16="http://schemas.microsoft.com/office/drawing/2014/main" id="{43E7B02A-26AD-8725-FE49-ABD26A87884C}"/>
              </a:ext>
            </a:extLst>
          </p:cNvPr>
          <p:cNvSpPr txBox="1"/>
          <p:nvPr/>
        </p:nvSpPr>
        <p:spPr>
          <a:xfrm>
            <a:off x="2731500" y="2988331"/>
            <a:ext cx="3435985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694" rIns="34694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altLang="zh-TW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Roboto" panose="02000000000000000000" pitchFamily="2" charset="0"/>
              </a:rPr>
              <a:t>Connects to the motherboard's pump/fan/extension cable Y-header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BC0E870-A8AB-13E7-A3AE-E3A7526C533F}"/>
              </a:ext>
            </a:extLst>
          </p:cNvPr>
          <p:cNvSpPr/>
          <p:nvPr/>
        </p:nvSpPr>
        <p:spPr>
          <a:xfrm>
            <a:off x="2731500" y="4187521"/>
            <a:ext cx="3435985" cy="369330"/>
          </a:xfrm>
          <a:prstGeom prst="rect">
            <a:avLst/>
          </a:prstGeom>
          <a:gradFill flip="none" rotWithShape="1">
            <a:gsLst>
              <a:gs pos="78000">
                <a:schemeClr val="accent5">
                  <a:lumMod val="95000"/>
                  <a:lumOff val="5000"/>
                  <a:alpha val="0"/>
                </a:schemeClr>
              </a:gs>
              <a:gs pos="0">
                <a:schemeClr val="accent5">
                  <a:lumMod val="60000"/>
                </a:schemeClr>
              </a:gs>
            </a:gsLst>
            <a:lin ang="0" scaled="0"/>
            <a:tileRect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defTabSz="914400"/>
            <a:endParaRPr lang="zh-TW" altLang="en-US" sz="1800" dirty="0"/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8F5E335D-05DE-D379-229A-6E2D00EA8793}"/>
              </a:ext>
            </a:extLst>
          </p:cNvPr>
          <p:cNvSpPr txBox="1"/>
          <p:nvPr/>
        </p:nvSpPr>
        <p:spPr>
          <a:xfrm>
            <a:off x="3365724" y="4187521"/>
            <a:ext cx="137473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defTabSz="914400"/>
            <a:r>
              <a:rPr lang="en-US" altLang="zh-TW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FAN Header</a:t>
            </a:r>
            <a:endParaRPr lang="zh-TW" alt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矩形 1">
            <a:extLst>
              <a:ext uri="{FF2B5EF4-FFF2-40B4-BE49-F238E27FC236}">
                <a16:creationId xmlns:a16="http://schemas.microsoft.com/office/drawing/2014/main" id="{7864990C-DD72-D3FD-FE04-8FA6890BBBC1}"/>
              </a:ext>
            </a:extLst>
          </p:cNvPr>
          <p:cNvSpPr txBox="1"/>
          <p:nvPr/>
        </p:nvSpPr>
        <p:spPr>
          <a:xfrm>
            <a:off x="2731500" y="4696582"/>
            <a:ext cx="3435985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694" rIns="34694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altLang="zh-TW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Roboto" panose="02000000000000000000" pitchFamily="2" charset="0"/>
              </a:rPr>
              <a:t>Connected to the CPU FAN connector on the motherboard</a:t>
            </a:r>
          </a:p>
        </p:txBody>
      </p:sp>
      <p:pic>
        <p:nvPicPr>
          <p:cNvPr id="35" name="圖片 34">
            <a:extLst>
              <a:ext uri="{FF2B5EF4-FFF2-40B4-BE49-F238E27FC236}">
                <a16:creationId xmlns:a16="http://schemas.microsoft.com/office/drawing/2014/main" id="{8EE1BD5A-988B-AC26-5270-6FFD2B8767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795" y="4099958"/>
            <a:ext cx="1224647" cy="1224647"/>
          </a:xfrm>
          <a:prstGeom prst="rect">
            <a:avLst/>
          </a:prstGeom>
        </p:spPr>
      </p:pic>
      <p:pic>
        <p:nvPicPr>
          <p:cNvPr id="37" name="圖片 36">
            <a:extLst>
              <a:ext uri="{FF2B5EF4-FFF2-40B4-BE49-F238E27FC236}">
                <a16:creationId xmlns:a16="http://schemas.microsoft.com/office/drawing/2014/main" id="{EC8932B5-1D7E-15A7-7425-F64251E3D6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795" y="2486155"/>
            <a:ext cx="1224647" cy="1224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29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>
            <a:extLst>
              <a:ext uri="{FF2B5EF4-FFF2-40B4-BE49-F238E27FC236}">
                <a16:creationId xmlns:a16="http://schemas.microsoft.com/office/drawing/2014/main" id="{6C0316C8-DAA3-F545-D0CA-FAFE3FEA6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27814" y="-4516016"/>
            <a:ext cx="10937033" cy="10937033"/>
          </a:xfrm>
          <a:prstGeom prst="rect">
            <a:avLst/>
          </a:prstGeom>
        </p:spPr>
      </p:pic>
      <p:graphicFrame>
        <p:nvGraphicFramePr>
          <p:cNvPr id="29" name="表格 6">
            <a:extLst>
              <a:ext uri="{FF2B5EF4-FFF2-40B4-BE49-F238E27FC236}">
                <a16:creationId xmlns:a16="http://schemas.microsoft.com/office/drawing/2014/main" id="{2BE0739A-9389-3AAF-E879-ADAB0E99F7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233140"/>
              </p:ext>
            </p:extLst>
          </p:nvPr>
        </p:nvGraphicFramePr>
        <p:xfrm>
          <a:off x="6267156" y="1558998"/>
          <a:ext cx="5268219" cy="40879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9581">
                  <a:extLst>
                    <a:ext uri="{9D8B030D-6E8A-4147-A177-3AD203B41FA5}">
                      <a16:colId xmlns:a16="http://schemas.microsoft.com/office/drawing/2014/main" val="693047152"/>
                    </a:ext>
                  </a:extLst>
                </a:gridCol>
                <a:gridCol w="2968638">
                  <a:extLst>
                    <a:ext uri="{9D8B030D-6E8A-4147-A177-3AD203B41FA5}">
                      <a16:colId xmlns:a16="http://schemas.microsoft.com/office/drawing/2014/main" val="1427428572"/>
                    </a:ext>
                  </a:extLst>
                </a:gridCol>
              </a:tblGrid>
              <a:tr h="291999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Item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Specification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712531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Substrate Thickness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0.15(TPF)+0.041(panel)+0.088( BP) mm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757262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Panel Outline Dimension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165.04X71.452X0.279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579306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Active Screen Size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6.67 Inch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058080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Active Area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154.56 x 69.552 mm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259873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Resolution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1080RGBx2400 pixel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752590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Pixel Size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64.4*64.4 um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667026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Pixel Configuration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Windmill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4340466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Viewing Direction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All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598891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Pixel Driving Element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LTPS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144102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Suggested driver IC(LCD) 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RM692E5/NT37701A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259330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Display Mode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OLED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726458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Technology Type 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TPOT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613074"/>
                  </a:ext>
                </a:extLst>
              </a:tr>
              <a:tr h="291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Surface Treatment(Up Polarizer) 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HC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550953"/>
                  </a:ext>
                </a:extLst>
              </a:tr>
            </a:tbl>
          </a:graphicData>
        </a:graphic>
      </p:graphicFrame>
      <p:pic>
        <p:nvPicPr>
          <p:cNvPr id="3" name="圖片 2">
            <a:extLst>
              <a:ext uri="{FF2B5EF4-FFF2-40B4-BE49-F238E27FC236}">
                <a16:creationId xmlns:a16="http://schemas.microsoft.com/office/drawing/2014/main" id="{6B158EEF-8E33-B16A-5F65-C25B1884B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23" y="2631233"/>
            <a:ext cx="4675057" cy="467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636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253E9-73B2-DF4B-1038-9D6459CEE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AC872A4C-9DC5-6F88-6B5E-FD0D3D7F1DEA}"/>
              </a:ext>
            </a:extLst>
          </p:cNvPr>
          <p:cNvSpPr txBox="1"/>
          <p:nvPr/>
        </p:nvSpPr>
        <p:spPr>
          <a:xfrm>
            <a:off x="2313207" y="5651442"/>
            <a:ext cx="7565586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n-US" altLang="zh-TW" dirty="0">
                <a:solidFill>
                  <a:schemeClr val="bg1"/>
                </a:solidFill>
                <a:latin typeface="Bahnschrift" panose="020B0502040204020203" pitchFamily="34" charset="0"/>
              </a:rPr>
              <a:t>Players can choose from a variety of interfaces, install the software to access more options.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9CF4EDF1-C198-FB67-84CA-E801B710A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6940"/>
            <a:ext cx="12192000" cy="408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330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9642437-B28A-92F2-58E0-12E8CF586230}"/>
              </a:ext>
            </a:extLst>
          </p:cNvPr>
          <p:cNvSpPr/>
          <p:nvPr/>
        </p:nvSpPr>
        <p:spPr>
          <a:xfrm>
            <a:off x="1082233" y="2090877"/>
            <a:ext cx="3290590" cy="3286563"/>
          </a:xfrm>
          <a:prstGeom prst="rect">
            <a:avLst/>
          </a:prstGeom>
          <a:noFill/>
          <a:ln w="28575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spc="0" normalizeH="0" baseline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CB59EDCE-5778-83A6-657E-E31DC269AF2D}"/>
              </a:ext>
            </a:extLst>
          </p:cNvPr>
          <p:cNvSpPr txBox="1"/>
          <p:nvPr/>
        </p:nvSpPr>
        <p:spPr>
          <a:xfrm>
            <a:off x="4525605" y="2610773"/>
            <a:ext cx="672785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Bahnschrift" panose="020B0502040204020203" pitchFamily="34" charset="0"/>
              </a:rPr>
              <a:t>Welcome to the PC Monitor software installation. </a:t>
            </a:r>
          </a:p>
          <a:p>
            <a:r>
              <a:rPr lang="en-US" altLang="zh-TW" dirty="0">
                <a:solidFill>
                  <a:schemeClr val="bg1"/>
                </a:solidFill>
                <a:latin typeface="Bahnschrift" panose="020B0502040204020203" pitchFamily="34" charset="0"/>
              </a:rPr>
              <a:t>Please follow these guidelines for a smooth setup:</a:t>
            </a:r>
            <a:br>
              <a:rPr lang="en-US" altLang="zh-TW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endParaRPr lang="en-US" altLang="zh-TW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en-US" altLang="zh-TW" b="1" dirty="0">
                <a:solidFill>
                  <a:schemeClr val="bg1"/>
                </a:solidFill>
                <a:latin typeface="Bahnschrift" panose="020B0502040204020203" pitchFamily="34" charset="0"/>
              </a:rPr>
              <a:t>Administrator Rights:</a:t>
            </a:r>
            <a:r>
              <a:rPr lang="en-US" altLang="zh-TW" dirty="0">
                <a:solidFill>
                  <a:schemeClr val="bg1"/>
                </a:solidFill>
                <a:latin typeface="Bahnschrift" panose="020B0502040204020203" pitchFamily="34" charset="0"/>
              </a:rPr>
              <a:t> The software must be installed using </a:t>
            </a:r>
            <a:r>
              <a:rPr lang="en-US" altLang="zh-TW" b="1" dirty="0">
                <a:solidFill>
                  <a:srgbClr val="FF0000"/>
                </a:solidFill>
                <a:latin typeface="Bahnschrift" panose="020B0502040204020203" pitchFamily="34" charset="0"/>
              </a:rPr>
              <a:t>Administrator mode</a:t>
            </a:r>
            <a:r>
              <a:rPr lang="en-US" altLang="zh-TW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  <a:br>
              <a:rPr lang="en-US" altLang="zh-TW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endParaRPr lang="en-US" altLang="zh-TW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en-US" altLang="zh-TW" b="1" dirty="0">
                <a:solidFill>
                  <a:schemeClr val="bg1"/>
                </a:solidFill>
                <a:latin typeface="Bahnschrift" panose="020B0502040204020203" pitchFamily="34" charset="0"/>
              </a:rPr>
              <a:t>Clean Installation:</a:t>
            </a:r>
            <a:r>
              <a:rPr lang="en-US" altLang="zh-TW" dirty="0">
                <a:solidFill>
                  <a:schemeClr val="bg1"/>
                </a:solidFill>
                <a:latin typeface="Bahnschrift" panose="020B0502040204020203" pitchFamily="34" charset="0"/>
              </a:rPr>
              <a:t> If you have an older version installed, please </a:t>
            </a:r>
            <a:r>
              <a:rPr lang="en-US" altLang="zh-TW" b="1" dirty="0">
                <a:solidFill>
                  <a:schemeClr val="bg1"/>
                </a:solidFill>
                <a:latin typeface="Bahnschrift" panose="020B0502040204020203" pitchFamily="34" charset="0"/>
              </a:rPr>
              <a:t>uninstall</a:t>
            </a:r>
            <a:r>
              <a:rPr lang="en-US" altLang="zh-TW" dirty="0">
                <a:solidFill>
                  <a:schemeClr val="bg1"/>
                </a:solidFill>
                <a:latin typeface="Bahnschrift" panose="020B0502040204020203" pitchFamily="34" charset="0"/>
              </a:rPr>
              <a:t> it first and manually </a:t>
            </a:r>
            <a:r>
              <a:rPr lang="en-US" altLang="zh-TW" b="1" dirty="0">
                <a:solidFill>
                  <a:schemeClr val="bg1"/>
                </a:solidFill>
                <a:latin typeface="Bahnschrift" panose="020B0502040204020203" pitchFamily="34" charset="0"/>
              </a:rPr>
              <a:t>delete the original installation folder</a:t>
            </a:r>
            <a:r>
              <a:rPr lang="en-US" altLang="zh-TW" dirty="0">
                <a:solidFill>
                  <a:schemeClr val="bg1"/>
                </a:solidFill>
                <a:latin typeface="Bahnschrift" panose="020B0502040204020203" pitchFamily="34" charset="0"/>
              </a:rPr>
              <a:t> before proceeding.</a:t>
            </a:r>
          </a:p>
          <a:p>
            <a:br>
              <a:rPr lang="en-US" altLang="zh-TW" b="1" dirty="0">
                <a:solidFill>
                  <a:schemeClr val="bg1"/>
                </a:solidFill>
                <a:latin typeface="Bahnschrift" panose="020B0502040204020203" pitchFamily="34" charset="0"/>
              </a:rPr>
            </a:br>
            <a:r>
              <a:rPr lang="en-US" altLang="zh-TW" b="1" dirty="0">
                <a:solidFill>
                  <a:schemeClr val="bg1"/>
                </a:solidFill>
                <a:latin typeface="Bahnschrift" panose="020B0502040204020203" pitchFamily="34" charset="0"/>
              </a:rPr>
              <a:t>Installation Path:</a:t>
            </a:r>
            <a:r>
              <a:rPr lang="en-US" altLang="zh-TW" dirty="0">
                <a:solidFill>
                  <a:schemeClr val="bg1"/>
                </a:solidFill>
                <a:latin typeface="Bahnschrift" panose="020B0502040204020203" pitchFamily="34" charset="0"/>
              </a:rPr>
              <a:t> We recommend using the </a:t>
            </a:r>
            <a:r>
              <a:rPr lang="en-US" altLang="zh-TW" b="1" dirty="0">
                <a:solidFill>
                  <a:schemeClr val="bg1"/>
                </a:solidFill>
                <a:latin typeface="Bahnschrift" panose="020B0502040204020203" pitchFamily="34" charset="0"/>
              </a:rPr>
              <a:t>default directory</a:t>
            </a:r>
            <a:r>
              <a:rPr lang="en-US" altLang="zh-TW" dirty="0">
                <a:solidFill>
                  <a:schemeClr val="bg1"/>
                </a:solidFill>
                <a:latin typeface="Bahnschrift" panose="020B0502040204020203" pitchFamily="34" charset="0"/>
              </a:rPr>
              <a:t>. Please ensure the installation path consists only of </a:t>
            </a:r>
            <a:r>
              <a:rPr lang="en-US" altLang="zh-TW" b="1" dirty="0">
                <a:solidFill>
                  <a:schemeClr val="bg1"/>
                </a:solidFill>
                <a:latin typeface="Bahnschrift" panose="020B0502040204020203" pitchFamily="34" charset="0"/>
              </a:rPr>
              <a:t>English characters</a:t>
            </a:r>
            <a:r>
              <a:rPr lang="en-US" altLang="zh-TW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endParaRPr lang="zh-TW" altLang="en-US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C0C14664-1565-4E46-CADD-5F026D0C799F}"/>
              </a:ext>
            </a:extLst>
          </p:cNvPr>
          <p:cNvSpPr txBox="1">
            <a:spLocks/>
          </p:cNvSpPr>
          <p:nvPr/>
        </p:nvSpPr>
        <p:spPr>
          <a:xfrm>
            <a:off x="970618" y="1235610"/>
            <a:ext cx="3554986" cy="712521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28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Bitfenix M7</a:t>
            </a:r>
          </a:p>
          <a:p>
            <a:pPr algn="ctr"/>
            <a:r>
              <a:rPr lang="en-US" altLang="zh-TW" sz="18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Display AIO Software</a:t>
            </a: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DCBA2AEA-B0B6-E3F1-A220-12F2C81B2120}"/>
              </a:ext>
            </a:extLst>
          </p:cNvPr>
          <p:cNvGrpSpPr/>
          <p:nvPr/>
        </p:nvGrpSpPr>
        <p:grpSpPr>
          <a:xfrm>
            <a:off x="7501226" y="644693"/>
            <a:ext cx="4039408" cy="1754475"/>
            <a:chOff x="6506308" y="1521069"/>
            <a:chExt cx="2760784" cy="1199118"/>
          </a:xfrm>
          <a:noFill/>
        </p:grpSpPr>
        <p:pic>
          <p:nvPicPr>
            <p:cNvPr id="7" name="Picture 2" descr="How To Run Program As Administrator [10 ways!] » MHELP.PRO">
              <a:extLst>
                <a:ext uri="{FF2B5EF4-FFF2-40B4-BE49-F238E27FC236}">
                  <a16:creationId xmlns:a16="http://schemas.microsoft.com/office/drawing/2014/main" id="{840A8AF0-6AF3-68D4-F18E-EFCF07A2A3F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89" t="7812" r="36328" b="67600"/>
            <a:stretch>
              <a:fillRect/>
            </a:stretch>
          </p:blipFill>
          <p:spPr bwMode="auto">
            <a:xfrm>
              <a:off x="6585437" y="1521069"/>
              <a:ext cx="2602523" cy="1199118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0FC1CC9-DA33-6C3C-45B9-EF5A370E117F}"/>
                </a:ext>
              </a:extLst>
            </p:cNvPr>
            <p:cNvSpPr/>
            <p:nvPr/>
          </p:nvSpPr>
          <p:spPr>
            <a:xfrm>
              <a:off x="6506308" y="1709738"/>
              <a:ext cx="2760784" cy="286116"/>
            </a:xfrm>
            <a:prstGeom prst="rect">
              <a:avLst/>
            </a:prstGeom>
            <a:grp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58994B27-F992-3D6E-20A4-D6B7EE398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424" y="2293841"/>
            <a:ext cx="2903267" cy="290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907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AF75B3DA-EC4A-28BE-EEF7-97A9B12BE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13E01CCA-571A-80A3-DBD7-61EA121AE8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702" y="512136"/>
            <a:ext cx="3706782" cy="3706782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982D361C-2A4A-1A51-9356-60E9E6F72925}"/>
              </a:ext>
            </a:extLst>
          </p:cNvPr>
          <p:cNvSpPr txBox="1"/>
          <p:nvPr/>
        </p:nvSpPr>
        <p:spPr>
          <a:xfrm>
            <a:off x="898525" y="1074873"/>
            <a:ext cx="349994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4694" rIns="34694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just"/>
            <a:r>
              <a:rPr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Roboto" panose="02000000000000000000" pitchFamily="2" charset="0"/>
              </a:rPr>
              <a:t>In order to match the latest top-level CPUs, we have developed a brand new pump based on the popular pump architecture. It has the ultimate specifications of </a:t>
            </a:r>
            <a:r>
              <a:rPr lang="en-US" altLang="zh-TW" sz="20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Roboto" panose="02000000000000000000" pitchFamily="2" charset="0"/>
              </a:rPr>
              <a:t>2500</a:t>
            </a:r>
            <a:r>
              <a:rPr lang="zh-TW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Roboto" panose="02000000000000000000" pitchFamily="2" charset="0"/>
              </a:rPr>
              <a:t> </a:t>
            </a:r>
            <a:r>
              <a:rPr sz="20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Roboto" panose="02000000000000000000" pitchFamily="2" charset="0"/>
              </a:rPr>
              <a:t>RPM</a:t>
            </a:r>
            <a:endParaRPr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  <a:ea typeface="Roboto" panose="02000000000000000000" pitchFamily="2" charset="0"/>
            </a:endParaRPr>
          </a:p>
        </p:txBody>
      </p:sp>
      <p:graphicFrame>
        <p:nvGraphicFramePr>
          <p:cNvPr id="3" name="表格 6">
            <a:extLst>
              <a:ext uri="{FF2B5EF4-FFF2-40B4-BE49-F238E27FC236}">
                <a16:creationId xmlns:a16="http://schemas.microsoft.com/office/drawing/2014/main" id="{398EDF42-22A6-1A9B-3A4E-D95CA59CC2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232025"/>
              </p:ext>
            </p:extLst>
          </p:nvPr>
        </p:nvGraphicFramePr>
        <p:xfrm>
          <a:off x="7158073" y="3816437"/>
          <a:ext cx="4503452" cy="17868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4768">
                  <a:extLst>
                    <a:ext uri="{9D8B030D-6E8A-4147-A177-3AD203B41FA5}">
                      <a16:colId xmlns:a16="http://schemas.microsoft.com/office/drawing/2014/main" val="693047152"/>
                    </a:ext>
                  </a:extLst>
                </a:gridCol>
                <a:gridCol w="3018684">
                  <a:extLst>
                    <a:ext uri="{9D8B030D-6E8A-4147-A177-3AD203B41FA5}">
                      <a16:colId xmlns:a16="http://schemas.microsoft.com/office/drawing/2014/main" val="1427428572"/>
                    </a:ext>
                  </a:extLst>
                </a:gridCol>
              </a:tblGrid>
              <a:tr h="352412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Socket compatibility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Intel: 1851 / 1700 / 1200 / 1150 / 1151 / 1155 </a:t>
                      </a:r>
                    </a:p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AMD: AM5 / AM4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712531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Pump speed (rpm)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2500 </a:t>
                      </a:r>
                      <a:r>
                        <a:rPr lang="en-US" altLang="zh-TW" sz="1200" b="0" i="0" u="none" strike="noStrike" cap="none" spc="0" baseline="0" dirty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±10 </a:t>
                      </a: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rpm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757262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Pump adjustable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4.5V - 12V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579306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Pump connector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12V-4Pin PWM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058080"/>
                  </a:ext>
                </a:extLst>
              </a:tr>
              <a:tr h="286201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Tube length (mm)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450 mm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259873"/>
                  </a:ext>
                </a:extLst>
              </a:tr>
              <a:tr h="273986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Noise level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≤30dB(A)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752590"/>
                  </a:ext>
                </a:extLst>
              </a:tr>
            </a:tbl>
          </a:graphicData>
        </a:graphic>
      </p:graphicFrame>
      <p:sp>
        <p:nvSpPr>
          <p:cNvPr id="8" name="標題 1">
            <a:extLst>
              <a:ext uri="{FF2B5EF4-FFF2-40B4-BE49-F238E27FC236}">
                <a16:creationId xmlns:a16="http://schemas.microsoft.com/office/drawing/2014/main" id="{82DC0B38-E149-1E11-FADF-3A426B6D6E07}"/>
              </a:ext>
            </a:extLst>
          </p:cNvPr>
          <p:cNvSpPr txBox="1">
            <a:spLocks/>
          </p:cNvSpPr>
          <p:nvPr/>
        </p:nvSpPr>
        <p:spPr>
          <a:xfrm>
            <a:off x="615504" y="512136"/>
            <a:ext cx="4065983" cy="559513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32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Third Generation Pump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6D811199-E4B4-98D1-1065-2F1863C403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844" y="1140737"/>
            <a:ext cx="6333976" cy="633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542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0D3B083D-678B-0537-C98B-55CDEC297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ACC12D7-707C-2127-0365-A6C9527298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63" r="481"/>
          <a:stretch>
            <a:fillRect/>
          </a:stretch>
        </p:blipFill>
        <p:spPr>
          <a:xfrm>
            <a:off x="6183517" y="570368"/>
            <a:ext cx="6008483" cy="5852643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8E5A124C-DD94-CCAC-8F5A-5DDF629077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9744"/>
          <a:stretch>
            <a:fillRect/>
          </a:stretch>
        </p:blipFill>
        <p:spPr>
          <a:xfrm>
            <a:off x="1039653" y="1256662"/>
            <a:ext cx="4224924" cy="2968262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D94326E5-401F-3D14-2F22-5D22DDF8F4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8129" y="755301"/>
            <a:ext cx="4224924" cy="4224924"/>
          </a:xfrm>
          <a:prstGeom prst="rect">
            <a:avLst/>
          </a:prstGeom>
        </p:spPr>
      </p:pic>
      <p:graphicFrame>
        <p:nvGraphicFramePr>
          <p:cNvPr id="4" name="表格 6">
            <a:extLst>
              <a:ext uri="{FF2B5EF4-FFF2-40B4-BE49-F238E27FC236}">
                <a16:creationId xmlns:a16="http://schemas.microsoft.com/office/drawing/2014/main" id="{040CD87F-4917-4AB8-BA38-CB626768DF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074543"/>
              </p:ext>
            </p:extLst>
          </p:nvPr>
        </p:nvGraphicFramePr>
        <p:xfrm>
          <a:off x="1144283" y="3876495"/>
          <a:ext cx="4414532" cy="17248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07266">
                  <a:extLst>
                    <a:ext uri="{9D8B030D-6E8A-4147-A177-3AD203B41FA5}">
                      <a16:colId xmlns:a16="http://schemas.microsoft.com/office/drawing/2014/main" val="693047152"/>
                    </a:ext>
                  </a:extLst>
                </a:gridCol>
                <a:gridCol w="2207266">
                  <a:extLst>
                    <a:ext uri="{9D8B030D-6E8A-4147-A177-3AD203B41FA5}">
                      <a16:colId xmlns:a16="http://schemas.microsoft.com/office/drawing/2014/main" val="1427428572"/>
                    </a:ext>
                  </a:extLst>
                </a:gridCol>
              </a:tblGrid>
              <a:tr h="41275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360 Radiator specifications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altLang="zh-TW" sz="11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730388"/>
                  </a:ext>
                </a:extLst>
              </a:tr>
              <a:tr h="412755">
                <a:tc>
                  <a:txBody>
                    <a:bodyPr/>
                    <a:lstStyle/>
                    <a:p>
                      <a:pPr algn="l"/>
                      <a:r>
                        <a:rPr lang="pt-BR" altLang="zh-TW" sz="105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Dimensions (H x W x D), (mm)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50" b="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397 x 120 x 27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712531"/>
                  </a:ext>
                </a:extLst>
              </a:tr>
              <a:tr h="486578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05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Radiator material / finish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5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aluminum / black or white spray painted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757262"/>
                  </a:ext>
                </a:extLst>
              </a:tr>
              <a:tr h="412755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05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Base material 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05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copper 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579306"/>
                  </a:ext>
                </a:extLst>
              </a:tr>
            </a:tbl>
          </a:graphicData>
        </a:graphic>
      </p:graphicFrame>
      <p:sp>
        <p:nvSpPr>
          <p:cNvPr id="7" name="文字方塊 6">
            <a:extLst>
              <a:ext uri="{FF2B5EF4-FFF2-40B4-BE49-F238E27FC236}">
                <a16:creationId xmlns:a16="http://schemas.microsoft.com/office/drawing/2014/main" id="{47ED3E9C-AE2D-B57C-9B6E-F855F3DDF487}"/>
              </a:ext>
            </a:extLst>
          </p:cNvPr>
          <p:cNvSpPr txBox="1"/>
          <p:nvPr/>
        </p:nvSpPr>
        <p:spPr>
          <a:xfrm>
            <a:off x="2726962" y="2511319"/>
            <a:ext cx="2027258" cy="6856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694" tIns="34694" rIns="34694" bIns="34694" numCol="1" spcCol="38100" rtlCol="0" anchor="t">
            <a:spAutoFit/>
          </a:bodyPr>
          <a:lstStyle/>
          <a:p>
            <a:pPr algn="ctr" defTabSz="693938"/>
            <a:r>
              <a:rPr lang="en-US" altLang="zh-TW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360mm</a:t>
            </a:r>
            <a:endParaRPr lang="zh-TW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953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79B8B8B0-6F96-FE67-CA8D-C7489075A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8BDA7B9D-CF82-2C56-5162-785FABD88FAC}"/>
              </a:ext>
            </a:extLst>
          </p:cNvPr>
          <p:cNvSpPr txBox="1">
            <a:spLocks/>
          </p:cNvSpPr>
          <p:nvPr/>
        </p:nvSpPr>
        <p:spPr>
          <a:xfrm>
            <a:off x="7492837" y="1057347"/>
            <a:ext cx="2283471" cy="559513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32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Fan SPEC</a:t>
            </a:r>
          </a:p>
        </p:txBody>
      </p:sp>
      <p:graphicFrame>
        <p:nvGraphicFramePr>
          <p:cNvPr id="5" name="表格 6">
            <a:extLst>
              <a:ext uri="{FF2B5EF4-FFF2-40B4-BE49-F238E27FC236}">
                <a16:creationId xmlns:a16="http://schemas.microsoft.com/office/drawing/2014/main" id="{B50C8E53-7A7D-BA40-3F92-D672C524D3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815505"/>
              </p:ext>
            </p:extLst>
          </p:nvPr>
        </p:nvGraphicFramePr>
        <p:xfrm>
          <a:off x="5777524" y="1718432"/>
          <a:ext cx="5879692" cy="40822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28689">
                  <a:extLst>
                    <a:ext uri="{9D8B030D-6E8A-4147-A177-3AD203B41FA5}">
                      <a16:colId xmlns:a16="http://schemas.microsoft.com/office/drawing/2014/main" val="693047152"/>
                    </a:ext>
                  </a:extLst>
                </a:gridCol>
                <a:gridCol w="3451003">
                  <a:extLst>
                    <a:ext uri="{9D8B030D-6E8A-4147-A177-3AD203B41FA5}">
                      <a16:colId xmlns:a16="http://schemas.microsoft.com/office/drawing/2014/main" val="1427428572"/>
                    </a:ext>
                  </a:extLst>
                </a:gridCol>
              </a:tblGrid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Fan model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ARGB 120mm PWM high-pressure Fan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712531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Fan dimensions (mm)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120 x 120 x 25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757262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Speed @ 100% PWM (rpm)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400-2200 ±10% RPM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579306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Bearing technology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Hydraulic Bearing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058080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Rated Voltage (V)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12V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259873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Start Voltage (V)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≤5V(Power ON/OFF) 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752590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Rated current (A)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0.2A / LED:0.30A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89173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Power consumption  (W)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2.28W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667026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Connector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4-pin PWM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4340466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Max. air flow 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68CFM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144102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Air Pressure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2.2MM-H2O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373821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Noise</a:t>
                      </a:r>
                      <a:endParaRPr lang="zh-TW" altLang="en-US" sz="1100" b="1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≤27 dB</a:t>
                      </a:r>
                      <a:endParaRPr lang="zh-TW" altLang="en-US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32350"/>
                  </a:ext>
                </a:extLst>
              </a:tr>
              <a:tr h="314017"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Extension </a:t>
                      </a:r>
                      <a:r>
                        <a:rPr lang="en-US" altLang="zh-TW" sz="1100" b="1" dirty="0" err="1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Cble</a:t>
                      </a:r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 length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400+200 mm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2190354"/>
                  </a:ext>
                </a:extLst>
              </a:tr>
            </a:tbl>
          </a:graphicData>
        </a:graphic>
      </p:graphicFrame>
      <p:pic>
        <p:nvPicPr>
          <p:cNvPr id="6" name="圖片 5">
            <a:extLst>
              <a:ext uri="{FF2B5EF4-FFF2-40B4-BE49-F238E27FC236}">
                <a16:creationId xmlns:a16="http://schemas.microsoft.com/office/drawing/2014/main" id="{73FCB8CF-1F89-0956-1FB7-F96A2831F9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191" y="191951"/>
            <a:ext cx="3835777" cy="391981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06A93FC8-26D7-2F74-E9F7-68B92ED04B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61" y="2614423"/>
            <a:ext cx="3839862" cy="399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600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289AA6C7-AD86-7B80-137B-B173ABF03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>
            <a:extLst>
              <a:ext uri="{FF2B5EF4-FFF2-40B4-BE49-F238E27FC236}">
                <a16:creationId xmlns:a16="http://schemas.microsoft.com/office/drawing/2014/main" id="{2F750003-C9EF-0111-3781-139A9FBAD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8238" y="2899013"/>
            <a:ext cx="4308391" cy="4308391"/>
          </a:xfrm>
          <a:prstGeom prst="rect">
            <a:avLst/>
          </a:prstGeom>
        </p:spPr>
      </p:pic>
      <p:graphicFrame>
        <p:nvGraphicFramePr>
          <p:cNvPr id="8" name="表格 6">
            <a:extLst>
              <a:ext uri="{FF2B5EF4-FFF2-40B4-BE49-F238E27FC236}">
                <a16:creationId xmlns:a16="http://schemas.microsoft.com/office/drawing/2014/main" id="{F3E686FB-5602-FBBD-8A12-BE0C17AE39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70583"/>
              </p:ext>
            </p:extLst>
          </p:nvPr>
        </p:nvGraphicFramePr>
        <p:xfrm>
          <a:off x="7421079" y="2436093"/>
          <a:ext cx="4261172" cy="925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5490">
                  <a:extLst>
                    <a:ext uri="{9D8B030D-6E8A-4147-A177-3AD203B41FA5}">
                      <a16:colId xmlns:a16="http://schemas.microsoft.com/office/drawing/2014/main" val="693047152"/>
                    </a:ext>
                  </a:extLst>
                </a:gridCol>
                <a:gridCol w="2745682">
                  <a:extLst>
                    <a:ext uri="{9D8B030D-6E8A-4147-A177-3AD203B41FA5}">
                      <a16:colId xmlns:a16="http://schemas.microsoft.com/office/drawing/2014/main" val="142742857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8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M7 360 - Black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altLang="zh-TW" sz="11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730388"/>
                  </a:ext>
                </a:extLst>
              </a:tr>
              <a:tr h="291065">
                <a:tc>
                  <a:txBody>
                    <a:bodyPr/>
                    <a:lstStyle/>
                    <a:p>
                      <a:pPr algn="ctr"/>
                      <a:r>
                        <a:rPr lang="pt-BR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Part Number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BFW-M7-360-KK27A-RP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712531"/>
                  </a:ext>
                </a:extLst>
              </a:tr>
              <a:tr h="29106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EAN / UPC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4712883213458 / </a:t>
                      </a: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886027010358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757262"/>
                  </a:ext>
                </a:extLst>
              </a:tr>
            </a:tbl>
          </a:graphicData>
        </a:graphic>
      </p:graphicFrame>
      <p:sp>
        <p:nvSpPr>
          <p:cNvPr id="9" name="文字方塊 8">
            <a:extLst>
              <a:ext uri="{FF2B5EF4-FFF2-40B4-BE49-F238E27FC236}">
                <a16:creationId xmlns:a16="http://schemas.microsoft.com/office/drawing/2014/main" id="{0396FB5F-E7A9-2636-1EAE-AAF6446A429A}"/>
              </a:ext>
            </a:extLst>
          </p:cNvPr>
          <p:cNvSpPr txBox="1"/>
          <p:nvPr/>
        </p:nvSpPr>
        <p:spPr>
          <a:xfrm>
            <a:off x="8468305" y="821709"/>
            <a:ext cx="2027258" cy="8409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694" tIns="34694" rIns="34694" bIns="34694" numCol="1" spcCol="38100" rtlCol="0" anchor="t">
            <a:spAutoFit/>
          </a:bodyPr>
          <a:lstStyle/>
          <a:p>
            <a:pPr algn="ctr" defTabSz="693938"/>
            <a:r>
              <a:rPr lang="en-US" altLang="zh-TW" sz="500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M7</a:t>
            </a:r>
            <a:endParaRPr lang="zh-TW" altLang="en-US" sz="5009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  <p:sp>
        <p:nvSpPr>
          <p:cNvPr id="10" name="標題 1">
            <a:extLst>
              <a:ext uri="{FF2B5EF4-FFF2-40B4-BE49-F238E27FC236}">
                <a16:creationId xmlns:a16="http://schemas.microsoft.com/office/drawing/2014/main" id="{D7060728-585E-7376-A7FA-1A43A6C4AA5B}"/>
              </a:ext>
            </a:extLst>
          </p:cNvPr>
          <p:cNvSpPr txBox="1">
            <a:spLocks/>
          </p:cNvSpPr>
          <p:nvPr/>
        </p:nvSpPr>
        <p:spPr>
          <a:xfrm>
            <a:off x="8052500" y="1681284"/>
            <a:ext cx="2858871" cy="481115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 Thin" panose="02000000000000000000" pitchFamily="2" charset="0"/>
                <a:cs typeface="Arial" panose="020B0604020202020204" pitchFamily="34" charset="0"/>
              </a:rPr>
              <a:t>All-In-One</a:t>
            </a:r>
            <a:b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 Thin" panose="02000000000000000000" pitchFamily="2" charset="0"/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 Thin" panose="02000000000000000000" pitchFamily="2" charset="0"/>
                <a:cs typeface="Arial" panose="020B0604020202020204" pitchFamily="34" charset="0"/>
              </a:rPr>
              <a:t>LIQUID COOLER</a:t>
            </a:r>
          </a:p>
        </p:txBody>
      </p: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075CB54B-4962-8B8A-ADE0-E6B2C902B56C}"/>
              </a:ext>
            </a:extLst>
          </p:cNvPr>
          <p:cNvCxnSpPr>
            <a:cxnSpLocks/>
          </p:cNvCxnSpPr>
          <p:nvPr/>
        </p:nvCxnSpPr>
        <p:spPr>
          <a:xfrm>
            <a:off x="8357984" y="1628998"/>
            <a:ext cx="2247900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C1BC6719-81B2-A057-BCCE-1C4B9A6AB549}"/>
              </a:ext>
            </a:extLst>
          </p:cNvPr>
          <p:cNvGrpSpPr/>
          <p:nvPr/>
        </p:nvGrpSpPr>
        <p:grpSpPr>
          <a:xfrm>
            <a:off x="692642" y="729222"/>
            <a:ext cx="6282749" cy="5540359"/>
            <a:chOff x="499252" y="357066"/>
            <a:chExt cx="6677476" cy="5888444"/>
          </a:xfrm>
        </p:grpSpPr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5F15BF65-7786-960D-259A-81CA85452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9252" y="357066"/>
              <a:ext cx="4490517" cy="4490517"/>
            </a:xfrm>
            <a:prstGeom prst="rect">
              <a:avLst/>
            </a:prstGeom>
          </p:spPr>
        </p:pic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88BB7A80-D70A-82C1-77B4-6C00E29CE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86211" y="1754993"/>
              <a:ext cx="4490517" cy="44905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0837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1686</TotalTime>
  <Words>550</Words>
  <Application>Microsoft Office PowerPoint</Application>
  <PresentationFormat>寬螢幕</PresentationFormat>
  <Paragraphs>102</Paragraphs>
  <Slides>10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7" baseType="lpstr">
      <vt:lpstr>Arial</vt:lpstr>
      <vt:lpstr>Bahnschrift</vt:lpstr>
      <vt:lpstr>Bahnschrift Light SemiCondensed</vt:lpstr>
      <vt:lpstr>Bebas Neue Bold</vt:lpstr>
      <vt:lpstr>Calibri</vt:lpstr>
      <vt:lpstr>Roboto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Achan</dc:creator>
  <cp:lastModifiedBy>Rex</cp:lastModifiedBy>
  <cp:revision>176</cp:revision>
  <dcterms:created xsi:type="dcterms:W3CDTF">2024-07-05T05:10:11Z</dcterms:created>
  <dcterms:modified xsi:type="dcterms:W3CDTF">2026-08-28T15:08:10Z</dcterms:modified>
</cp:coreProperties>
</file>