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jcCe6s3Ihf0nu0ytdS8CWYeLuwh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njaya Bhanu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8E1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EDDD16-C3A1-4A7C-927D-D61040072FAD}">
  <a:tblStyle styleId="{6FEDDD16-C3A1-4A7C-927D-D61040072F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F1BDA229-EED5-4CCB-7EAA-E05817A96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5912A616-4218-F1B3-6C51-6034D02851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274F189B-45BE-14FD-2E90-64FB70C871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1569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91EE718-5ACF-BD66-A5A7-1EF32B181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5B4A2620-E337-92B6-272E-C0063668D8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37AB8398-B854-6457-B294-CCE335CA56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305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4309F858-5C6B-68E1-3CE3-DD566E87C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858A111D-F141-EE87-33AA-3DC1043ED5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678D764B-F518-6EB1-9C36-FBD1E691A8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1300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00E5F2A1-2622-92B2-D587-E7BB4ED16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C5AC8E26-DAC8-CB9E-27DF-3BA8852ADC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6FF81D2F-F465-6ADB-DCC9-FA5286744C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1192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4EB7230-7059-E99B-796A-A49531B4A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688F9374-62EF-C06F-A983-F7B1BECA20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505AFAB2-4E02-7AE3-8673-67E1BFE8EA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7976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AE3A819C-5222-9D2B-8D66-B6B6775D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E0452D9A-57F7-C55B-3EA9-D9990667B2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44880AA0-F6E6-4B6D-1B2F-80C80092CA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691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8E1D0ED-3AD5-B3EC-F75B-37CAD597D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967F0A0E-8782-AD04-74B5-36692B87D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887" y="2011684"/>
            <a:ext cx="4782312" cy="4782312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D6D1DE87-F981-C213-8EC0-9F9938044C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111" t="12623" b="13778"/>
          <a:stretch>
            <a:fillRect/>
          </a:stretch>
        </p:blipFill>
        <p:spPr>
          <a:xfrm>
            <a:off x="-1" y="339046"/>
            <a:ext cx="6095999" cy="5047488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459C4231-2F44-A319-BE5E-DD3DACD75C20}"/>
              </a:ext>
            </a:extLst>
          </p:cNvPr>
          <p:cNvSpPr txBox="1"/>
          <p:nvPr/>
        </p:nvSpPr>
        <p:spPr>
          <a:xfrm>
            <a:off x="6343942" y="2011684"/>
            <a:ext cx="4782313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n-US" altLang="zh-TW" sz="1200" dirty="0">
                <a:solidFill>
                  <a:schemeClr val="bg1"/>
                </a:solidFill>
                <a:latin typeface="Bahnschrift" panose="020B0502040204020203" pitchFamily="34" charset="0"/>
              </a:rPr>
              <a:t>Powered by </a:t>
            </a:r>
            <a:r>
              <a:rPr lang="en-US" altLang="zh-TW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BitFenix’s</a:t>
            </a:r>
            <a:r>
              <a:rPr lang="en-US" altLang="zh-TW" sz="1200" dirty="0">
                <a:solidFill>
                  <a:schemeClr val="bg1"/>
                </a:solidFill>
                <a:latin typeface="Bahnschrift" panose="020B0502040204020203" pitchFamily="34" charset="0"/>
              </a:rPr>
              <a:t> 4th-gen liquid cooling technology, the AIMO features a vibrant ARGB water block and high-performance fans. High-end cooling, premium aesthetics, accessible price.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5569081-8FFD-4540-0648-92950604A13C}"/>
              </a:ext>
            </a:extLst>
          </p:cNvPr>
          <p:cNvSpPr txBox="1"/>
          <p:nvPr/>
        </p:nvSpPr>
        <p:spPr>
          <a:xfrm>
            <a:off x="1896771" y="6228621"/>
            <a:ext cx="7814335" cy="2539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defRPr sz="2000">
                <a:solidFill>
                  <a:srgbClr val="FFFFFF"/>
                </a:solidFill>
              </a:defRPr>
            </a:pPr>
            <a:r>
              <a:rPr lang="en-US" altLang="zh-TW" sz="1050" dirty="0">
                <a:latin typeface="Bahnschrift" panose="020B0502040204020203" pitchFamily="34" charset="0"/>
                <a:ea typeface="Roboto" panose="02000000000000000000" pitchFamily="2" charset="0"/>
              </a:rPr>
              <a:t>Support Motherboard-Brand Lighting Synchronization: Asus/Gigabyte/MSI/ASRock/</a:t>
            </a:r>
            <a:r>
              <a:rPr lang="en-US" altLang="zh-TW" sz="1050" dirty="0" err="1">
                <a:latin typeface="Bahnschrift" panose="020B0502040204020203" pitchFamily="34" charset="0"/>
                <a:ea typeface="Roboto" panose="02000000000000000000" pitchFamily="2" charset="0"/>
              </a:rPr>
              <a:t>Biostar</a:t>
            </a:r>
            <a:r>
              <a:rPr lang="en-US" altLang="zh-TW" sz="1050" dirty="0">
                <a:latin typeface="Bahnschrift" panose="020B0502040204020203" pitchFamily="34" charset="0"/>
                <a:ea typeface="Roboto" panose="02000000000000000000" pitchFamily="2" charset="0"/>
              </a:rPr>
              <a:t>...and other brands can support. 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C6655E3-5921-8E96-4BC4-E036F1CF38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3915" y="5533651"/>
            <a:ext cx="4064165" cy="609863"/>
          </a:xfrm>
          <a:prstGeom prst="rect">
            <a:avLst/>
          </a:prstGeom>
        </p:spPr>
      </p:pic>
      <p:sp>
        <p:nvSpPr>
          <p:cNvPr id="13" name="標題 1">
            <a:extLst>
              <a:ext uri="{FF2B5EF4-FFF2-40B4-BE49-F238E27FC236}">
                <a16:creationId xmlns:a16="http://schemas.microsoft.com/office/drawing/2014/main" id="{ACACC9B1-30E7-DDE0-36AF-86A9A0721F40}"/>
              </a:ext>
            </a:extLst>
          </p:cNvPr>
          <p:cNvSpPr txBox="1">
            <a:spLocks/>
          </p:cNvSpPr>
          <p:nvPr/>
        </p:nvSpPr>
        <p:spPr>
          <a:xfrm>
            <a:off x="5718048" y="804940"/>
            <a:ext cx="5998464" cy="95163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Meet the </a:t>
            </a:r>
            <a:r>
              <a:rPr lang="en-US" altLang="zh-TW" sz="3200" b="1" spc="300" dirty="0" err="1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BitFenix</a:t>
            </a:r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 AIMO: Where Performance Meets Style</a:t>
            </a:r>
          </a:p>
        </p:txBody>
      </p:sp>
    </p:spTree>
    <p:extLst>
      <p:ext uri="{BB962C8B-B14F-4D97-AF65-F5344CB8AC3E}">
        <p14:creationId xmlns:p14="http://schemas.microsoft.com/office/powerpoint/2010/main" val="1616024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FDF0E80F-9A81-5689-1A6F-52770056D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11726AE2-29EC-DEE3-E5C2-D4ABBB319BE9}"/>
              </a:ext>
            </a:extLst>
          </p:cNvPr>
          <p:cNvSpPr txBox="1">
            <a:spLocks/>
          </p:cNvSpPr>
          <p:nvPr/>
        </p:nvSpPr>
        <p:spPr>
          <a:xfrm>
            <a:off x="1043137" y="339821"/>
            <a:ext cx="4426165" cy="1048307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Introducing Water Block Connector Cables</a:t>
            </a:r>
            <a:endParaRPr lang="zh-TW" altLang="en-US" sz="3200" b="1" spc="300" dirty="0">
              <a:solidFill>
                <a:schemeClr val="bg1"/>
              </a:solidFill>
              <a:latin typeface="Bebas Neue Bold" panose="020B0606020202050201" pitchFamily="34" charset="0"/>
              <a:cs typeface="Arial" panose="020B060402020202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F68C98D-8781-9D6B-7DDF-23D261B0AF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25" y="1611789"/>
            <a:ext cx="1224647" cy="122101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CDFF77C-B0DB-CA93-8274-A0593DF62C80}"/>
              </a:ext>
            </a:extLst>
          </p:cNvPr>
          <p:cNvSpPr/>
          <p:nvPr/>
        </p:nvSpPr>
        <p:spPr>
          <a:xfrm>
            <a:off x="1934631" y="1900398"/>
            <a:ext cx="3435985" cy="369330"/>
          </a:xfrm>
          <a:prstGeom prst="rect">
            <a:avLst/>
          </a:prstGeom>
          <a:gradFill flip="none" rotWithShape="1">
            <a:gsLst>
              <a:gs pos="78000">
                <a:schemeClr val="accent5">
                  <a:lumMod val="95000"/>
                  <a:lumOff val="5000"/>
                  <a:alpha val="0"/>
                </a:schemeClr>
              </a:gs>
              <a:gs pos="0">
                <a:schemeClr val="accent5">
                  <a:lumMod val="60000"/>
                </a:schemeClr>
              </a:gs>
            </a:gsLst>
            <a:lin ang="0" scaled="0"/>
            <a:tileRect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endParaRPr lang="zh-TW" altLang="en-US" sz="1800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1F3DC13D-9196-01A5-368C-C1F2DA17BC37}"/>
              </a:ext>
            </a:extLst>
          </p:cNvPr>
          <p:cNvSpPr txBox="1"/>
          <p:nvPr/>
        </p:nvSpPr>
        <p:spPr>
          <a:xfrm>
            <a:off x="2568855" y="1900398"/>
            <a:ext cx="136190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914400"/>
            <a:r>
              <a:rPr lang="en-US" altLang="zh-TW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ARGB Header</a:t>
            </a:r>
            <a:endParaRPr lang="zh-TW" alt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矩形 1">
            <a:extLst>
              <a:ext uri="{FF2B5EF4-FFF2-40B4-BE49-F238E27FC236}">
                <a16:creationId xmlns:a16="http://schemas.microsoft.com/office/drawing/2014/main" id="{EFF59233-3043-0867-ADE3-BF0925E70FF1}"/>
              </a:ext>
            </a:extLst>
          </p:cNvPr>
          <p:cNvSpPr txBox="1"/>
          <p:nvPr/>
        </p:nvSpPr>
        <p:spPr>
          <a:xfrm>
            <a:off x="1934630" y="2290281"/>
            <a:ext cx="3435985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694" rIns="34694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Connects to the motherboard's ARGB 3-pin socket</a:t>
            </a:r>
            <a:endParaRPr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469C8A2-2257-D09D-D540-379FE27D0B30}"/>
              </a:ext>
            </a:extLst>
          </p:cNvPr>
          <p:cNvSpPr/>
          <p:nvPr/>
        </p:nvSpPr>
        <p:spPr>
          <a:xfrm>
            <a:off x="1934632" y="3250297"/>
            <a:ext cx="3435985" cy="369330"/>
          </a:xfrm>
          <a:prstGeom prst="rect">
            <a:avLst/>
          </a:prstGeom>
          <a:gradFill flip="none" rotWithShape="1">
            <a:gsLst>
              <a:gs pos="78000">
                <a:schemeClr val="accent5">
                  <a:lumMod val="95000"/>
                  <a:lumOff val="5000"/>
                  <a:alpha val="0"/>
                </a:schemeClr>
              </a:gs>
              <a:gs pos="0">
                <a:schemeClr val="accent5">
                  <a:lumMod val="60000"/>
                </a:schemeClr>
              </a:gs>
            </a:gsLst>
            <a:lin ang="0" scaled="0"/>
            <a:tileRect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endParaRPr lang="zh-TW" altLang="en-US" sz="1800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568E8C8-8839-E3AD-8F10-A521E647F713}"/>
              </a:ext>
            </a:extLst>
          </p:cNvPr>
          <p:cNvSpPr txBox="1"/>
          <p:nvPr/>
        </p:nvSpPr>
        <p:spPr>
          <a:xfrm>
            <a:off x="2542405" y="3250297"/>
            <a:ext cx="141480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914400"/>
            <a:r>
              <a:rPr lang="en-US" altLang="zh-TW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PUMP Header</a:t>
            </a:r>
            <a:endParaRPr lang="zh-TW" alt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矩形 1">
            <a:extLst>
              <a:ext uri="{FF2B5EF4-FFF2-40B4-BE49-F238E27FC236}">
                <a16:creationId xmlns:a16="http://schemas.microsoft.com/office/drawing/2014/main" id="{239A5E4B-15AD-9402-F84F-2B2D21750237}"/>
              </a:ext>
            </a:extLst>
          </p:cNvPr>
          <p:cNvSpPr txBox="1"/>
          <p:nvPr/>
        </p:nvSpPr>
        <p:spPr>
          <a:xfrm>
            <a:off x="1934630" y="3640180"/>
            <a:ext cx="3435985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694" rIns="34694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zh-TW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Connects to the motherboard's pump/fan/extension cable Y-header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A22A6A8-F08A-A27C-B48B-B7DBA628B361}"/>
              </a:ext>
            </a:extLst>
          </p:cNvPr>
          <p:cNvSpPr/>
          <p:nvPr/>
        </p:nvSpPr>
        <p:spPr>
          <a:xfrm>
            <a:off x="1934630" y="4839370"/>
            <a:ext cx="3435985" cy="369330"/>
          </a:xfrm>
          <a:prstGeom prst="rect">
            <a:avLst/>
          </a:prstGeom>
          <a:gradFill flip="none" rotWithShape="1">
            <a:gsLst>
              <a:gs pos="78000">
                <a:schemeClr val="accent5">
                  <a:lumMod val="95000"/>
                  <a:lumOff val="5000"/>
                  <a:alpha val="0"/>
                </a:schemeClr>
              </a:gs>
              <a:gs pos="0">
                <a:schemeClr val="accent5">
                  <a:lumMod val="60000"/>
                </a:schemeClr>
              </a:gs>
            </a:gsLst>
            <a:lin ang="0" scaled="0"/>
            <a:tileRect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endParaRPr lang="zh-TW" altLang="en-US" sz="1800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063C0068-D50E-21C2-E8AA-77083A57CB72}"/>
              </a:ext>
            </a:extLst>
          </p:cNvPr>
          <p:cNvSpPr txBox="1"/>
          <p:nvPr/>
        </p:nvSpPr>
        <p:spPr>
          <a:xfrm>
            <a:off x="2568854" y="4839370"/>
            <a:ext cx="137473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914400"/>
            <a:r>
              <a:rPr lang="en-US" altLang="zh-TW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FAN Header</a:t>
            </a:r>
            <a:endParaRPr lang="zh-TW" alt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矩形 1">
            <a:extLst>
              <a:ext uri="{FF2B5EF4-FFF2-40B4-BE49-F238E27FC236}">
                <a16:creationId xmlns:a16="http://schemas.microsoft.com/office/drawing/2014/main" id="{6E6A2AD4-80AF-C859-E9E8-BCFB62103F7D}"/>
              </a:ext>
            </a:extLst>
          </p:cNvPr>
          <p:cNvSpPr txBox="1"/>
          <p:nvPr/>
        </p:nvSpPr>
        <p:spPr>
          <a:xfrm>
            <a:off x="1934630" y="5348431"/>
            <a:ext cx="3435985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694" rIns="34694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zh-TW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Connected to the CPU FAN connector on the motherboard</a:t>
            </a:r>
          </a:p>
        </p:txBody>
      </p:sp>
      <p:pic>
        <p:nvPicPr>
          <p:cNvPr id="25" name="圖片 24">
            <a:extLst>
              <a:ext uri="{FF2B5EF4-FFF2-40B4-BE49-F238E27FC236}">
                <a16:creationId xmlns:a16="http://schemas.microsoft.com/office/drawing/2014/main" id="{8442463D-17A6-D0E7-981E-25D6F33F3B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25" y="4751807"/>
            <a:ext cx="1224647" cy="1224647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3F67DB87-B241-95FA-54F9-385435753F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25" y="3138004"/>
            <a:ext cx="1224647" cy="1224647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4B8C347A-6138-0A33-31A3-7ED5198B41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1340" b="22542"/>
          <a:stretch>
            <a:fillRect/>
          </a:stretch>
        </p:blipFill>
        <p:spPr>
          <a:xfrm>
            <a:off x="2568854" y="1129046"/>
            <a:ext cx="9342120" cy="524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29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AF75B3DA-EC4A-28BE-EEF7-97A9B12BE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13E01CCA-571A-80A3-DBD7-61EA121AE8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021" y="382790"/>
            <a:ext cx="4503452" cy="450345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82D361C-2A4A-1A51-9356-60E9E6F72925}"/>
              </a:ext>
            </a:extLst>
          </p:cNvPr>
          <p:cNvSpPr txBox="1"/>
          <p:nvPr/>
        </p:nvSpPr>
        <p:spPr>
          <a:xfrm>
            <a:off x="1905112" y="5788136"/>
            <a:ext cx="349994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694" rIns="34694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just"/>
            <a:r>
              <a:rPr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In order to match the latest top-level CPUs, we have developed a brand new pump based on the popular pump architecture. It has the ultimate specifications of </a:t>
            </a:r>
            <a:r>
              <a:rPr lang="en-US" altLang="zh-TW"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3000</a:t>
            </a:r>
            <a:r>
              <a:rPr lang="zh-TW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 </a:t>
            </a:r>
            <a:r>
              <a:rPr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RPM</a:t>
            </a:r>
            <a:endParaRPr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  <a:ea typeface="Roboto" panose="02000000000000000000" pitchFamily="2" charset="0"/>
            </a:endParaRPr>
          </a:p>
        </p:txBody>
      </p:sp>
      <p:graphicFrame>
        <p:nvGraphicFramePr>
          <p:cNvPr id="3" name="表格 6">
            <a:extLst>
              <a:ext uri="{FF2B5EF4-FFF2-40B4-BE49-F238E27FC236}">
                <a16:creationId xmlns:a16="http://schemas.microsoft.com/office/drawing/2014/main" id="{398EDF42-22A6-1A9B-3A4E-D95CA59CC2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106192"/>
              </p:ext>
            </p:extLst>
          </p:nvPr>
        </p:nvGraphicFramePr>
        <p:xfrm>
          <a:off x="7158073" y="4331991"/>
          <a:ext cx="4503452" cy="17868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4768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3018684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352412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Socket compatibility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Intel: 1851 / 1700 / 1200 / 1150 / 1151 / 1155 </a:t>
                      </a:r>
                    </a:p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AMD: AM5 / AM4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Pump speed (rpm)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3000 </a:t>
                      </a:r>
                      <a:r>
                        <a:rPr lang="en-US" altLang="zh-TW" sz="1200" b="0" i="0" u="none" strike="noStrike" cap="none" spc="0" baseline="0" dirty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±10 </a:t>
                      </a: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rpm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Pump adjustable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9V - 12V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79306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Pump connector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12V-4Pin PWM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058080"/>
                  </a:ext>
                </a:extLst>
              </a:tr>
              <a:tr h="286201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Tube length (mm)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400 mm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259873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Noise level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≤30dB(A)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752590"/>
                  </a:ext>
                </a:extLst>
              </a:tr>
            </a:tbl>
          </a:graphicData>
        </a:graphic>
      </p:graphicFrame>
      <p:sp>
        <p:nvSpPr>
          <p:cNvPr id="8" name="標題 1">
            <a:extLst>
              <a:ext uri="{FF2B5EF4-FFF2-40B4-BE49-F238E27FC236}">
                <a16:creationId xmlns:a16="http://schemas.microsoft.com/office/drawing/2014/main" id="{82DC0B38-E149-1E11-FADF-3A426B6D6E07}"/>
              </a:ext>
            </a:extLst>
          </p:cNvPr>
          <p:cNvSpPr txBox="1">
            <a:spLocks/>
          </p:cNvSpPr>
          <p:nvPr/>
        </p:nvSpPr>
        <p:spPr>
          <a:xfrm>
            <a:off x="1622091" y="5225399"/>
            <a:ext cx="4065983" cy="55951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Third Generation Pump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EF9DCD6-0A16-F36F-9599-F49F8E87CA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109" t="23346" b="22603"/>
          <a:stretch>
            <a:fillRect/>
          </a:stretch>
        </p:blipFill>
        <p:spPr>
          <a:xfrm>
            <a:off x="-883319" y="10173"/>
            <a:ext cx="7855077" cy="524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542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0D3B083D-678B-0537-C98B-55CDEC297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ACC12D7-707C-2127-0365-A6C9527298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266" r="11724"/>
          <a:stretch>
            <a:fillRect/>
          </a:stretch>
        </p:blipFill>
        <p:spPr>
          <a:xfrm>
            <a:off x="7866175" y="0"/>
            <a:ext cx="4325825" cy="3809256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8E5A124C-DD94-CCAC-8F5A-5DDF62907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696" y="612317"/>
            <a:ext cx="4224924" cy="422492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94326E5-401F-3D14-2F22-5D22DDF8F4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172" y="1367618"/>
            <a:ext cx="4224924" cy="4224924"/>
          </a:xfrm>
          <a:prstGeom prst="rect">
            <a:avLst/>
          </a:prstGeom>
        </p:spPr>
      </p:pic>
      <p:graphicFrame>
        <p:nvGraphicFramePr>
          <p:cNvPr id="4" name="表格 6">
            <a:extLst>
              <a:ext uri="{FF2B5EF4-FFF2-40B4-BE49-F238E27FC236}">
                <a16:creationId xmlns:a16="http://schemas.microsoft.com/office/drawing/2014/main" id="{040CD87F-4917-4AB8-BA38-CB626768DF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68028"/>
              </p:ext>
            </p:extLst>
          </p:nvPr>
        </p:nvGraphicFramePr>
        <p:xfrm>
          <a:off x="369696" y="4488812"/>
          <a:ext cx="4414532" cy="17248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7266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207266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41275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360 Radiator specifications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TW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730388"/>
                  </a:ext>
                </a:extLst>
              </a:tr>
              <a:tr h="412755">
                <a:tc>
                  <a:txBody>
                    <a:bodyPr/>
                    <a:lstStyle/>
                    <a:p>
                      <a:pPr algn="l"/>
                      <a:r>
                        <a:rPr lang="pt-BR" altLang="zh-TW" sz="105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Dimensions (H x W x D), (mm)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50" b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397 x 120 x 27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486578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05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Radiator material / finish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aluminum / black or white spray painted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  <a:tr h="412755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05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Base material 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5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copper 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79306"/>
                  </a:ext>
                </a:extLst>
              </a:tr>
            </a:tbl>
          </a:graphicData>
        </a:graphic>
      </p:graphicFrame>
      <p:sp>
        <p:nvSpPr>
          <p:cNvPr id="7" name="文字方塊 6">
            <a:extLst>
              <a:ext uri="{FF2B5EF4-FFF2-40B4-BE49-F238E27FC236}">
                <a16:creationId xmlns:a16="http://schemas.microsoft.com/office/drawing/2014/main" id="{47ED3E9C-AE2D-B57C-9B6E-F855F3DDF487}"/>
              </a:ext>
            </a:extLst>
          </p:cNvPr>
          <p:cNvSpPr txBox="1"/>
          <p:nvPr/>
        </p:nvSpPr>
        <p:spPr>
          <a:xfrm>
            <a:off x="2057005" y="3123636"/>
            <a:ext cx="2027258" cy="6856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694" tIns="34694" rIns="34694" bIns="34694" numCol="1" spcCol="38100" rtlCol="0" anchor="t">
            <a:spAutoFit/>
          </a:bodyPr>
          <a:lstStyle/>
          <a:p>
            <a:pPr algn="ctr" defTabSz="693938"/>
            <a:r>
              <a:rPr lang="en-US" altLang="zh-TW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360mm</a:t>
            </a:r>
            <a:endParaRPr lang="zh-TW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  <p:graphicFrame>
        <p:nvGraphicFramePr>
          <p:cNvPr id="3" name="表格 6">
            <a:extLst>
              <a:ext uri="{FF2B5EF4-FFF2-40B4-BE49-F238E27FC236}">
                <a16:creationId xmlns:a16="http://schemas.microsoft.com/office/drawing/2014/main" id="{AE4C95F1-F8A1-8EB2-AA9A-6C9371052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522311"/>
              </p:ext>
            </p:extLst>
          </p:nvPr>
        </p:nvGraphicFramePr>
        <p:xfrm>
          <a:off x="5435638" y="4488812"/>
          <a:ext cx="4414532" cy="17248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7266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207266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41275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240 Radiator specifications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TW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730388"/>
                  </a:ext>
                </a:extLst>
              </a:tr>
              <a:tr h="412755">
                <a:tc>
                  <a:txBody>
                    <a:bodyPr/>
                    <a:lstStyle/>
                    <a:p>
                      <a:pPr algn="l"/>
                      <a:r>
                        <a:rPr lang="pt-BR" altLang="zh-TW" sz="105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Dimensions (H x W x D), (mm)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50" b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277 x 120 x 27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486578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05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Radiator material / finish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aluminum / black or white spray painted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  <a:tr h="412755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05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Base material 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5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copper 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79306"/>
                  </a:ext>
                </a:extLst>
              </a:tr>
            </a:tbl>
          </a:graphicData>
        </a:graphic>
      </p:graphicFrame>
      <p:pic>
        <p:nvPicPr>
          <p:cNvPr id="12" name="圖片 11">
            <a:extLst>
              <a:ext uri="{FF2B5EF4-FFF2-40B4-BE49-F238E27FC236}">
                <a16:creationId xmlns:a16="http://schemas.microsoft.com/office/drawing/2014/main" id="{BAFF50A5-C376-6760-90CC-6D9B732E59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3453" y="1270028"/>
            <a:ext cx="2935586" cy="2935586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9D13B3FA-2230-CC3D-8DA7-AA45CFAC88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929" y="2033320"/>
            <a:ext cx="2935586" cy="2935586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3D53A890-918E-2067-3081-2109D3A7845A}"/>
              </a:ext>
            </a:extLst>
          </p:cNvPr>
          <p:cNvSpPr txBox="1"/>
          <p:nvPr/>
        </p:nvSpPr>
        <p:spPr>
          <a:xfrm>
            <a:off x="6736093" y="3123636"/>
            <a:ext cx="2027258" cy="6856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694" tIns="34694" rIns="34694" bIns="34694" numCol="1" spcCol="38100" rtlCol="0" anchor="t">
            <a:spAutoFit/>
          </a:bodyPr>
          <a:lstStyle/>
          <a:p>
            <a:pPr algn="ctr" defTabSz="693938"/>
            <a:r>
              <a:rPr lang="en-US" altLang="zh-TW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240mm</a:t>
            </a:r>
            <a:endParaRPr lang="zh-TW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953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79B8B8B0-6F96-FE67-CA8D-C7489075A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8BDA7B9D-CF82-2C56-5162-785FABD88FAC}"/>
              </a:ext>
            </a:extLst>
          </p:cNvPr>
          <p:cNvSpPr txBox="1">
            <a:spLocks/>
          </p:cNvSpPr>
          <p:nvPr/>
        </p:nvSpPr>
        <p:spPr>
          <a:xfrm>
            <a:off x="7492837" y="1464267"/>
            <a:ext cx="2283471" cy="55951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Fan SPEC</a:t>
            </a:r>
          </a:p>
        </p:txBody>
      </p:sp>
      <p:graphicFrame>
        <p:nvGraphicFramePr>
          <p:cNvPr id="5" name="表格 6">
            <a:extLst>
              <a:ext uri="{FF2B5EF4-FFF2-40B4-BE49-F238E27FC236}">
                <a16:creationId xmlns:a16="http://schemas.microsoft.com/office/drawing/2014/main" id="{B50C8E53-7A7D-BA40-3F92-D672C524D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795666"/>
              </p:ext>
            </p:extLst>
          </p:nvPr>
        </p:nvGraphicFramePr>
        <p:xfrm>
          <a:off x="5777524" y="2078400"/>
          <a:ext cx="5879692" cy="34541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28689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3451003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Fan model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ARGB 120mm PWM high-pressure Fan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Fan dimensions (mm)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120 x 120 x 25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Speed @ 100% PWM (rpm)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800-2000 ±10% RPM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79306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Bearing technology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Hydraulic Bearing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058080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Rated Voltage (V)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12V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259873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Start Voltage (V)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≤5V(Power ON/OFF) 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752590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Power consumption  (W)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3W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667026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Connector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4-pin PWM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340466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Max. air flow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59.1CFM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144102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Air Pressure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1.73MM-H2O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373821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Noise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≤30 dB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32350"/>
                  </a:ext>
                </a:extLst>
              </a:tr>
            </a:tbl>
          </a:graphicData>
        </a:graphic>
      </p:graphicFrame>
      <p:pic>
        <p:nvPicPr>
          <p:cNvPr id="9" name="圖片 8">
            <a:extLst>
              <a:ext uri="{FF2B5EF4-FFF2-40B4-BE49-F238E27FC236}">
                <a16:creationId xmlns:a16="http://schemas.microsoft.com/office/drawing/2014/main" id="{CEFF075B-8D74-6EE2-2F3B-FC98FB1A9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890" y="1307082"/>
            <a:ext cx="3134301" cy="314017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3B6E1E5F-371A-EC40-79C8-911B06514B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784" y="2381005"/>
            <a:ext cx="3186955" cy="316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00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89AA6C7-AD86-7B80-137B-B173ABF03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6">
            <a:extLst>
              <a:ext uri="{FF2B5EF4-FFF2-40B4-BE49-F238E27FC236}">
                <a16:creationId xmlns:a16="http://schemas.microsoft.com/office/drawing/2014/main" id="{F3E686FB-5602-FBBD-8A12-BE0C17AE3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125169"/>
              </p:ext>
            </p:extLst>
          </p:nvPr>
        </p:nvGraphicFramePr>
        <p:xfrm>
          <a:off x="7421079" y="3987790"/>
          <a:ext cx="4261172" cy="92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490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745682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29106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AIMO 240 - Black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TW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730388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pt-BR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Part Number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BFW-AMO-240-KK27A-RP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EAN / UPC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4712883213427 / </a:t>
                      </a: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886027010365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</a:tbl>
          </a:graphicData>
        </a:graphic>
      </p:graphicFrame>
      <p:sp>
        <p:nvSpPr>
          <p:cNvPr id="9" name="文字方塊 8">
            <a:extLst>
              <a:ext uri="{FF2B5EF4-FFF2-40B4-BE49-F238E27FC236}">
                <a16:creationId xmlns:a16="http://schemas.microsoft.com/office/drawing/2014/main" id="{0396FB5F-E7A9-2636-1EAE-AAF6446A429A}"/>
              </a:ext>
            </a:extLst>
          </p:cNvPr>
          <p:cNvSpPr txBox="1"/>
          <p:nvPr/>
        </p:nvSpPr>
        <p:spPr>
          <a:xfrm>
            <a:off x="4842957" y="357682"/>
            <a:ext cx="2027258" cy="840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694" tIns="34694" rIns="34694" bIns="34694" numCol="1" spcCol="38100" rtlCol="0" anchor="t">
            <a:spAutoFit/>
          </a:bodyPr>
          <a:lstStyle/>
          <a:p>
            <a:pPr algn="ctr" defTabSz="693938"/>
            <a:r>
              <a:rPr lang="en-US" altLang="zh-TW" sz="500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AIMO</a:t>
            </a:r>
            <a:endParaRPr lang="zh-TW" altLang="en-US" sz="5009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D7060728-585E-7376-A7FA-1A43A6C4AA5B}"/>
              </a:ext>
            </a:extLst>
          </p:cNvPr>
          <p:cNvSpPr txBox="1">
            <a:spLocks/>
          </p:cNvSpPr>
          <p:nvPr/>
        </p:nvSpPr>
        <p:spPr>
          <a:xfrm>
            <a:off x="4427152" y="1217257"/>
            <a:ext cx="2858871" cy="48111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 Thin" panose="02000000000000000000" pitchFamily="2" charset="0"/>
                <a:cs typeface="Arial" panose="020B0604020202020204" pitchFamily="34" charset="0"/>
              </a:rPr>
              <a:t>All-In-One</a:t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 Thin" panose="02000000000000000000" pitchFamily="2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 Thin" panose="02000000000000000000" pitchFamily="2" charset="0"/>
                <a:cs typeface="Arial" panose="020B0604020202020204" pitchFamily="34" charset="0"/>
              </a:rPr>
              <a:t>LIQUID COOLER</a:t>
            </a: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075CB54B-4962-8B8A-ADE0-E6B2C902B56C}"/>
              </a:ext>
            </a:extLst>
          </p:cNvPr>
          <p:cNvCxnSpPr>
            <a:cxnSpLocks/>
          </p:cNvCxnSpPr>
          <p:nvPr/>
        </p:nvCxnSpPr>
        <p:spPr>
          <a:xfrm>
            <a:off x="4732636" y="1164971"/>
            <a:ext cx="22479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6" name="圖片 5">
            <a:extLst>
              <a:ext uri="{FF2B5EF4-FFF2-40B4-BE49-F238E27FC236}">
                <a16:creationId xmlns:a16="http://schemas.microsoft.com/office/drawing/2014/main" id="{14AA1708-6E0A-8A08-4858-A3738D0FD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458" y="1198601"/>
            <a:ext cx="4808948" cy="4808948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4048D63F-617A-AACB-624F-F52CC3B6D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2015" y="1894167"/>
            <a:ext cx="4808949" cy="4808949"/>
          </a:xfrm>
          <a:prstGeom prst="rect">
            <a:avLst/>
          </a:prstGeom>
        </p:spPr>
      </p:pic>
      <p:graphicFrame>
        <p:nvGraphicFramePr>
          <p:cNvPr id="17" name="表格 6">
            <a:extLst>
              <a:ext uri="{FF2B5EF4-FFF2-40B4-BE49-F238E27FC236}">
                <a16:creationId xmlns:a16="http://schemas.microsoft.com/office/drawing/2014/main" id="{D95BFF7F-2DC2-024F-CEA3-458CD1E289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464713"/>
              </p:ext>
            </p:extLst>
          </p:nvPr>
        </p:nvGraphicFramePr>
        <p:xfrm>
          <a:off x="7421079" y="1698372"/>
          <a:ext cx="4261172" cy="92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490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745682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29106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AIMO 360 - Black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TW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730388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pt-BR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Part Number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BFW-AMO-360-KK27A-RP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EAN / UPC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4712883213410 / </a:t>
                      </a: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886027013090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</a:tbl>
          </a:graphicData>
        </a:graphic>
      </p:graphicFrame>
      <p:graphicFrame>
        <p:nvGraphicFramePr>
          <p:cNvPr id="18" name="表格 6">
            <a:extLst>
              <a:ext uri="{FF2B5EF4-FFF2-40B4-BE49-F238E27FC236}">
                <a16:creationId xmlns:a16="http://schemas.microsoft.com/office/drawing/2014/main" id="{8EFC7C71-20B7-E8A4-4C07-9E012BCAF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138648"/>
              </p:ext>
            </p:extLst>
          </p:nvPr>
        </p:nvGraphicFramePr>
        <p:xfrm>
          <a:off x="7421079" y="2843081"/>
          <a:ext cx="4261172" cy="92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490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745682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29106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AIMO 360 - White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TW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730388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pt-BR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Part Number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BFW-AMO-360-WW27A-RP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EAN / UPC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4716779444766 / </a:t>
                      </a: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886027007525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0837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1585</TotalTime>
  <Words>371</Words>
  <Application>Microsoft Office PowerPoint</Application>
  <PresentationFormat>寬螢幕</PresentationFormat>
  <Paragraphs>81</Paragraphs>
  <Slides>7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4" baseType="lpstr">
      <vt:lpstr>Arial</vt:lpstr>
      <vt:lpstr>Bahnschrift</vt:lpstr>
      <vt:lpstr>Bahnschrift Light SemiCondensed</vt:lpstr>
      <vt:lpstr>Bebas Neue Bold</vt:lpstr>
      <vt:lpstr>Calibri</vt:lpstr>
      <vt:lpstr>Roboto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Achan</dc:creator>
  <cp:lastModifiedBy>Rex</cp:lastModifiedBy>
  <cp:revision>164</cp:revision>
  <dcterms:created xsi:type="dcterms:W3CDTF">2024-07-05T05:10:11Z</dcterms:created>
  <dcterms:modified xsi:type="dcterms:W3CDTF">2026-08-25T14:39:24Z</dcterms:modified>
</cp:coreProperties>
</file>