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69" r:id="rId2"/>
    <p:sldId id="258" r:id="rId3"/>
    <p:sldId id="267" r:id="rId4"/>
    <p:sldId id="259" r:id="rId5"/>
    <p:sldId id="261" r:id="rId6"/>
    <p:sldId id="263" r:id="rId7"/>
    <p:sldId id="262" r:id="rId8"/>
    <p:sldId id="260" r:id="rId9"/>
    <p:sldId id="264" r:id="rId10"/>
    <p:sldId id="268" r:id="rId11"/>
    <p:sldId id="265" r:id="rId12"/>
    <p:sldId id="266" r:id="rId13"/>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Tahoma" panose="020B0604030504040204" pitchFamily="34" charset="0"/>
      <p:regular r:id="rId20"/>
      <p:bold r:id="rId21"/>
    </p:embeddedFont>
    <p:embeddedFont>
      <p:font typeface="微軟正黑體" panose="020B0604030504040204" pitchFamily="34" charset="-120"/>
      <p:regular r:id="rId22"/>
      <p:bold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FE8F"/>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11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316398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418291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2311549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1116658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3310439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313791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621045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362777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130556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13131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E89D2BD-1852-4CCD-B001-C576E3381CE0}" type="datetimeFigureOut">
              <a:rPr lang="zh-TW" altLang="en-US" smtClean="0"/>
              <a:t>2022/5/30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1699562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9D2BD-1852-4CCD-B001-C576E3381CE0}" type="datetimeFigureOut">
              <a:rPr lang="zh-TW" altLang="en-US" smtClean="0"/>
              <a:t>2022/5/30</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A58D1-56CC-4F1B-81AE-AF8734F4289D}" type="slidenum">
              <a:rPr lang="zh-TW" altLang="en-US" smtClean="0"/>
              <a:t>‹#›</a:t>
            </a:fld>
            <a:endParaRPr lang="zh-TW" altLang="en-US"/>
          </a:p>
        </p:txBody>
      </p:sp>
    </p:spTree>
    <p:extLst>
      <p:ext uri="{BB962C8B-B14F-4D97-AF65-F5344CB8AC3E}">
        <p14:creationId xmlns:p14="http://schemas.microsoft.com/office/powerpoint/2010/main" val="330672322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266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90350B9-1178-4968-AC6D-938849409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7" y="0"/>
            <a:ext cx="12174774" cy="6858000"/>
          </a:xfrm>
          <a:prstGeom prst="rect">
            <a:avLst/>
          </a:prstGeom>
        </p:spPr>
      </p:pic>
      <p:sp>
        <p:nvSpPr>
          <p:cNvPr id="5" name="標題 1">
            <a:extLst>
              <a:ext uri="{FF2B5EF4-FFF2-40B4-BE49-F238E27FC236}">
                <a16:creationId xmlns:a16="http://schemas.microsoft.com/office/drawing/2014/main" id="{4633BE40-39FF-4F90-8E09-6548EE100297}"/>
              </a:ext>
            </a:extLst>
          </p:cNvPr>
          <p:cNvSpPr txBox="1">
            <a:spLocks/>
          </p:cNvSpPr>
          <p:nvPr/>
        </p:nvSpPr>
        <p:spPr>
          <a:xfrm>
            <a:off x="3883648" y="67586"/>
            <a:ext cx="4424704" cy="1108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400" b="1" dirty="0">
                <a:latin typeface="Tahoma" panose="020B0604030504040204" pitchFamily="34" charset="0"/>
                <a:ea typeface="Tahoma" panose="020B0604030504040204" pitchFamily="34" charset="0"/>
                <a:cs typeface="Tahoma" panose="020B0604030504040204" pitchFamily="34" charset="0"/>
              </a:rPr>
              <a:t>產品概述</a:t>
            </a:r>
            <a:endParaRPr lang="zh-TW" altLang="en-US" sz="2400" b="1" dirty="0">
              <a:latin typeface="Tahoma" panose="020B0604030504040204" pitchFamily="34" charset="0"/>
              <a:cs typeface="Tahoma" panose="020B0604030504040204" pitchFamily="34" charset="0"/>
            </a:endParaRPr>
          </a:p>
        </p:txBody>
      </p:sp>
      <p:pic>
        <p:nvPicPr>
          <p:cNvPr id="6" name="圖形 5">
            <a:extLst>
              <a:ext uri="{FF2B5EF4-FFF2-40B4-BE49-F238E27FC236}">
                <a16:creationId xmlns:a16="http://schemas.microsoft.com/office/drawing/2014/main" id="{B5B5907B-0D1D-4ED9-9637-D93923DBA3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17202" y="1024022"/>
            <a:ext cx="7757595" cy="4809956"/>
          </a:xfrm>
          <a:prstGeom prst="rect">
            <a:avLst/>
          </a:prstGeom>
        </p:spPr>
      </p:pic>
    </p:spTree>
    <p:extLst>
      <p:ext uri="{BB962C8B-B14F-4D97-AF65-F5344CB8AC3E}">
        <p14:creationId xmlns:p14="http://schemas.microsoft.com/office/powerpoint/2010/main" val="2656024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FEFBCC2-B5ED-4094-9915-73778DE94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7" y="0"/>
            <a:ext cx="12174774" cy="6858000"/>
          </a:xfrm>
          <a:prstGeom prst="rect">
            <a:avLst/>
          </a:prstGeom>
        </p:spPr>
      </p:pic>
      <p:graphicFrame>
        <p:nvGraphicFramePr>
          <p:cNvPr id="5" name="Table 6">
            <a:extLst>
              <a:ext uri="{FF2B5EF4-FFF2-40B4-BE49-F238E27FC236}">
                <a16:creationId xmlns:a16="http://schemas.microsoft.com/office/drawing/2014/main" id="{DBF6B261-613C-4577-8453-657BEBE369A7}"/>
              </a:ext>
            </a:extLst>
          </p:cNvPr>
          <p:cNvGraphicFramePr>
            <a:graphicFrameLocks noGrp="1"/>
          </p:cNvGraphicFramePr>
          <p:nvPr>
            <p:extLst>
              <p:ext uri="{D42A27DB-BD31-4B8C-83A1-F6EECF244321}">
                <p14:modId xmlns:p14="http://schemas.microsoft.com/office/powerpoint/2010/main" val="3986686705"/>
              </p:ext>
            </p:extLst>
          </p:nvPr>
        </p:nvGraphicFramePr>
        <p:xfrm>
          <a:off x="1056290" y="591207"/>
          <a:ext cx="10079419" cy="5675585"/>
        </p:xfrm>
        <a:graphic>
          <a:graphicData uri="http://schemas.openxmlformats.org/drawingml/2006/table">
            <a:tbl>
              <a:tblPr>
                <a:tableStyleId>{5C22544A-7EE6-4342-B048-85BDC9FD1C3A}</a:tableStyleId>
              </a:tblPr>
              <a:tblGrid>
                <a:gridCol w="3901604">
                  <a:extLst>
                    <a:ext uri="{9D8B030D-6E8A-4147-A177-3AD203B41FA5}">
                      <a16:colId xmlns:a16="http://schemas.microsoft.com/office/drawing/2014/main" val="3171415741"/>
                    </a:ext>
                  </a:extLst>
                </a:gridCol>
                <a:gridCol w="2081235">
                  <a:extLst>
                    <a:ext uri="{9D8B030D-6E8A-4147-A177-3AD203B41FA5}">
                      <a16:colId xmlns:a16="http://schemas.microsoft.com/office/drawing/2014/main" val="4045597359"/>
                    </a:ext>
                  </a:extLst>
                </a:gridCol>
                <a:gridCol w="1217423">
                  <a:extLst>
                    <a:ext uri="{9D8B030D-6E8A-4147-A177-3AD203B41FA5}">
                      <a16:colId xmlns:a16="http://schemas.microsoft.com/office/drawing/2014/main" val="1542377212"/>
                    </a:ext>
                  </a:extLst>
                </a:gridCol>
                <a:gridCol w="968605">
                  <a:extLst>
                    <a:ext uri="{9D8B030D-6E8A-4147-A177-3AD203B41FA5}">
                      <a16:colId xmlns:a16="http://schemas.microsoft.com/office/drawing/2014/main" val="1064670254"/>
                    </a:ext>
                  </a:extLst>
                </a:gridCol>
                <a:gridCol w="1910552">
                  <a:extLst>
                    <a:ext uri="{9D8B030D-6E8A-4147-A177-3AD203B41FA5}">
                      <a16:colId xmlns:a16="http://schemas.microsoft.com/office/drawing/2014/main" val="2246565782"/>
                    </a:ext>
                  </a:extLst>
                </a:gridCol>
              </a:tblGrid>
              <a:tr h="448549">
                <a:tc gridSpan="5">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TW" sz="24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Alchemy Aluminum Combs</a:t>
                      </a:r>
                      <a:r>
                        <a:rPr lang="zh-TW" altLang="en-US" sz="24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延長線</a:t>
                      </a:r>
                    </a:p>
                  </a:txBody>
                  <a:tcPr marL="3636" marR="3636" marT="3636" marB="0" anchor="ctr">
                    <a:solidFill>
                      <a:srgbClr val="0D0D0D">
                        <a:alpha val="85098"/>
                      </a:srgbClr>
                    </a:solidFill>
                  </a:tcPr>
                </a:tc>
                <a:tc hMerge="1">
                  <a:txBody>
                    <a:bodyPr/>
                    <a:lstStyle/>
                    <a:p>
                      <a:endParaRPr lang="en-TW"/>
                    </a:p>
                  </a:txBody>
                  <a:tcPr/>
                </a:tc>
                <a:tc hMerge="1">
                  <a:txBody>
                    <a:bodyPr/>
                    <a:lstStyle/>
                    <a:p>
                      <a:endParaRPr lang="en-TW"/>
                    </a:p>
                  </a:txBody>
                  <a:tcPr/>
                </a:tc>
                <a:tc hMerge="1">
                  <a:txBody>
                    <a:bodyPr/>
                    <a:lstStyle/>
                    <a:p>
                      <a:endParaRPr lang="en-TW"/>
                    </a:p>
                  </a:txBody>
                  <a:tcPr/>
                </a:tc>
                <a:tc hMerge="1">
                  <a:txBody>
                    <a:bodyPr/>
                    <a:lstStyle/>
                    <a:p>
                      <a:endParaRPr lang="en-TW"/>
                    </a:p>
                  </a:txBody>
                  <a:tcPr/>
                </a:tc>
                <a:extLst>
                  <a:ext uri="{0D108BD9-81ED-4DB2-BD59-A6C34878D82A}">
                    <a16:rowId xmlns:a16="http://schemas.microsoft.com/office/drawing/2014/main" val="707031642"/>
                  </a:ext>
                </a:extLst>
              </a:tr>
              <a:tr h="260012">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Model</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Part Number</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EAN</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UPC</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Color</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extLst>
                  <a:ext uri="{0D108BD9-81ED-4DB2-BD59-A6C34878D82A}">
                    <a16:rowId xmlns:a16="http://schemas.microsoft.com/office/drawing/2014/main" val="2579694017"/>
                  </a:ext>
                </a:extLst>
              </a:tr>
              <a:tr h="620878">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CPU 4 pin(2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黑</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BFA-MAC-4ATX45KK-RP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4712883217777</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886027159002</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黑色線材配黑色鋁製鋁線梳</a:t>
                      </a:r>
                    </a:p>
                  </a:txBody>
                  <a:tcPr marL="3636" marR="3636" marT="3636" marB="0" anchor="ctr">
                    <a:solidFill>
                      <a:srgbClr val="0D0D0D">
                        <a:alpha val="85098"/>
                      </a:srgbClr>
                    </a:solidFill>
                  </a:tcPr>
                </a:tc>
                <a:extLst>
                  <a:ext uri="{0D108BD9-81ED-4DB2-BD59-A6C34878D82A}">
                    <a16:rowId xmlns:a16="http://schemas.microsoft.com/office/drawing/2014/main" val="1242142156"/>
                  </a:ext>
                </a:extLst>
              </a:tr>
              <a:tr h="620878">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CPU 4 pin(2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白</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BFA-MAC-4ATX45WK-RP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4712883217784</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886027159019</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白色線材配白色鋁製鋁線梳</a:t>
                      </a:r>
                    </a:p>
                  </a:txBody>
                  <a:tcPr marL="3636" marR="3636" marT="3636" marB="0" anchor="ctr">
                    <a:solidFill>
                      <a:srgbClr val="0D0D0D">
                        <a:alpha val="85098"/>
                      </a:srgbClr>
                    </a:solidFill>
                  </a:tcPr>
                </a:tc>
                <a:extLst>
                  <a:ext uri="{0D108BD9-81ED-4DB2-BD59-A6C34878D82A}">
                    <a16:rowId xmlns:a16="http://schemas.microsoft.com/office/drawing/2014/main" val="3675514607"/>
                  </a:ext>
                </a:extLst>
              </a:tr>
              <a:tr h="620878">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CPU 8 pin(2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黑</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BFA-MAC-8EPS45KK-RP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4712883217791</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886027159026</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黑色線材配黑色鋁製鋁線梳</a:t>
                      </a:r>
                    </a:p>
                  </a:txBody>
                  <a:tcPr marL="3636" marR="3636" marT="3636" marB="0" anchor="ctr">
                    <a:solidFill>
                      <a:srgbClr val="0D0D0D">
                        <a:alpha val="85098"/>
                      </a:srgbClr>
                    </a:solidFill>
                  </a:tcPr>
                </a:tc>
                <a:extLst>
                  <a:ext uri="{0D108BD9-81ED-4DB2-BD59-A6C34878D82A}">
                    <a16:rowId xmlns:a16="http://schemas.microsoft.com/office/drawing/2014/main" val="2566742040"/>
                  </a:ext>
                </a:extLst>
              </a:tr>
              <a:tr h="620878">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CPU 8 pin(2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白</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BFA-MAC-8EPS45WK-RP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4712883217807</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886027159033</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白色線材配白色鋁製鋁線梳</a:t>
                      </a:r>
                    </a:p>
                  </a:txBody>
                  <a:tcPr marL="3636" marR="3636" marT="3636" marB="0" anchor="ctr">
                    <a:solidFill>
                      <a:srgbClr val="0D0D0D">
                        <a:alpha val="85098"/>
                      </a:srgbClr>
                    </a:solidFill>
                  </a:tcPr>
                </a:tc>
                <a:extLst>
                  <a:ext uri="{0D108BD9-81ED-4DB2-BD59-A6C34878D82A}">
                    <a16:rowId xmlns:a16="http://schemas.microsoft.com/office/drawing/2014/main" val="2883140195"/>
                  </a:ext>
                </a:extLst>
              </a:tr>
              <a:tr h="620878">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CPU 4+4 pin(2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黑</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BFA-MAC-44EPS45KK-RP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4712883217814</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886027159040</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黑色線材配黑色鋁製鋁線梳</a:t>
                      </a:r>
                    </a:p>
                  </a:txBody>
                  <a:tcPr marL="3636" marR="3636" marT="3636" marB="0" anchor="ctr">
                    <a:solidFill>
                      <a:srgbClr val="0D0D0D">
                        <a:alpha val="85098"/>
                      </a:srgbClr>
                    </a:solidFill>
                  </a:tcPr>
                </a:tc>
                <a:extLst>
                  <a:ext uri="{0D108BD9-81ED-4DB2-BD59-A6C34878D82A}">
                    <a16:rowId xmlns:a16="http://schemas.microsoft.com/office/drawing/2014/main" val="3800806864"/>
                  </a:ext>
                </a:extLst>
              </a:tr>
              <a:tr h="620878">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CPU 4+4 pin(2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白</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BFA-MAC-44EPS45WK-RP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4712883218156</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886027159057</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白色線材配白色鋁製鋁線梳</a:t>
                      </a:r>
                    </a:p>
                  </a:txBody>
                  <a:tcPr marL="3636" marR="3636" marT="3636" marB="0" anchor="ctr">
                    <a:solidFill>
                      <a:srgbClr val="0D0D0D">
                        <a:alpha val="85098"/>
                      </a:srgbClr>
                    </a:solidFill>
                  </a:tcPr>
                </a:tc>
                <a:extLst>
                  <a:ext uri="{0D108BD9-81ED-4DB2-BD59-A6C34878D82A}">
                    <a16:rowId xmlns:a16="http://schemas.microsoft.com/office/drawing/2014/main" val="1661882180"/>
                  </a:ext>
                </a:extLst>
              </a:tr>
              <a:tr h="62087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marL="0" marR="0" lvl="0" indent="0" algn="l" defTabSz="914400" rtl="0" eaLnBrk="1" fontAlgn="b" latinLnBrk="0" hangingPunct="1">
                        <a:lnSpc>
                          <a:spcPct val="100000"/>
                        </a:lnSpc>
                        <a:spcBef>
                          <a:spcPts val="0"/>
                        </a:spcBef>
                        <a:spcAft>
                          <a:spcPts val="0"/>
                        </a:spcAft>
                        <a:buClrTx/>
                        <a:buSzTx/>
                        <a:buFontTx/>
                        <a:buNone/>
                        <a:tabLst/>
                        <a:defRPr/>
                      </a:pP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24 pin(2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黑</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BFA-MAC-24ATX45KK-RP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4712883217821</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886027159064</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黑色線材配黑色鋁製鋁線梳</a:t>
                      </a:r>
                    </a:p>
                  </a:txBody>
                  <a:tcPr marL="3636" marR="3636" marT="3636" marB="0" anchor="ctr">
                    <a:solidFill>
                      <a:srgbClr val="0D0D0D">
                        <a:alpha val="85098"/>
                      </a:srgbClr>
                    </a:solidFill>
                  </a:tcPr>
                </a:tc>
                <a:extLst>
                  <a:ext uri="{0D108BD9-81ED-4DB2-BD59-A6C34878D82A}">
                    <a16:rowId xmlns:a16="http://schemas.microsoft.com/office/drawing/2014/main" val="1383422472"/>
                  </a:ext>
                </a:extLst>
              </a:tr>
              <a:tr h="620878">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24 </a:t>
                      </a:r>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pin(2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白</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BFA-MAC-24ATX45WK-RP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4712883217838</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886027159071</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白色線材配白色鋁製鋁線梳</a:t>
                      </a:r>
                    </a:p>
                  </a:txBody>
                  <a:tcPr marL="3636" marR="3636" marT="3636" marB="0" anchor="ctr">
                    <a:solidFill>
                      <a:srgbClr val="0D0D0D">
                        <a:alpha val="85098"/>
                      </a:srgbClr>
                    </a:solidFill>
                  </a:tcPr>
                </a:tc>
                <a:extLst>
                  <a:ext uri="{0D108BD9-81ED-4DB2-BD59-A6C34878D82A}">
                    <a16:rowId xmlns:a16="http://schemas.microsoft.com/office/drawing/2014/main" val="3700590515"/>
                  </a:ext>
                </a:extLst>
              </a:tr>
            </a:tbl>
          </a:graphicData>
        </a:graphic>
      </p:graphicFrame>
    </p:spTree>
    <p:extLst>
      <p:ext uri="{BB962C8B-B14F-4D97-AF65-F5344CB8AC3E}">
        <p14:creationId xmlns:p14="http://schemas.microsoft.com/office/powerpoint/2010/main" val="3511277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FEFBCC2-B5ED-4094-9915-73778DE94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7" y="0"/>
            <a:ext cx="12174774" cy="6858000"/>
          </a:xfrm>
          <a:prstGeom prst="rect">
            <a:avLst/>
          </a:prstGeom>
        </p:spPr>
      </p:pic>
      <p:graphicFrame>
        <p:nvGraphicFramePr>
          <p:cNvPr id="5" name="Table 6">
            <a:extLst>
              <a:ext uri="{FF2B5EF4-FFF2-40B4-BE49-F238E27FC236}">
                <a16:creationId xmlns:a16="http://schemas.microsoft.com/office/drawing/2014/main" id="{DBF6B261-613C-4577-8453-657BEBE369A7}"/>
              </a:ext>
            </a:extLst>
          </p:cNvPr>
          <p:cNvGraphicFramePr>
            <a:graphicFrameLocks noGrp="1"/>
          </p:cNvGraphicFramePr>
          <p:nvPr>
            <p:extLst>
              <p:ext uri="{D42A27DB-BD31-4B8C-83A1-F6EECF244321}">
                <p14:modId xmlns:p14="http://schemas.microsoft.com/office/powerpoint/2010/main" val="3899372729"/>
              </p:ext>
            </p:extLst>
          </p:nvPr>
        </p:nvGraphicFramePr>
        <p:xfrm>
          <a:off x="1056290" y="777766"/>
          <a:ext cx="10079419" cy="5192113"/>
        </p:xfrm>
        <a:graphic>
          <a:graphicData uri="http://schemas.openxmlformats.org/drawingml/2006/table">
            <a:tbl>
              <a:tblPr>
                <a:tableStyleId>{5C22544A-7EE6-4342-B048-85BDC9FD1C3A}</a:tableStyleId>
              </a:tblPr>
              <a:tblGrid>
                <a:gridCol w="3826103">
                  <a:extLst>
                    <a:ext uri="{9D8B030D-6E8A-4147-A177-3AD203B41FA5}">
                      <a16:colId xmlns:a16="http://schemas.microsoft.com/office/drawing/2014/main" val="3171415741"/>
                    </a:ext>
                  </a:extLst>
                </a:gridCol>
                <a:gridCol w="2156736">
                  <a:extLst>
                    <a:ext uri="{9D8B030D-6E8A-4147-A177-3AD203B41FA5}">
                      <a16:colId xmlns:a16="http://schemas.microsoft.com/office/drawing/2014/main" val="4045597359"/>
                    </a:ext>
                  </a:extLst>
                </a:gridCol>
                <a:gridCol w="1217423">
                  <a:extLst>
                    <a:ext uri="{9D8B030D-6E8A-4147-A177-3AD203B41FA5}">
                      <a16:colId xmlns:a16="http://schemas.microsoft.com/office/drawing/2014/main" val="1542377212"/>
                    </a:ext>
                  </a:extLst>
                </a:gridCol>
                <a:gridCol w="968605">
                  <a:extLst>
                    <a:ext uri="{9D8B030D-6E8A-4147-A177-3AD203B41FA5}">
                      <a16:colId xmlns:a16="http://schemas.microsoft.com/office/drawing/2014/main" val="1064670254"/>
                    </a:ext>
                  </a:extLst>
                </a:gridCol>
                <a:gridCol w="1910552">
                  <a:extLst>
                    <a:ext uri="{9D8B030D-6E8A-4147-A177-3AD203B41FA5}">
                      <a16:colId xmlns:a16="http://schemas.microsoft.com/office/drawing/2014/main" val="2246565782"/>
                    </a:ext>
                  </a:extLst>
                </a:gridCol>
              </a:tblGrid>
              <a:tr h="525260">
                <a:tc gridSpan="5">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zh-TW" sz="24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Alchemy Aluminum Combs</a:t>
                      </a:r>
                      <a:r>
                        <a:rPr lang="zh-TW" altLang="en-US" sz="2400" b="0" cap="none" spc="0" dirty="0">
                          <a:ln w="0"/>
                          <a:solidFill>
                            <a:schemeClr val="tx1"/>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延長線</a:t>
                      </a:r>
                    </a:p>
                  </a:txBody>
                  <a:tcPr marL="3636" marR="3636" marT="3636" marB="0" anchor="ctr">
                    <a:solidFill>
                      <a:srgbClr val="0D0D0D">
                        <a:alpha val="85098"/>
                      </a:srgbClr>
                    </a:solidFill>
                  </a:tcPr>
                </a:tc>
                <a:tc hMerge="1">
                  <a:txBody>
                    <a:bodyPr/>
                    <a:lstStyle/>
                    <a:p>
                      <a:endParaRPr lang="en-TW"/>
                    </a:p>
                  </a:txBody>
                  <a:tcPr/>
                </a:tc>
                <a:tc hMerge="1">
                  <a:txBody>
                    <a:bodyPr/>
                    <a:lstStyle/>
                    <a:p>
                      <a:endParaRPr lang="en-TW"/>
                    </a:p>
                  </a:txBody>
                  <a:tcPr/>
                </a:tc>
                <a:tc hMerge="1">
                  <a:txBody>
                    <a:bodyPr/>
                    <a:lstStyle/>
                    <a:p>
                      <a:endParaRPr lang="en-TW"/>
                    </a:p>
                  </a:txBody>
                  <a:tcPr/>
                </a:tc>
                <a:tc hMerge="1">
                  <a:txBody>
                    <a:bodyPr/>
                    <a:lstStyle/>
                    <a:p>
                      <a:endParaRPr lang="en-TW"/>
                    </a:p>
                  </a:txBody>
                  <a:tcPr/>
                </a:tc>
                <a:extLst>
                  <a:ext uri="{0D108BD9-81ED-4DB2-BD59-A6C34878D82A}">
                    <a16:rowId xmlns:a16="http://schemas.microsoft.com/office/drawing/2014/main" val="707031642"/>
                  </a:ext>
                </a:extLst>
              </a:tr>
              <a:tr h="304481">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Model</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Part Number</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EAN</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UPC</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tc>
                  <a:txBody>
                    <a:bodyPr/>
                    <a:lstStyle/>
                    <a:p>
                      <a:pPr algn="ctr" fontAlgn="b"/>
                      <a:r>
                        <a:rPr lang="en-US" sz="1400" u="none" strike="noStrike" dirty="0">
                          <a:solidFill>
                            <a:schemeClr val="tx1"/>
                          </a:solidFill>
                          <a:effectLst/>
                          <a:latin typeface="微軟正黑體" panose="020B0604030504040204" pitchFamily="34" charset="-120"/>
                          <a:ea typeface="微軟正黑體" panose="020B0604030504040204" pitchFamily="34" charset="-120"/>
                        </a:rPr>
                        <a:t>Color</a:t>
                      </a:r>
                      <a:endParaRPr lang="en-US" sz="14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3636" marR="3636" marT="3636" marB="0" anchor="ctr">
                    <a:solidFill>
                      <a:srgbClr val="0D0D0D">
                        <a:alpha val="85098"/>
                      </a:srgbClr>
                    </a:solidFill>
                  </a:tcPr>
                </a:tc>
                <a:extLst>
                  <a:ext uri="{0D108BD9-81ED-4DB2-BD59-A6C34878D82A}">
                    <a16:rowId xmlns:a16="http://schemas.microsoft.com/office/drawing/2014/main" val="2579694017"/>
                  </a:ext>
                </a:extLst>
              </a:tr>
              <a:tr h="727062">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6 </a:t>
                      </a:r>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pin PCIe (3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黑</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BFA-MAC-6PEG45KK-RP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4712883217845</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886027150986</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黑色線材配黑色鋁製鋁線梳</a:t>
                      </a:r>
                    </a:p>
                  </a:txBody>
                  <a:tcPr marL="3636" marR="3636" marT="3636" marB="0" anchor="ctr">
                    <a:solidFill>
                      <a:srgbClr val="0D0D0D">
                        <a:alpha val="85098"/>
                      </a:srgbClr>
                    </a:solidFill>
                  </a:tcPr>
                </a:tc>
                <a:extLst>
                  <a:ext uri="{0D108BD9-81ED-4DB2-BD59-A6C34878D82A}">
                    <a16:rowId xmlns:a16="http://schemas.microsoft.com/office/drawing/2014/main" val="2492478902"/>
                  </a:ext>
                </a:extLst>
              </a:tr>
              <a:tr h="727062">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6 </a:t>
                      </a:r>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pin PCIe (3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白</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BFA-MAC-6PEG45WK-RP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4712883217869</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886027159088</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白色線材配白色鋁製鋁線梳</a:t>
                      </a:r>
                    </a:p>
                  </a:txBody>
                  <a:tcPr marL="3636" marR="3636" marT="3636" marB="0" anchor="ctr">
                    <a:solidFill>
                      <a:srgbClr val="0D0D0D">
                        <a:alpha val="85098"/>
                      </a:srgbClr>
                    </a:solidFill>
                  </a:tcPr>
                </a:tc>
                <a:extLst>
                  <a:ext uri="{0D108BD9-81ED-4DB2-BD59-A6C34878D82A}">
                    <a16:rowId xmlns:a16="http://schemas.microsoft.com/office/drawing/2014/main" val="3057340068"/>
                  </a:ext>
                </a:extLst>
              </a:tr>
              <a:tr h="727062">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8 </a:t>
                      </a:r>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pin PCIe (3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黑</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BFA-MAC-8PEG45KK-RP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4712883217852</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886027159095</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黑色線材配黑色鋁製鋁線梳</a:t>
                      </a:r>
                    </a:p>
                  </a:txBody>
                  <a:tcPr marL="3636" marR="3636" marT="3636" marB="0" anchor="ctr">
                    <a:solidFill>
                      <a:srgbClr val="0D0D0D">
                        <a:alpha val="85098"/>
                      </a:srgbClr>
                    </a:solidFill>
                  </a:tcPr>
                </a:tc>
                <a:extLst>
                  <a:ext uri="{0D108BD9-81ED-4DB2-BD59-A6C34878D82A}">
                    <a16:rowId xmlns:a16="http://schemas.microsoft.com/office/drawing/2014/main" val="527169181"/>
                  </a:ext>
                </a:extLst>
              </a:tr>
              <a:tr h="727062">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8 </a:t>
                      </a:r>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pin PCIe (3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白</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BFA-MAC-8PEG45WK-RP</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4712883217876</a:t>
                      </a:r>
                    </a:p>
                  </a:txBody>
                  <a:tcPr marL="9525" marR="9525" marT="9525" marB="0" anchor="ctr">
                    <a:solidFill>
                      <a:srgbClr val="0D0D0D">
                        <a:alpha val="85098"/>
                      </a:srgbClr>
                    </a:solidFill>
                  </a:tcPr>
                </a:tc>
                <a:tc>
                  <a:txBody>
                    <a:bodyPr/>
                    <a:lstStyle/>
                    <a:p>
                      <a:pPr algn="ctr" fontAlgn="ctr"/>
                      <a:r>
                        <a:rPr lang="en-US" altLang="zh-TW" sz="1200" b="1" i="0" u="none" strike="noStrike" dirty="0">
                          <a:solidFill>
                            <a:schemeClr val="tx1"/>
                          </a:solidFill>
                          <a:effectLst/>
                          <a:latin typeface="微軟正黑體" panose="020B0604030504040204" pitchFamily="34" charset="-120"/>
                          <a:ea typeface="微軟正黑體" panose="020B0604030504040204" pitchFamily="34" charset="-120"/>
                        </a:rPr>
                        <a:t>886027159118</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白色線材配白色鋁製鋁線梳</a:t>
                      </a:r>
                    </a:p>
                  </a:txBody>
                  <a:tcPr marL="3636" marR="3636" marT="3636" marB="0" anchor="ctr">
                    <a:solidFill>
                      <a:srgbClr val="0D0D0D">
                        <a:alpha val="85098"/>
                      </a:srgbClr>
                    </a:solidFill>
                  </a:tcPr>
                </a:tc>
                <a:extLst>
                  <a:ext uri="{0D108BD9-81ED-4DB2-BD59-A6C34878D82A}">
                    <a16:rowId xmlns:a16="http://schemas.microsoft.com/office/drawing/2014/main" val="2474377722"/>
                  </a:ext>
                </a:extLst>
              </a:tr>
              <a:tr h="727062">
                <a:tc>
                  <a:txBody>
                    <a:bodyPr/>
                    <a:lstStyle/>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6+2 pin PCIe (3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黑</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BFA-MAC-62PEG45KK-RP</a:t>
                      </a:r>
                    </a:p>
                  </a:txBody>
                  <a:tcPr marL="9525" marR="9525" marT="9525" marB="0" anchor="ctr">
                    <a:solidFill>
                      <a:srgbClr val="0D0D0D">
                        <a:alpha val="85098"/>
                      </a:srgbClr>
                    </a:solidFill>
                  </a:tcPr>
                </a:tc>
                <a:tc>
                  <a:txBody>
                    <a:bodyPr/>
                    <a:lstStyle/>
                    <a:p>
                      <a:pPr algn="ctr" fontAlgn="ctr"/>
                      <a:r>
                        <a:rPr lang="en-US" alt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4712883217890</a:t>
                      </a:r>
                    </a:p>
                  </a:txBody>
                  <a:tcPr marL="9525" marR="9525" marT="9525" marB="0" anchor="ctr">
                    <a:solidFill>
                      <a:srgbClr val="0D0D0D">
                        <a:alpha val="85098"/>
                      </a:srgbClr>
                    </a:solidFill>
                  </a:tcPr>
                </a:tc>
                <a:tc>
                  <a:txBody>
                    <a:bodyPr/>
                    <a:lstStyle/>
                    <a:p>
                      <a:pPr algn="ctr" fontAlgn="ctr"/>
                      <a:r>
                        <a:rPr lang="en-US" alt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886027159125</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黑色線材配黑色鋁製鋁線梳</a:t>
                      </a:r>
                    </a:p>
                  </a:txBody>
                  <a:tcPr marL="3636" marR="3636" marT="3636" marB="0" anchor="ctr">
                    <a:solidFill>
                      <a:srgbClr val="0D0D0D">
                        <a:alpha val="85098"/>
                      </a:srgbClr>
                    </a:solidFill>
                  </a:tcPr>
                </a:tc>
                <a:extLst>
                  <a:ext uri="{0D108BD9-81ED-4DB2-BD59-A6C34878D82A}">
                    <a16:rowId xmlns:a16="http://schemas.microsoft.com/office/drawing/2014/main" val="3049880670"/>
                  </a:ext>
                </a:extLst>
              </a:tr>
              <a:tr h="727062">
                <a:tc>
                  <a:txBody>
                    <a:bodyPr/>
                    <a:lstStyle/>
                    <a:p>
                      <a:pPr algn="l" fontAlgn="b"/>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Alchemy Aluminum Combs</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延長線</a:t>
                      </a:r>
                    </a:p>
                    <a:p>
                      <a:pPr algn="l" fontAlgn="b"/>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6+2 pin PCIe (3 x </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鋁製理線梳</a:t>
                      </a:r>
                      <a:r>
                        <a:rPr lang="en-US" altLang="zh-TW" sz="1400" b="0" i="0" u="none" strike="noStrike" dirty="0">
                          <a:solidFill>
                            <a:schemeClr val="tx1"/>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chemeClr val="tx1"/>
                          </a:solidFill>
                          <a:effectLst/>
                          <a:latin typeface="微軟正黑體" panose="020B0604030504040204" pitchFamily="34" charset="-120"/>
                          <a:ea typeface="微軟正黑體" panose="020B0604030504040204" pitchFamily="34" charset="-120"/>
                        </a:rPr>
                        <a:t>白</a:t>
                      </a:r>
                    </a:p>
                  </a:txBody>
                  <a:tcPr anchor="ctr">
                    <a:solidFill>
                      <a:srgbClr val="0D0D0D">
                        <a:alpha val="85098"/>
                      </a:srgbClr>
                    </a:solidFill>
                  </a:tcPr>
                </a:tc>
                <a:tc>
                  <a:txBody>
                    <a:bodyPr/>
                    <a:lstStyle/>
                    <a:p>
                      <a:pPr algn="ctr" fontAlgn="b"/>
                      <a:r>
                        <a:rPr lang="en-US" sz="1400" b="0" i="0" u="none" strike="noStrike" dirty="0">
                          <a:solidFill>
                            <a:schemeClr val="tx1"/>
                          </a:solidFill>
                          <a:effectLst/>
                          <a:latin typeface="微軟正黑體" panose="020B0604030504040204" pitchFamily="34" charset="-120"/>
                          <a:ea typeface="微軟正黑體" panose="020B0604030504040204" pitchFamily="34" charset="-120"/>
                        </a:rPr>
                        <a:t>BFA-MAC-62EPS45WK-RP</a:t>
                      </a:r>
                    </a:p>
                  </a:txBody>
                  <a:tcPr marL="9525" marR="9525" marT="9525" marB="0" anchor="ctr">
                    <a:solidFill>
                      <a:srgbClr val="0D0D0D">
                        <a:alpha val="85098"/>
                      </a:srgbClr>
                    </a:solidFill>
                  </a:tcPr>
                </a:tc>
                <a:tc>
                  <a:txBody>
                    <a:bodyPr/>
                    <a:lstStyle/>
                    <a:p>
                      <a:pPr algn="ctr" fontAlgn="ctr"/>
                      <a:r>
                        <a:rPr lang="en-US" alt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4712883217883</a:t>
                      </a:r>
                    </a:p>
                  </a:txBody>
                  <a:tcPr marL="9525" marR="9525" marT="9525" marB="0" anchor="ctr">
                    <a:solidFill>
                      <a:srgbClr val="0D0D0D">
                        <a:alpha val="85098"/>
                      </a:srgbClr>
                    </a:solidFill>
                  </a:tcPr>
                </a:tc>
                <a:tc>
                  <a:txBody>
                    <a:bodyPr/>
                    <a:lstStyle/>
                    <a:p>
                      <a:pPr algn="ctr" fontAlgn="ctr"/>
                      <a:r>
                        <a:rPr lang="en-US" altLang="zh-TW" sz="1200" b="1" i="0" u="none" strike="noStrike" kern="1200" dirty="0">
                          <a:solidFill>
                            <a:schemeClr val="tx1"/>
                          </a:solidFill>
                          <a:effectLst/>
                          <a:latin typeface="微軟正黑體" panose="020B0604030504040204" pitchFamily="34" charset="-120"/>
                          <a:ea typeface="微軟正黑體" panose="020B0604030504040204" pitchFamily="34" charset="-120"/>
                          <a:cs typeface="+mn-cs"/>
                        </a:rPr>
                        <a:t>886027159132</a:t>
                      </a:r>
                    </a:p>
                  </a:txBody>
                  <a:tcPr marL="9525" marR="9525" marT="9525" marB="0" anchor="ctr">
                    <a:solidFill>
                      <a:srgbClr val="0D0D0D">
                        <a:alpha val="85098"/>
                      </a:srgbClr>
                    </a:solidFill>
                  </a:tcPr>
                </a:tc>
                <a:tc>
                  <a:txBody>
                    <a:bodyPr/>
                    <a:lstStyle/>
                    <a:p>
                      <a:pPr algn="ctr" fontAlgn="ctr"/>
                      <a:r>
                        <a:rPr lang="zh-TW" altLang="en-US" sz="1200" u="none" strike="noStrike" dirty="0">
                          <a:solidFill>
                            <a:schemeClr val="tx1"/>
                          </a:solidFill>
                          <a:effectLst/>
                          <a:latin typeface="微軟正黑體" panose="020B0604030504040204" pitchFamily="34" charset="-120"/>
                          <a:ea typeface="微軟正黑體" panose="020B0604030504040204" pitchFamily="34" charset="-120"/>
                        </a:rPr>
                        <a:t>白色線材配白色鋁製鋁線梳</a:t>
                      </a:r>
                    </a:p>
                  </a:txBody>
                  <a:tcPr marL="3636" marR="3636" marT="3636" marB="0" anchor="ctr">
                    <a:solidFill>
                      <a:srgbClr val="0D0D0D">
                        <a:alpha val="85098"/>
                      </a:srgbClr>
                    </a:solidFill>
                  </a:tcPr>
                </a:tc>
                <a:extLst>
                  <a:ext uri="{0D108BD9-81ED-4DB2-BD59-A6C34878D82A}">
                    <a16:rowId xmlns:a16="http://schemas.microsoft.com/office/drawing/2014/main" val="1401258133"/>
                  </a:ext>
                </a:extLst>
              </a:tr>
            </a:tbl>
          </a:graphicData>
        </a:graphic>
      </p:graphicFrame>
    </p:spTree>
    <p:extLst>
      <p:ext uri="{BB962C8B-B14F-4D97-AF65-F5344CB8AC3E}">
        <p14:creationId xmlns:p14="http://schemas.microsoft.com/office/powerpoint/2010/main" val="1697977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3965EAA9-CA33-44F7-A884-82C6AAD46688}"/>
              </a:ext>
            </a:extLst>
          </p:cNvPr>
          <p:cNvPicPr>
            <a:picLocks noChangeAspect="1"/>
          </p:cNvPicPr>
          <p:nvPr/>
        </p:nvPicPr>
        <p:blipFill rotWithShape="1">
          <a:blip r:embed="rId2">
            <a:extLst>
              <a:ext uri="{28A0092B-C50C-407E-A947-70E740481C1C}">
                <a14:useLocalDpi xmlns:a14="http://schemas.microsoft.com/office/drawing/2010/main" val="0"/>
              </a:ext>
            </a:extLst>
          </a:blip>
          <a:srcRect l="24961" t="3572"/>
          <a:stretch/>
        </p:blipFill>
        <p:spPr>
          <a:xfrm>
            <a:off x="-71806" y="0"/>
            <a:ext cx="8085573" cy="6858000"/>
          </a:xfrm>
          <a:prstGeom prst="rect">
            <a:avLst/>
          </a:prstGeom>
        </p:spPr>
      </p:pic>
      <p:pic>
        <p:nvPicPr>
          <p:cNvPr id="13" name="圖片 12">
            <a:extLst>
              <a:ext uri="{FF2B5EF4-FFF2-40B4-BE49-F238E27FC236}">
                <a16:creationId xmlns:a16="http://schemas.microsoft.com/office/drawing/2014/main" id="{C11789E7-6783-4BE1-B967-EEF94F5D0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6" y="0"/>
            <a:ext cx="12174774" cy="6858000"/>
          </a:xfrm>
          <a:prstGeom prst="rect">
            <a:avLst/>
          </a:prstGeom>
        </p:spPr>
      </p:pic>
      <p:sp>
        <p:nvSpPr>
          <p:cNvPr id="3" name="內容版面配置區 2">
            <a:extLst>
              <a:ext uri="{FF2B5EF4-FFF2-40B4-BE49-F238E27FC236}">
                <a16:creationId xmlns:a16="http://schemas.microsoft.com/office/drawing/2014/main" id="{47A979C2-95C3-432B-8618-F1AAF46ADCA5}"/>
              </a:ext>
            </a:extLst>
          </p:cNvPr>
          <p:cNvSpPr>
            <a:spLocks noGrp="1"/>
          </p:cNvSpPr>
          <p:nvPr>
            <p:ph sz="half" idx="1"/>
          </p:nvPr>
        </p:nvSpPr>
        <p:spPr>
          <a:xfrm>
            <a:off x="7749885" y="3991688"/>
            <a:ext cx="4064758" cy="2328197"/>
          </a:xfrm>
        </p:spPr>
        <p:txBody>
          <a:bodyPr>
            <a:noAutofit/>
          </a:bodyPr>
          <a:lstStyle/>
          <a:p>
            <a:pPr marL="0" indent="0" algn="just">
              <a:lnSpc>
                <a:spcPct val="100000"/>
              </a:lnSpc>
              <a:buNone/>
            </a:pPr>
            <a:r>
              <a:rPr lang="en-US" altLang="zh-TW" sz="1600" dirty="0">
                <a:latin typeface="微軟正黑體" panose="020B0604030504040204" pitchFamily="34" charset="-120"/>
                <a:ea typeface="微軟正黑體" panose="020B0604030504040204" pitchFamily="34" charset="-120"/>
              </a:rPr>
              <a:t>Alchemy</a:t>
            </a:r>
            <a:r>
              <a:rPr lang="zh-TW" altLang="en-US" sz="1600" dirty="0">
                <a:latin typeface="微軟正黑體" panose="020B0604030504040204" pitchFamily="34" charset="-120"/>
                <a:ea typeface="微軟正黑體" panose="020B0604030504040204" pitchFamily="34" charset="-120"/>
              </a:rPr>
              <a:t> </a:t>
            </a:r>
            <a:r>
              <a:rPr lang="en-US" altLang="zh-TW" sz="1600" dirty="0">
                <a:latin typeface="微軟正黑體" panose="020B0604030504040204" pitchFamily="34" charset="-120"/>
                <a:ea typeface="微軟正黑體" panose="020B0604030504040204" pitchFamily="34" charset="-120"/>
              </a:rPr>
              <a:t>Aluminum Combs</a:t>
            </a:r>
            <a:r>
              <a:rPr lang="zh-TW" altLang="en-US" sz="1600" dirty="0">
                <a:latin typeface="微軟正黑體" panose="020B0604030504040204" pitchFamily="34" charset="-120"/>
                <a:ea typeface="微軟正黑體" panose="020B0604030504040204" pitchFamily="34" charset="-120"/>
              </a:rPr>
              <a:t>延⾧線是</a:t>
            </a:r>
            <a:r>
              <a:rPr lang="en-US" altLang="zh-TW" sz="1600" dirty="0">
                <a:latin typeface="微軟正黑體" panose="020B0604030504040204" pitchFamily="34" charset="-120"/>
                <a:ea typeface="微軟正黑體" panose="020B0604030504040204" pitchFamily="34" charset="-120"/>
              </a:rPr>
              <a:t>Alchemy</a:t>
            </a:r>
            <a:r>
              <a:rPr lang="zh-TW" altLang="en-US" sz="1600" dirty="0">
                <a:latin typeface="微軟正黑體" panose="020B0604030504040204" pitchFamily="34" charset="-120"/>
                <a:ea typeface="微軟正黑體" panose="020B0604030504040204" pitchFamily="34" charset="-120"/>
              </a:rPr>
              <a:t>系列延長線的新款，我們將最好的延長線帶入市場，並支持更高性能的零件。 </a:t>
            </a:r>
            <a:r>
              <a:rPr lang="en-US" altLang="zh-TW" sz="1600" dirty="0">
                <a:latin typeface="微軟正黑體" panose="020B0604030504040204" pitchFamily="34" charset="-120"/>
                <a:ea typeface="微軟正黑體" panose="020B0604030504040204" pitchFamily="34" charset="-120"/>
              </a:rPr>
              <a:t>Alchemy Aluminum Combs</a:t>
            </a:r>
            <a:r>
              <a:rPr lang="zh-TW" altLang="en-US" sz="1600" dirty="0">
                <a:latin typeface="微軟正黑體" panose="020B0604030504040204" pitchFamily="34" charset="-120"/>
                <a:ea typeface="微軟正黑體" panose="020B0604030504040204" pitchFamily="34" charset="-120"/>
              </a:rPr>
              <a:t>延長線為主板、</a:t>
            </a:r>
            <a:r>
              <a:rPr lang="en-US" altLang="zh-TW" sz="1600" dirty="0">
                <a:latin typeface="微軟正黑體" panose="020B0604030504040204" pitchFamily="34" charset="-120"/>
                <a:ea typeface="微軟正黑體" panose="020B0604030504040204" pitchFamily="34" charset="-120"/>
              </a:rPr>
              <a:t>CPU </a:t>
            </a:r>
            <a:r>
              <a:rPr lang="zh-TW" altLang="en-US" sz="1600" dirty="0">
                <a:latin typeface="微軟正黑體" panose="020B0604030504040204" pitchFamily="34" charset="-120"/>
                <a:ea typeface="微軟正黑體" panose="020B0604030504040204" pitchFamily="34" charset="-120"/>
              </a:rPr>
              <a:t>和 </a:t>
            </a:r>
            <a:r>
              <a:rPr lang="en-US" altLang="zh-TW" sz="1600" dirty="0">
                <a:latin typeface="微軟正黑體" panose="020B0604030504040204" pitchFamily="34" charset="-120"/>
                <a:ea typeface="微軟正黑體" panose="020B0604030504040204" pitchFamily="34" charset="-120"/>
              </a:rPr>
              <a:t>VGA </a:t>
            </a:r>
            <a:r>
              <a:rPr lang="zh-TW" altLang="en-US" sz="1600" dirty="0">
                <a:latin typeface="微軟正黑體" panose="020B0604030504040204" pitchFamily="34" charset="-120"/>
                <a:ea typeface="微軟正黑體" panose="020B0604030504040204" pitchFamily="34" charset="-120"/>
              </a:rPr>
              <a:t>電源線提供不同的電線，從而完成整齊有序的線材管理。帶套管的延長線採用高品質高密度編織網，總共有黑色和白色可供選擇，搭配黑色和銀色的鋁製鋁線梳。</a:t>
            </a:r>
          </a:p>
        </p:txBody>
      </p:sp>
      <p:pic>
        <p:nvPicPr>
          <p:cNvPr id="14" name="圖片 13">
            <a:extLst>
              <a:ext uri="{FF2B5EF4-FFF2-40B4-BE49-F238E27FC236}">
                <a16:creationId xmlns:a16="http://schemas.microsoft.com/office/drawing/2014/main" id="{16783873-AB45-4CDD-B056-2CECA48DA15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670053" y="2451101"/>
            <a:ext cx="6610348" cy="4406898"/>
          </a:xfrm>
          <a:prstGeom prst="rect">
            <a:avLst/>
          </a:prstGeom>
        </p:spPr>
      </p:pic>
      <p:pic>
        <p:nvPicPr>
          <p:cNvPr id="5" name="圖片 4">
            <a:extLst>
              <a:ext uri="{FF2B5EF4-FFF2-40B4-BE49-F238E27FC236}">
                <a16:creationId xmlns:a16="http://schemas.microsoft.com/office/drawing/2014/main" id="{F442EC1C-54F5-4F64-B241-09479203D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978" y="-739705"/>
            <a:ext cx="6154285" cy="3811686"/>
          </a:xfrm>
          <a:prstGeom prst="rect">
            <a:avLst/>
          </a:prstGeom>
        </p:spPr>
      </p:pic>
      <p:pic>
        <p:nvPicPr>
          <p:cNvPr id="4" name="圖片 3">
            <a:extLst>
              <a:ext uri="{FF2B5EF4-FFF2-40B4-BE49-F238E27FC236}">
                <a16:creationId xmlns:a16="http://schemas.microsoft.com/office/drawing/2014/main" id="{9C1D56CD-B69C-416D-A263-CFE529438C9D}"/>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256810" y="611687"/>
            <a:ext cx="6295577" cy="3453573"/>
          </a:xfrm>
          <a:prstGeom prst="rect">
            <a:avLst/>
          </a:prstGeom>
        </p:spPr>
      </p:pic>
    </p:spTree>
    <p:extLst>
      <p:ext uri="{BB962C8B-B14F-4D97-AF65-F5344CB8AC3E}">
        <p14:creationId xmlns:p14="http://schemas.microsoft.com/office/powerpoint/2010/main" val="3611075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B1286EFB-F83D-448F-BA0D-13C7C65F37AB}"/>
              </a:ext>
            </a:extLst>
          </p:cNvPr>
          <p:cNvPicPr>
            <a:picLocks noChangeAspect="1"/>
          </p:cNvPicPr>
          <p:nvPr/>
        </p:nvPicPr>
        <p:blipFill rotWithShape="1">
          <a:blip r:embed="rId2">
            <a:extLst>
              <a:ext uri="{28A0092B-C50C-407E-A947-70E740481C1C}">
                <a14:useLocalDpi xmlns:a14="http://schemas.microsoft.com/office/drawing/2010/main" val="0"/>
              </a:ext>
            </a:extLst>
          </a:blip>
          <a:srcRect r="16587"/>
          <a:stretch/>
        </p:blipFill>
        <p:spPr>
          <a:xfrm>
            <a:off x="3594100" y="0"/>
            <a:ext cx="8580674" cy="6858000"/>
          </a:xfrm>
          <a:prstGeom prst="rect">
            <a:avLst/>
          </a:prstGeom>
        </p:spPr>
      </p:pic>
      <p:pic>
        <p:nvPicPr>
          <p:cNvPr id="12" name="圖片 11">
            <a:extLst>
              <a:ext uri="{FF2B5EF4-FFF2-40B4-BE49-F238E27FC236}">
                <a16:creationId xmlns:a16="http://schemas.microsoft.com/office/drawing/2014/main" id="{661DCF69-332B-4762-8106-9CDA11D64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4774" cy="6858000"/>
          </a:xfrm>
          <a:prstGeom prst="rect">
            <a:avLst/>
          </a:prstGeom>
        </p:spPr>
      </p:pic>
      <p:pic>
        <p:nvPicPr>
          <p:cNvPr id="5" name="圖片 4">
            <a:extLst>
              <a:ext uri="{FF2B5EF4-FFF2-40B4-BE49-F238E27FC236}">
                <a16:creationId xmlns:a16="http://schemas.microsoft.com/office/drawing/2014/main" id="{6AB18053-2A85-468A-BA96-B1208C0D5CAC}"/>
              </a:ext>
            </a:extLst>
          </p:cNvPr>
          <p:cNvPicPr>
            <a:picLocks noChangeAspect="1"/>
          </p:cNvPicPr>
          <p:nvPr/>
        </p:nvPicPr>
        <p:blipFill rotWithShape="1">
          <a:blip r:embed="rId4">
            <a:extLst>
              <a:ext uri="{28A0092B-C50C-407E-A947-70E740481C1C}">
                <a14:useLocalDpi xmlns:a14="http://schemas.microsoft.com/office/drawing/2010/main" val="0"/>
              </a:ext>
            </a:extLst>
          </a:blip>
          <a:srcRect l="30230" t="22222"/>
          <a:stretch/>
        </p:blipFill>
        <p:spPr>
          <a:xfrm>
            <a:off x="6924" y="385784"/>
            <a:ext cx="4784833" cy="5334018"/>
          </a:xfrm>
          <a:prstGeom prst="rect">
            <a:avLst/>
          </a:prstGeom>
        </p:spPr>
      </p:pic>
      <p:sp>
        <p:nvSpPr>
          <p:cNvPr id="2" name="標題 1">
            <a:extLst>
              <a:ext uri="{FF2B5EF4-FFF2-40B4-BE49-F238E27FC236}">
                <a16:creationId xmlns:a16="http://schemas.microsoft.com/office/drawing/2014/main" id="{E39FF555-A344-4DD6-8360-9BB8E5771627}"/>
              </a:ext>
            </a:extLst>
          </p:cNvPr>
          <p:cNvSpPr>
            <a:spLocks noGrp="1"/>
          </p:cNvSpPr>
          <p:nvPr>
            <p:ph type="title"/>
          </p:nvPr>
        </p:nvSpPr>
        <p:spPr>
          <a:xfrm>
            <a:off x="193609" y="-166625"/>
            <a:ext cx="6752475" cy="1325563"/>
          </a:xfrm>
        </p:spPr>
        <p:txBody>
          <a:bodyPr>
            <a:normAutofit/>
          </a:bodyPr>
          <a:lstStyle/>
          <a:p>
            <a:r>
              <a:rPr lang="en-US" altLang="zh-TW" sz="2400" b="1" dirty="0">
                <a:latin typeface="Tahoma" panose="020B0604030504040204" pitchFamily="34" charset="0"/>
                <a:ea typeface="Tahoma" panose="020B0604030504040204" pitchFamily="34" charset="0"/>
                <a:cs typeface="Tahoma" panose="020B0604030504040204" pitchFamily="34" charset="0"/>
              </a:rPr>
              <a:t>RTX 3090 &amp; 6900XT</a:t>
            </a:r>
            <a:r>
              <a:rPr lang="zh-TW" altLang="en-US" sz="2400" b="1" dirty="0">
                <a:latin typeface="Tahoma" panose="020B0604030504040204" pitchFamily="34" charset="0"/>
                <a:ea typeface="Tahoma" panose="020B0604030504040204" pitchFamily="34" charset="0"/>
                <a:cs typeface="Tahoma" panose="020B0604030504040204" pitchFamily="34" charset="0"/>
              </a:rPr>
              <a:t> 支援使用</a:t>
            </a:r>
            <a:endParaRPr lang="zh-TW" altLang="en-US" sz="2400" b="1" dirty="0">
              <a:latin typeface="Tahoma" panose="020B0604030504040204" pitchFamily="34" charset="0"/>
              <a:cs typeface="Tahoma" panose="020B0604030504040204" pitchFamily="34" charset="0"/>
            </a:endParaRPr>
          </a:p>
        </p:txBody>
      </p:sp>
      <p:sp>
        <p:nvSpPr>
          <p:cNvPr id="4" name="矩形 3"/>
          <p:cNvSpPr/>
          <p:nvPr/>
        </p:nvSpPr>
        <p:spPr>
          <a:xfrm>
            <a:off x="277692" y="4976126"/>
            <a:ext cx="4784833" cy="1569660"/>
          </a:xfrm>
          <a:prstGeom prst="rect">
            <a:avLst/>
          </a:prstGeom>
        </p:spPr>
        <p:txBody>
          <a:bodyPr wrap="square">
            <a:spAutoFit/>
          </a:bodyPr>
          <a:lstStyle/>
          <a:p>
            <a:pPr algn="just"/>
            <a:r>
              <a:rPr lang="en-US" altLang="zh-TW" sz="1600" dirty="0">
                <a:latin typeface="微軟正黑體" panose="020B0604030504040204" pitchFamily="34" charset="-120"/>
                <a:ea typeface="微軟正黑體" panose="020B0604030504040204" pitchFamily="34" charset="-120"/>
              </a:rPr>
              <a:t>Alchemy Aluminum Combs</a:t>
            </a:r>
            <a:r>
              <a:rPr lang="zh-TW" altLang="en-US" sz="1600" dirty="0">
                <a:latin typeface="微軟正黑體" panose="020B0604030504040204" pitchFamily="34" charset="-120"/>
                <a:ea typeface="微軟正黑體" panose="020B0604030504040204" pitchFamily="34" charset="-120"/>
              </a:rPr>
              <a:t> </a:t>
            </a:r>
            <a:r>
              <a:rPr lang="en-US" altLang="zh-TW" sz="1600" dirty="0">
                <a:latin typeface="微軟正黑體" panose="020B0604030504040204" pitchFamily="34" charset="-120"/>
                <a:ea typeface="微軟正黑體" panose="020B0604030504040204" pitchFamily="34" charset="-120"/>
              </a:rPr>
              <a:t>8pin PCIe / 6+2pin PCIe / 6pin PCIe</a:t>
            </a:r>
            <a:r>
              <a:rPr lang="zh-TW" altLang="en-US" sz="1600" dirty="0">
                <a:latin typeface="微軟正黑體" panose="020B0604030504040204" pitchFamily="34" charset="-120"/>
                <a:ea typeface="微軟正黑體" panose="020B0604030504040204" pitchFamily="34" charset="-120"/>
              </a:rPr>
              <a:t> 延長線，它的兩端均採用高導電合金端子製造，可為各種顯卡提供足夠的電力，並支援最新顯卡的高功率消耗，即使是最新規格的 </a:t>
            </a:r>
            <a:r>
              <a:rPr lang="en-US" altLang="zh-TW" sz="1600" dirty="0">
                <a:latin typeface="微軟正黑體" panose="020B0604030504040204" pitchFamily="34" charset="-120"/>
                <a:ea typeface="微軟正黑體" panose="020B0604030504040204" pitchFamily="34" charset="-120"/>
              </a:rPr>
              <a:t>NVIDIA RTX 3090</a:t>
            </a:r>
            <a:r>
              <a:rPr lang="zh-TW" altLang="en-US" sz="1600" dirty="0">
                <a:latin typeface="微軟正黑體" panose="020B0604030504040204" pitchFamily="34" charset="-120"/>
                <a:ea typeface="微軟正黑體" panose="020B0604030504040204" pitchFamily="34" charset="-120"/>
              </a:rPr>
              <a:t>或 </a:t>
            </a:r>
            <a:r>
              <a:rPr lang="en-US" altLang="zh-TW" sz="1600" dirty="0">
                <a:latin typeface="微軟正黑體" panose="020B0604030504040204" pitchFamily="34" charset="-120"/>
                <a:ea typeface="微軟正黑體" panose="020B0604030504040204" pitchFamily="34" charset="-120"/>
              </a:rPr>
              <a:t>AMD Radeon6900XT</a:t>
            </a:r>
            <a:r>
              <a:rPr lang="zh-TW" altLang="en-US" sz="1600" dirty="0">
                <a:latin typeface="微軟正黑體" panose="020B0604030504040204" pitchFamily="34" charset="-120"/>
                <a:ea typeface="微軟正黑體" panose="020B0604030504040204" pitchFamily="34" charset="-120"/>
              </a:rPr>
              <a:t>，也不會過熱或熔化，確保您的零件安全。</a:t>
            </a:r>
            <a:endParaRPr lang="zh-TW" altLang="zh-TW" sz="1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79567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FFD5EDE-8141-47BF-91BB-76B7EBB2DCC7}"/>
              </a:ext>
            </a:extLst>
          </p:cNvPr>
          <p:cNvPicPr>
            <a:picLocks noChangeAspect="1"/>
          </p:cNvPicPr>
          <p:nvPr/>
        </p:nvPicPr>
        <p:blipFill rotWithShape="1">
          <a:blip r:embed="rId2"/>
          <a:srcRect l="32325" t="24802" r="22182" b="23531"/>
          <a:stretch/>
        </p:blipFill>
        <p:spPr>
          <a:xfrm>
            <a:off x="0" y="-1"/>
            <a:ext cx="8051800" cy="6858001"/>
          </a:xfrm>
          <a:prstGeom prst="rect">
            <a:avLst/>
          </a:prstGeom>
        </p:spPr>
      </p:pic>
      <p:pic>
        <p:nvPicPr>
          <p:cNvPr id="3" name="圖片 2">
            <a:extLst>
              <a:ext uri="{FF2B5EF4-FFF2-40B4-BE49-F238E27FC236}">
                <a16:creationId xmlns:a16="http://schemas.microsoft.com/office/drawing/2014/main" id="{7EA2AC67-C780-4FCE-BCE1-77C626FB77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 y="0"/>
            <a:ext cx="12174774" cy="6858000"/>
          </a:xfrm>
          <a:prstGeom prst="rect">
            <a:avLst/>
          </a:prstGeom>
        </p:spPr>
      </p:pic>
      <p:sp>
        <p:nvSpPr>
          <p:cNvPr id="6" name="標題 1">
            <a:extLst>
              <a:ext uri="{FF2B5EF4-FFF2-40B4-BE49-F238E27FC236}">
                <a16:creationId xmlns:a16="http://schemas.microsoft.com/office/drawing/2014/main" id="{B0E69BF4-73E9-434E-9D04-A1AEB79F4324}"/>
              </a:ext>
            </a:extLst>
          </p:cNvPr>
          <p:cNvSpPr txBox="1">
            <a:spLocks/>
          </p:cNvSpPr>
          <p:nvPr/>
        </p:nvSpPr>
        <p:spPr>
          <a:xfrm>
            <a:off x="6843486" y="1476152"/>
            <a:ext cx="62903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400" b="1" dirty="0">
                <a:latin typeface="Tahoma" panose="020B0604030504040204" pitchFamily="34" charset="0"/>
                <a:ea typeface="Tahoma" panose="020B0604030504040204" pitchFamily="34" charset="0"/>
                <a:cs typeface="Tahoma" panose="020B0604030504040204" pitchFamily="34" charset="0"/>
              </a:rPr>
              <a:t>鋁製理線梳</a:t>
            </a:r>
            <a:endParaRPr lang="zh-TW" altLang="en-US" sz="2400" b="1" dirty="0">
              <a:latin typeface="Tahoma" panose="020B0604030504040204" pitchFamily="34" charset="0"/>
              <a:cs typeface="Tahoma" panose="020B0604030504040204" pitchFamily="34" charset="0"/>
            </a:endParaRPr>
          </a:p>
        </p:txBody>
      </p:sp>
      <p:sp>
        <p:nvSpPr>
          <p:cNvPr id="7" name="內容版面配置區 2">
            <a:extLst>
              <a:ext uri="{FF2B5EF4-FFF2-40B4-BE49-F238E27FC236}">
                <a16:creationId xmlns:a16="http://schemas.microsoft.com/office/drawing/2014/main" id="{95EACDC1-BCF9-42A4-B18F-B8173119EA62}"/>
              </a:ext>
            </a:extLst>
          </p:cNvPr>
          <p:cNvSpPr txBox="1">
            <a:spLocks/>
          </p:cNvSpPr>
          <p:nvPr/>
        </p:nvSpPr>
        <p:spPr>
          <a:xfrm>
            <a:off x="8051800" y="2419330"/>
            <a:ext cx="3873760" cy="2520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altLang="zh-TW" sz="1500" dirty="0">
                <a:latin typeface="微軟正黑體" panose="020B0604030504040204" pitchFamily="34" charset="-120"/>
                <a:ea typeface="微軟正黑體" panose="020B0604030504040204" pitchFamily="34" charset="-120"/>
              </a:rPr>
              <a:t>Alchemy Aluminum Combs</a:t>
            </a:r>
            <a:r>
              <a:rPr lang="zh-TW" altLang="en-US" sz="1500" dirty="0">
                <a:latin typeface="微軟正黑體" panose="020B0604030504040204" pitchFamily="34" charset="-120"/>
                <a:ea typeface="微軟正黑體" panose="020B0604030504040204" pitchFamily="34" charset="-120"/>
              </a:rPr>
              <a:t>延⾧線，有黑色和白色兩款，分別搭配的黑色鋁製鋁線梳和銀色鋁製鋁線梳。</a:t>
            </a:r>
          </a:p>
          <a:p>
            <a:pPr marL="0" indent="0" algn="just">
              <a:buFont typeface="Arial" panose="020B0604020202020204" pitchFamily="34" charset="0"/>
              <a:buNone/>
            </a:pPr>
            <a:r>
              <a:rPr lang="zh-TW" altLang="en-US" sz="1500" dirty="0">
                <a:latin typeface="微軟正黑體" panose="020B0604030504040204" pitchFamily="34" charset="-120"/>
                <a:ea typeface="微軟正黑體" panose="020B0604030504040204" pitchFamily="34" charset="-120"/>
              </a:rPr>
              <a:t>精密</a:t>
            </a:r>
            <a:r>
              <a:rPr lang="en-US" altLang="zh-TW" sz="1500" dirty="0">
                <a:latin typeface="微軟正黑體" panose="020B0604030504040204" pitchFamily="34" charset="-120"/>
                <a:ea typeface="微軟正黑體" panose="020B0604030504040204" pitchFamily="34" charset="-120"/>
              </a:rPr>
              <a:t>CNC</a:t>
            </a:r>
            <a:r>
              <a:rPr lang="zh-TW" altLang="en-US" sz="1500" dirty="0">
                <a:latin typeface="微軟正黑體" panose="020B0604030504040204" pitchFamily="34" charset="-120"/>
                <a:ea typeface="微軟正黑體" panose="020B0604030504040204" pitchFamily="34" charset="-120"/>
              </a:rPr>
              <a:t>切割的鋁製鋁線梳可以將線材整齊地排列，建立一個乾淨、時尚的系統。與其他材料相比，使用高品質鋁材可為電線提供更高的穩定性，並且完美地契合 </a:t>
            </a:r>
            <a:r>
              <a:rPr lang="en-US" altLang="zh-TW" sz="1500" dirty="0">
                <a:latin typeface="微軟正黑體" panose="020B0604030504040204" pitchFamily="34" charset="-120"/>
                <a:ea typeface="微軟正黑體" panose="020B0604030504040204" pitchFamily="34" charset="-120"/>
              </a:rPr>
              <a:t>Alchemy </a:t>
            </a:r>
            <a:r>
              <a:rPr lang="zh-TW" altLang="en-US" sz="1500" dirty="0">
                <a:latin typeface="微軟正黑體" panose="020B0604030504040204" pitchFamily="34" charset="-120"/>
                <a:ea typeface="微軟正黑體" panose="020B0604030504040204" pitchFamily="34" charset="-120"/>
              </a:rPr>
              <a:t>線材。菱形切割邊緣圓滑處理可保護您的手指和線材在安裝過程中不會被刮傷，同時還可以輕鬆調整理線梳的位置。</a:t>
            </a:r>
          </a:p>
        </p:txBody>
      </p:sp>
    </p:spTree>
    <p:extLst>
      <p:ext uri="{BB962C8B-B14F-4D97-AF65-F5344CB8AC3E}">
        <p14:creationId xmlns:p14="http://schemas.microsoft.com/office/powerpoint/2010/main" val="2543075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A0100FDE-2417-4159-8D62-7BE212762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6" y="0"/>
            <a:ext cx="12174774" cy="6858000"/>
          </a:xfrm>
          <a:prstGeom prst="rect">
            <a:avLst/>
          </a:prstGeom>
          <a:noFill/>
        </p:spPr>
      </p:pic>
      <p:pic>
        <p:nvPicPr>
          <p:cNvPr id="10" name="圖片 9">
            <a:extLst>
              <a:ext uri="{FF2B5EF4-FFF2-40B4-BE49-F238E27FC236}">
                <a16:creationId xmlns:a16="http://schemas.microsoft.com/office/drawing/2014/main" id="{57BB13A3-BF88-4389-918B-D2C084EB1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
            <a:ext cx="6858000" cy="6858000"/>
          </a:xfrm>
          <a:prstGeom prst="rect">
            <a:avLst/>
          </a:prstGeom>
        </p:spPr>
      </p:pic>
      <p:sp>
        <p:nvSpPr>
          <p:cNvPr id="8" name="標題 1">
            <a:extLst>
              <a:ext uri="{FF2B5EF4-FFF2-40B4-BE49-F238E27FC236}">
                <a16:creationId xmlns:a16="http://schemas.microsoft.com/office/drawing/2014/main" id="{8C20F64B-7673-48F6-8E8F-9E59E16AD9A4}"/>
              </a:ext>
            </a:extLst>
          </p:cNvPr>
          <p:cNvSpPr txBox="1">
            <a:spLocks/>
          </p:cNvSpPr>
          <p:nvPr/>
        </p:nvSpPr>
        <p:spPr>
          <a:xfrm>
            <a:off x="7704353" y="2452768"/>
            <a:ext cx="4314165" cy="1241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400" b="1" dirty="0">
                <a:latin typeface="Tahoma" panose="020B0604030504040204" pitchFamily="34" charset="0"/>
                <a:ea typeface="Tahoma" panose="020B0604030504040204" pitchFamily="34" charset="0"/>
                <a:cs typeface="Tahoma" panose="020B0604030504040204" pitchFamily="34" charset="0"/>
              </a:rPr>
              <a:t>純銅</a:t>
            </a:r>
            <a:r>
              <a:rPr lang="en-US" altLang="zh-TW" sz="2400" b="1" dirty="0">
                <a:latin typeface="Tahoma" panose="020B0604030504040204" pitchFamily="34" charset="0"/>
                <a:ea typeface="Tahoma" panose="020B0604030504040204" pitchFamily="34" charset="0"/>
                <a:cs typeface="Tahoma" panose="020B0604030504040204" pitchFamily="34" charset="0"/>
              </a:rPr>
              <a:t>18AWG</a:t>
            </a:r>
            <a:r>
              <a:rPr lang="zh-TW" altLang="en-US" sz="2400" b="1" dirty="0">
                <a:latin typeface="Tahoma" panose="020B0604030504040204" pitchFamily="34" charset="0"/>
                <a:ea typeface="Tahoma" panose="020B0604030504040204" pitchFamily="34" charset="0"/>
                <a:cs typeface="Tahoma" panose="020B0604030504040204" pitchFamily="34" charset="0"/>
              </a:rPr>
              <a:t>的電線</a:t>
            </a:r>
            <a:endParaRPr lang="zh-TW" altLang="en-US" sz="2400" b="1" dirty="0">
              <a:latin typeface="Tahoma" panose="020B0604030504040204" pitchFamily="34" charset="0"/>
              <a:cs typeface="Tahoma" panose="020B0604030504040204" pitchFamily="34" charset="0"/>
            </a:endParaRPr>
          </a:p>
        </p:txBody>
      </p:sp>
      <p:sp>
        <p:nvSpPr>
          <p:cNvPr id="11" name="內容版面配置區 2">
            <a:extLst>
              <a:ext uri="{FF2B5EF4-FFF2-40B4-BE49-F238E27FC236}">
                <a16:creationId xmlns:a16="http://schemas.microsoft.com/office/drawing/2014/main" id="{40596D9F-2641-4F1D-AD9D-E5D33A393FC5}"/>
              </a:ext>
            </a:extLst>
          </p:cNvPr>
          <p:cNvSpPr txBox="1">
            <a:spLocks/>
          </p:cNvSpPr>
          <p:nvPr/>
        </p:nvSpPr>
        <p:spPr>
          <a:xfrm>
            <a:off x="7844815" y="3338139"/>
            <a:ext cx="4033242" cy="1141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zh-TW" altLang="en-US" sz="1600" dirty="0">
                <a:latin typeface="微軟正黑體" panose="020B0604030504040204" pitchFamily="34" charset="-120"/>
                <a:ea typeface="微軟正黑體" panose="020B0604030504040204" pitchFamily="34" charset="-120"/>
              </a:rPr>
              <a:t>延長線採用</a:t>
            </a:r>
            <a:r>
              <a:rPr lang="en-US" altLang="zh-TW" sz="1600" dirty="0">
                <a:latin typeface="微軟正黑體" panose="020B0604030504040204" pitchFamily="34" charset="-120"/>
                <a:ea typeface="微軟正黑體" panose="020B0604030504040204" pitchFamily="34" charset="-120"/>
              </a:rPr>
              <a:t>18AWG</a:t>
            </a:r>
            <a:r>
              <a:rPr lang="zh-TW" altLang="en-US" sz="1600" dirty="0">
                <a:latin typeface="微軟正黑體" panose="020B0604030504040204" pitchFamily="34" charset="-120"/>
                <a:ea typeface="微軟正黑體" panose="020B0604030504040204" pitchFamily="34" charset="-120"/>
              </a:rPr>
              <a:t>的純銅線，增強的套管技術允許使用更粗的銅線，在降低電阻的同時提高效率，同時保持更小的電線總直徑。</a:t>
            </a:r>
          </a:p>
        </p:txBody>
      </p:sp>
    </p:spTree>
    <p:extLst>
      <p:ext uri="{BB962C8B-B14F-4D97-AF65-F5344CB8AC3E}">
        <p14:creationId xmlns:p14="http://schemas.microsoft.com/office/powerpoint/2010/main" val="1055952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CECD155-373C-4982-ACFD-2FD78E086ACE}"/>
              </a:ext>
            </a:extLst>
          </p:cNvPr>
          <p:cNvPicPr>
            <a:picLocks noChangeAspect="1"/>
          </p:cNvPicPr>
          <p:nvPr/>
        </p:nvPicPr>
        <p:blipFill rotWithShape="1">
          <a:blip r:embed="rId2"/>
          <a:srcRect t="26272" b="-1"/>
          <a:stretch/>
        </p:blipFill>
        <p:spPr>
          <a:xfrm>
            <a:off x="3973134" y="0"/>
            <a:ext cx="8235478" cy="4899456"/>
          </a:xfrm>
          <a:prstGeom prst="rect">
            <a:avLst/>
          </a:prstGeom>
        </p:spPr>
      </p:pic>
      <p:pic>
        <p:nvPicPr>
          <p:cNvPr id="7" name="圖片 6">
            <a:extLst>
              <a:ext uri="{FF2B5EF4-FFF2-40B4-BE49-F238E27FC236}">
                <a16:creationId xmlns:a16="http://schemas.microsoft.com/office/drawing/2014/main" id="{0F70217C-81AB-4ED2-847F-6583B700FFC0}"/>
              </a:ext>
            </a:extLst>
          </p:cNvPr>
          <p:cNvPicPr>
            <a:picLocks noChangeAspect="1"/>
          </p:cNvPicPr>
          <p:nvPr/>
        </p:nvPicPr>
        <p:blipFill rotWithShape="1">
          <a:blip r:embed="rId3"/>
          <a:srcRect t="24704" b="10749"/>
          <a:stretch/>
        </p:blipFill>
        <p:spPr>
          <a:xfrm>
            <a:off x="3972867" y="3307780"/>
            <a:ext cx="8241380" cy="3550219"/>
          </a:xfrm>
          <a:prstGeom prst="rect">
            <a:avLst/>
          </a:prstGeom>
        </p:spPr>
      </p:pic>
      <p:pic>
        <p:nvPicPr>
          <p:cNvPr id="6" name="圖片 5">
            <a:extLst>
              <a:ext uri="{FF2B5EF4-FFF2-40B4-BE49-F238E27FC236}">
                <a16:creationId xmlns:a16="http://schemas.microsoft.com/office/drawing/2014/main" id="{531491DD-C1C6-4179-9C4F-EE81C2167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4774" cy="6858000"/>
          </a:xfrm>
          <a:prstGeom prst="rect">
            <a:avLst/>
          </a:prstGeom>
        </p:spPr>
      </p:pic>
      <p:sp>
        <p:nvSpPr>
          <p:cNvPr id="8" name="標題 1">
            <a:extLst>
              <a:ext uri="{FF2B5EF4-FFF2-40B4-BE49-F238E27FC236}">
                <a16:creationId xmlns:a16="http://schemas.microsoft.com/office/drawing/2014/main" id="{0665B161-2BA0-48E6-81DB-D9005666B934}"/>
              </a:ext>
            </a:extLst>
          </p:cNvPr>
          <p:cNvSpPr txBox="1">
            <a:spLocks/>
          </p:cNvSpPr>
          <p:nvPr/>
        </p:nvSpPr>
        <p:spPr>
          <a:xfrm>
            <a:off x="294084" y="3429000"/>
            <a:ext cx="5414348" cy="1521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b="1" dirty="0">
                <a:latin typeface="Tahoma" panose="020B0604030504040204" pitchFamily="34" charset="0"/>
                <a:ea typeface="Tahoma" panose="020B0604030504040204" pitchFamily="34" charset="0"/>
                <a:cs typeface="Tahoma" panose="020B0604030504040204" pitchFamily="34" charset="0"/>
              </a:rPr>
              <a:t>防止熱收縮的高密度編織線材</a:t>
            </a:r>
            <a:endParaRPr lang="zh-TW" altLang="en-US" sz="2400" b="1" dirty="0">
              <a:latin typeface="Tahoma" panose="020B0604030504040204" pitchFamily="34" charset="0"/>
              <a:cs typeface="Tahoma" panose="020B0604030504040204" pitchFamily="34" charset="0"/>
            </a:endParaRPr>
          </a:p>
        </p:txBody>
      </p:sp>
      <p:sp>
        <p:nvSpPr>
          <p:cNvPr id="9" name="內容版面配置區 2">
            <a:extLst>
              <a:ext uri="{FF2B5EF4-FFF2-40B4-BE49-F238E27FC236}">
                <a16:creationId xmlns:a16="http://schemas.microsoft.com/office/drawing/2014/main" id="{02F32EA3-4292-42C4-87F6-E006B78FBA5A}"/>
              </a:ext>
            </a:extLst>
          </p:cNvPr>
          <p:cNvSpPr txBox="1">
            <a:spLocks/>
          </p:cNvSpPr>
          <p:nvPr/>
        </p:nvSpPr>
        <p:spPr>
          <a:xfrm>
            <a:off x="294080" y="4498377"/>
            <a:ext cx="4339083" cy="2630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zh-TW" altLang="en-US" sz="1600" dirty="0">
                <a:latin typeface="微軟正黑體" panose="020B0604030504040204" pitchFamily="34" charset="-120"/>
                <a:ea typeface="微軟正黑體" panose="020B0604030504040204" pitchFamily="34" charset="-120"/>
              </a:rPr>
              <a:t>防止熱收縮的高密度編織線材提供了</a:t>
            </a:r>
            <a:r>
              <a:rPr lang="en-US" altLang="zh-TW" sz="1600" dirty="0">
                <a:latin typeface="微軟正黑體" panose="020B0604030504040204" pitchFamily="34" charset="-120"/>
                <a:ea typeface="微軟正黑體" panose="020B0604030504040204" pitchFamily="34" charset="-120"/>
              </a:rPr>
              <a:t>Alchemy Aluminum Combs</a:t>
            </a:r>
            <a:r>
              <a:rPr lang="zh-TW" altLang="en-US" sz="1600" dirty="0">
                <a:latin typeface="微軟正黑體" panose="020B0604030504040204" pitchFamily="34" charset="-120"/>
                <a:ea typeface="微軟正黑體" panose="020B0604030504040204" pitchFamily="34" charset="-120"/>
              </a:rPr>
              <a:t>延⾧線的優質品質，確保最佳質量的套管並避免意外拉斷套管。</a:t>
            </a:r>
          </a:p>
          <a:p>
            <a:pPr marL="0" indent="0" algn="just">
              <a:buFont typeface="Arial" panose="020B0604020202020204" pitchFamily="34" charset="0"/>
              <a:buNone/>
            </a:pPr>
            <a:r>
              <a:rPr lang="en-US" altLang="zh-TW" sz="1600" dirty="0">
                <a:latin typeface="微軟正黑體" panose="020B0604030504040204" pitchFamily="34" charset="-120"/>
                <a:ea typeface="微軟正黑體" panose="020B0604030504040204" pitchFamily="34" charset="-120"/>
              </a:rPr>
              <a:t>Alchemy Aluminum Combs</a:t>
            </a:r>
            <a:r>
              <a:rPr lang="zh-TW" altLang="en-US" sz="1600" dirty="0">
                <a:latin typeface="微軟正黑體" panose="020B0604030504040204" pitchFamily="34" charset="-120"/>
                <a:ea typeface="微軟正黑體" panose="020B0604030504040204" pitchFamily="34" charset="-120"/>
              </a:rPr>
              <a:t>延⾧線，擁有獨特編織的超密套管，可將套管穩固固定在電線上。即使是在機箱的狹窄角落和區域，都可以自由靈活穿越，增加電線用於延長線的使用壽命和耐用性。</a:t>
            </a:r>
          </a:p>
        </p:txBody>
      </p:sp>
    </p:spTree>
    <p:extLst>
      <p:ext uri="{BB962C8B-B14F-4D97-AF65-F5344CB8AC3E}">
        <p14:creationId xmlns:p14="http://schemas.microsoft.com/office/powerpoint/2010/main" val="3639525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4956260-746B-48FA-8C61-F3CB20C04D4A}"/>
              </a:ext>
            </a:extLst>
          </p:cNvPr>
          <p:cNvPicPr>
            <a:picLocks noChangeAspect="1"/>
          </p:cNvPicPr>
          <p:nvPr/>
        </p:nvPicPr>
        <p:blipFill rotWithShape="1">
          <a:blip r:embed="rId2"/>
          <a:srcRect l="7036" t="16318" b="22955"/>
          <a:stretch/>
        </p:blipFill>
        <p:spPr>
          <a:xfrm>
            <a:off x="-1" y="3429000"/>
            <a:ext cx="7886701" cy="3429000"/>
          </a:xfrm>
          <a:prstGeom prst="rect">
            <a:avLst/>
          </a:prstGeom>
        </p:spPr>
      </p:pic>
      <p:pic>
        <p:nvPicPr>
          <p:cNvPr id="4" name="內容版面配置區 5">
            <a:extLst>
              <a:ext uri="{FF2B5EF4-FFF2-40B4-BE49-F238E27FC236}">
                <a16:creationId xmlns:a16="http://schemas.microsoft.com/office/drawing/2014/main" id="{97D6DFBF-4A9B-4121-9A1F-44CAB803E337}"/>
              </a:ext>
            </a:extLst>
          </p:cNvPr>
          <p:cNvPicPr>
            <a:picLocks noChangeAspect="1"/>
          </p:cNvPicPr>
          <p:nvPr/>
        </p:nvPicPr>
        <p:blipFill rotWithShape="1">
          <a:blip r:embed="rId3"/>
          <a:srcRect l="6486" t="19974"/>
          <a:stretch/>
        </p:blipFill>
        <p:spPr>
          <a:xfrm>
            <a:off x="-1" y="-1"/>
            <a:ext cx="7814586" cy="3532015"/>
          </a:xfrm>
          <a:prstGeom prst="rect">
            <a:avLst/>
          </a:prstGeom>
        </p:spPr>
      </p:pic>
      <p:pic>
        <p:nvPicPr>
          <p:cNvPr id="8" name="圖片 7">
            <a:extLst>
              <a:ext uri="{FF2B5EF4-FFF2-40B4-BE49-F238E27FC236}">
                <a16:creationId xmlns:a16="http://schemas.microsoft.com/office/drawing/2014/main" id="{5C0659D5-6633-47E7-BD8A-B5C0EDF21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6" y="0"/>
            <a:ext cx="12174774" cy="6858000"/>
          </a:xfrm>
          <a:prstGeom prst="rect">
            <a:avLst/>
          </a:prstGeom>
        </p:spPr>
      </p:pic>
      <p:sp>
        <p:nvSpPr>
          <p:cNvPr id="9" name="標題 1">
            <a:extLst>
              <a:ext uri="{FF2B5EF4-FFF2-40B4-BE49-F238E27FC236}">
                <a16:creationId xmlns:a16="http://schemas.microsoft.com/office/drawing/2014/main" id="{ABD8187B-392F-4D2A-B166-26E71A82101A}"/>
              </a:ext>
            </a:extLst>
          </p:cNvPr>
          <p:cNvSpPr txBox="1">
            <a:spLocks/>
          </p:cNvSpPr>
          <p:nvPr/>
        </p:nvSpPr>
        <p:spPr>
          <a:xfrm>
            <a:off x="5036055" y="4109502"/>
            <a:ext cx="8082544" cy="1521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400" b="1" dirty="0">
                <a:latin typeface="Tahoma" panose="020B0604030504040204" pitchFamily="34" charset="0"/>
                <a:ea typeface="Tahoma" panose="020B0604030504040204" pitchFamily="34" charset="0"/>
                <a:cs typeface="Tahoma" panose="020B0604030504040204" pitchFamily="34" charset="0"/>
              </a:rPr>
              <a:t>精密模壓的接頭</a:t>
            </a:r>
            <a:endParaRPr lang="zh-TW" altLang="en-US" sz="2400" b="1" dirty="0">
              <a:latin typeface="Tahoma" panose="020B0604030504040204" pitchFamily="34" charset="0"/>
              <a:cs typeface="Tahoma" panose="020B0604030504040204" pitchFamily="34" charset="0"/>
            </a:endParaRPr>
          </a:p>
        </p:txBody>
      </p:sp>
      <p:sp>
        <p:nvSpPr>
          <p:cNvPr id="10" name="內容版面配置區 2">
            <a:extLst>
              <a:ext uri="{FF2B5EF4-FFF2-40B4-BE49-F238E27FC236}">
                <a16:creationId xmlns:a16="http://schemas.microsoft.com/office/drawing/2014/main" id="{70E07AAB-BBC0-43AF-9B4D-69F6C5403A37}"/>
              </a:ext>
            </a:extLst>
          </p:cNvPr>
          <p:cNvSpPr txBox="1">
            <a:spLocks/>
          </p:cNvSpPr>
          <p:nvPr/>
        </p:nvSpPr>
        <p:spPr>
          <a:xfrm>
            <a:off x="6432331" y="5151308"/>
            <a:ext cx="5416113" cy="13068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altLang="zh-TW" sz="1600" dirty="0">
                <a:latin typeface="微軟正黑體" panose="020B0604030504040204" pitchFamily="34" charset="-120"/>
                <a:ea typeface="微軟正黑體" panose="020B0604030504040204" pitchFamily="34" charset="-120"/>
              </a:rPr>
              <a:t>Alchemy Aluminum Combs</a:t>
            </a:r>
            <a:r>
              <a:rPr lang="zh-TW" altLang="en-US" sz="1600" dirty="0">
                <a:latin typeface="微軟正黑體" panose="020B0604030504040204" pitchFamily="34" charset="-120"/>
                <a:ea typeface="微軟正黑體" panose="020B0604030504040204" pitchFamily="34" charset="-120"/>
              </a:rPr>
              <a:t>延⾧線的所有連接器，符合所有電源裝置。使得它們幾乎與市場上的任何電源兼容，並確保 </a:t>
            </a:r>
            <a:r>
              <a:rPr lang="en-US" altLang="zh-TW" sz="1600" dirty="0">
                <a:latin typeface="微軟正黑體" panose="020B0604030504040204" pitchFamily="34" charset="-120"/>
                <a:ea typeface="微軟正黑體" panose="020B0604030504040204" pitchFamily="34" charset="-120"/>
              </a:rPr>
              <a:t>Alchemy Aluminum Combs</a:t>
            </a:r>
            <a:r>
              <a:rPr lang="zh-TW" altLang="en-US" sz="1600" dirty="0">
                <a:latin typeface="微軟正黑體" panose="020B0604030504040204" pitchFamily="34" charset="-120"/>
                <a:ea typeface="微軟正黑體" panose="020B0604030504040204" pitchFamily="34" charset="-120"/>
              </a:rPr>
              <a:t>延⾧線是玩家不容錯過的選擇。</a:t>
            </a:r>
            <a:endParaRPr lang="en-US" altLang="zh-TW"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4701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5455DA7-4987-4BC7-917C-D6C777D49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6" y="0"/>
            <a:ext cx="12174774" cy="6858000"/>
          </a:xfrm>
          <a:prstGeom prst="rect">
            <a:avLst/>
          </a:prstGeom>
        </p:spPr>
      </p:pic>
      <p:pic>
        <p:nvPicPr>
          <p:cNvPr id="9" name="內容版面配置區 8">
            <a:extLst>
              <a:ext uri="{FF2B5EF4-FFF2-40B4-BE49-F238E27FC236}">
                <a16:creationId xmlns:a16="http://schemas.microsoft.com/office/drawing/2014/main" id="{7B6B6FC6-C694-4479-BEB5-46F35F534D6B}"/>
              </a:ext>
            </a:extLst>
          </p:cNvPr>
          <p:cNvPicPr>
            <a:picLocks noGrp="1" noChangeAspect="1"/>
          </p:cNvPicPr>
          <p:nvPr>
            <p:ph idx="1"/>
          </p:nvPr>
        </p:nvPicPr>
        <p:blipFill>
          <a:blip r:embed="rId3"/>
          <a:stretch>
            <a:fillRect/>
          </a:stretch>
        </p:blipFill>
        <p:spPr>
          <a:xfrm>
            <a:off x="256360" y="1084742"/>
            <a:ext cx="6737035" cy="4688515"/>
          </a:xfrm>
        </p:spPr>
      </p:pic>
      <p:sp>
        <p:nvSpPr>
          <p:cNvPr id="8" name="標題 1">
            <a:extLst>
              <a:ext uri="{FF2B5EF4-FFF2-40B4-BE49-F238E27FC236}">
                <a16:creationId xmlns:a16="http://schemas.microsoft.com/office/drawing/2014/main" id="{30CA31C1-35F8-4C63-9297-8A7108512D4B}"/>
              </a:ext>
            </a:extLst>
          </p:cNvPr>
          <p:cNvSpPr txBox="1">
            <a:spLocks/>
          </p:cNvSpPr>
          <p:nvPr/>
        </p:nvSpPr>
        <p:spPr>
          <a:xfrm>
            <a:off x="7610899" y="1021682"/>
            <a:ext cx="4654672" cy="15214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b="1" dirty="0">
                <a:latin typeface="Tahoma" panose="020B0604030504040204" pitchFamily="34" charset="0"/>
                <a:ea typeface="Tahoma" panose="020B0604030504040204" pitchFamily="34" charset="0"/>
                <a:cs typeface="Tahoma" panose="020B0604030504040204" pitchFamily="34" charset="0"/>
              </a:rPr>
              <a:t>產品特點彙總</a:t>
            </a:r>
            <a:endParaRPr lang="zh-TW" altLang="en-US" sz="2400" b="1" dirty="0">
              <a:latin typeface="Tahoma" panose="020B0604030504040204" pitchFamily="34" charset="0"/>
              <a:cs typeface="Tahoma" panose="020B0604030504040204" pitchFamily="34" charset="0"/>
            </a:endParaRPr>
          </a:p>
        </p:txBody>
      </p:sp>
      <p:sp>
        <p:nvSpPr>
          <p:cNvPr id="10" name="內容版面配置區 2">
            <a:extLst>
              <a:ext uri="{FF2B5EF4-FFF2-40B4-BE49-F238E27FC236}">
                <a16:creationId xmlns:a16="http://schemas.microsoft.com/office/drawing/2014/main" id="{EC776B10-1915-41A6-9C95-55198D423F40}"/>
              </a:ext>
            </a:extLst>
          </p:cNvPr>
          <p:cNvSpPr txBox="1">
            <a:spLocks/>
          </p:cNvSpPr>
          <p:nvPr/>
        </p:nvSpPr>
        <p:spPr>
          <a:xfrm>
            <a:off x="7610899" y="2059512"/>
            <a:ext cx="4242068" cy="3800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zh-TW" altLang="en-US" sz="1600" b="1" dirty="0">
                <a:solidFill>
                  <a:srgbClr val="68FE8F"/>
                </a:solidFill>
                <a:latin typeface="微軟正黑體" panose="020B0604030504040204" pitchFamily="34" charset="-120"/>
                <a:ea typeface="微軟正黑體" panose="020B0604030504040204" pitchFamily="34" charset="-120"/>
              </a:rPr>
              <a:t>高導電合金端子</a:t>
            </a:r>
          </a:p>
          <a:p>
            <a:pPr marL="0" indent="0" algn="just">
              <a:buFont typeface="Arial" panose="020B0604020202020204" pitchFamily="34" charset="0"/>
              <a:buNone/>
            </a:pPr>
            <a:r>
              <a:rPr lang="zh-TW" altLang="en-US" sz="1600" dirty="0">
                <a:latin typeface="微軟正黑體" panose="020B0604030504040204" pitchFamily="34" charset="-120"/>
                <a:ea typeface="微軟正黑體" panose="020B0604030504040204" pitchFamily="34" charset="-120"/>
              </a:rPr>
              <a:t>為終端提供最佳連接，並儘量減少模塊化連接的效率下降。</a:t>
            </a:r>
          </a:p>
          <a:p>
            <a:pPr marL="0" indent="0" algn="just">
              <a:buFont typeface="Arial" panose="020B0604020202020204" pitchFamily="34" charset="0"/>
              <a:buNone/>
            </a:pPr>
            <a:r>
              <a:rPr lang="zh-TW" altLang="en-US" sz="1600" b="1" dirty="0">
                <a:solidFill>
                  <a:srgbClr val="68FE8F"/>
                </a:solidFill>
                <a:latin typeface="微軟正黑體" panose="020B0604030504040204" pitchFamily="34" charset="-120"/>
                <a:ea typeface="微軟正黑體" panose="020B0604030504040204" pitchFamily="34" charset="-120"/>
              </a:rPr>
              <a:t>電線</a:t>
            </a:r>
            <a:r>
              <a:rPr lang="en-US" altLang="zh-TW" sz="1600" b="1" dirty="0">
                <a:solidFill>
                  <a:srgbClr val="68FE8F"/>
                </a:solidFill>
                <a:latin typeface="微軟正黑體" panose="020B0604030504040204" pitchFamily="34" charset="-120"/>
                <a:ea typeface="微軟正黑體" panose="020B0604030504040204" pitchFamily="34" charset="-120"/>
              </a:rPr>
              <a:t>18AWG</a:t>
            </a:r>
          </a:p>
          <a:p>
            <a:pPr marL="0" indent="0" algn="just">
              <a:buFont typeface="Arial" panose="020B0604020202020204" pitchFamily="34" charset="0"/>
              <a:buNone/>
            </a:pPr>
            <a:r>
              <a:rPr lang="zh-TW" altLang="en-US" sz="1600" dirty="0">
                <a:latin typeface="微軟正黑體" panose="020B0604030504040204" pitchFamily="34" charset="-120"/>
                <a:ea typeface="微軟正黑體" panose="020B0604030504040204" pitchFamily="34" charset="-120"/>
              </a:rPr>
              <a:t>使用較粗的電線以保持電源效率並具有最佳的輸出滿足性。</a:t>
            </a:r>
          </a:p>
          <a:p>
            <a:pPr marL="0" indent="0" algn="just">
              <a:buFont typeface="Arial" panose="020B0604020202020204" pitchFamily="34" charset="0"/>
              <a:buNone/>
            </a:pPr>
            <a:r>
              <a:rPr lang="zh-TW" altLang="en-US" sz="1600" b="1" dirty="0">
                <a:solidFill>
                  <a:srgbClr val="68FE8F"/>
                </a:solidFill>
                <a:latin typeface="微軟正黑體" panose="020B0604030504040204" pitchFamily="34" charset="-120"/>
                <a:ea typeface="微軟正黑體" panose="020B0604030504040204" pitchFamily="34" charset="-120"/>
              </a:rPr>
              <a:t>純銅線</a:t>
            </a:r>
          </a:p>
          <a:p>
            <a:pPr marL="0" indent="0" algn="just">
              <a:buFont typeface="Arial" panose="020B0604020202020204" pitchFamily="34" charset="0"/>
              <a:buNone/>
            </a:pPr>
            <a:r>
              <a:rPr lang="zh-TW" altLang="en-US" sz="1600" dirty="0">
                <a:latin typeface="微軟正黑體" panose="020B0604030504040204" pitchFamily="34" charset="-120"/>
                <a:ea typeface="微軟正黑體" panose="020B0604030504040204" pitchFamily="34" charset="-120"/>
              </a:rPr>
              <a:t>在所有電線上提供低電阻比。</a:t>
            </a:r>
          </a:p>
          <a:p>
            <a:pPr marL="0" indent="0" algn="just">
              <a:buFont typeface="Arial" panose="020B0604020202020204" pitchFamily="34" charset="0"/>
              <a:buNone/>
            </a:pPr>
            <a:r>
              <a:rPr lang="zh-TW" altLang="en-US" sz="1600" b="1" dirty="0">
                <a:solidFill>
                  <a:srgbClr val="68FE8F"/>
                </a:solidFill>
                <a:latin typeface="微軟正黑體" panose="020B0604030504040204" pitchFamily="34" charset="-120"/>
                <a:ea typeface="微軟正黑體" panose="020B0604030504040204" pitchFamily="34" charset="-120"/>
              </a:rPr>
              <a:t>精密加工的鋁製理線梳</a:t>
            </a:r>
          </a:p>
          <a:p>
            <a:pPr marL="0" indent="0" algn="just">
              <a:buFont typeface="Arial" panose="020B0604020202020204" pitchFamily="34" charset="0"/>
              <a:buNone/>
            </a:pPr>
            <a:r>
              <a:rPr lang="zh-TW" altLang="en-US" sz="1600" dirty="0">
                <a:latin typeface="微軟正黑體" panose="020B0604030504040204" pitchFamily="34" charset="-120"/>
                <a:ea typeface="微軟正黑體" panose="020B0604030504040204" pitchFamily="34" charset="-120"/>
              </a:rPr>
              <a:t>提供方便的電線管理，具有出色的外觀和強度，適用於高級系統配置。</a:t>
            </a:r>
          </a:p>
          <a:p>
            <a:pPr marL="0" indent="0" algn="just">
              <a:buFont typeface="Arial" panose="020B0604020202020204" pitchFamily="34" charset="0"/>
              <a:buNone/>
            </a:pPr>
            <a:endParaRPr lang="en-US" altLang="zh-TW" sz="1600" dirty="0">
              <a:latin typeface="微軟正黑體" panose="020B0604030504040204" pitchFamily="34" charset="-120"/>
              <a:ea typeface="微軟正黑體" panose="020B0604030504040204" pitchFamily="34" charset="-120"/>
            </a:endParaRPr>
          </a:p>
          <a:p>
            <a:pPr marL="0" indent="0" algn="just">
              <a:buFont typeface="Arial" panose="020B0604020202020204" pitchFamily="34" charset="0"/>
              <a:buNone/>
            </a:pPr>
            <a:endParaRPr lang="en-US" altLang="zh-TW"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49613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90350B9-1178-4968-AC6D-938849409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7" y="0"/>
            <a:ext cx="12174774" cy="6858000"/>
          </a:xfrm>
          <a:prstGeom prst="rect">
            <a:avLst/>
          </a:prstGeom>
        </p:spPr>
      </p:pic>
      <p:sp>
        <p:nvSpPr>
          <p:cNvPr id="7" name="標題 1">
            <a:extLst>
              <a:ext uri="{FF2B5EF4-FFF2-40B4-BE49-F238E27FC236}">
                <a16:creationId xmlns:a16="http://schemas.microsoft.com/office/drawing/2014/main" id="{5DD88934-DCD9-4126-9B66-5FE346F8C04E}"/>
              </a:ext>
            </a:extLst>
          </p:cNvPr>
          <p:cNvSpPr txBox="1">
            <a:spLocks/>
          </p:cNvSpPr>
          <p:nvPr/>
        </p:nvSpPr>
        <p:spPr>
          <a:xfrm>
            <a:off x="3883648" y="67586"/>
            <a:ext cx="4424704" cy="11089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400" b="1" dirty="0">
                <a:latin typeface="Tahoma" panose="020B0604030504040204" pitchFamily="34" charset="0"/>
                <a:ea typeface="Tahoma" panose="020B0604030504040204" pitchFamily="34" charset="0"/>
                <a:cs typeface="Tahoma" panose="020B0604030504040204" pitchFamily="34" charset="0"/>
              </a:rPr>
              <a:t>產品概述</a:t>
            </a:r>
            <a:endParaRPr lang="zh-TW" altLang="en-US" sz="2400" b="1" dirty="0">
              <a:latin typeface="Tahoma" panose="020B0604030504040204" pitchFamily="34" charset="0"/>
              <a:cs typeface="Tahoma" panose="020B0604030504040204" pitchFamily="34" charset="0"/>
            </a:endParaRPr>
          </a:p>
        </p:txBody>
      </p:sp>
      <p:pic>
        <p:nvPicPr>
          <p:cNvPr id="5" name="圖形 4">
            <a:extLst>
              <a:ext uri="{FF2B5EF4-FFF2-40B4-BE49-F238E27FC236}">
                <a16:creationId xmlns:a16="http://schemas.microsoft.com/office/drawing/2014/main" id="{ECC8F4D6-1FFC-4571-B159-E177CD535E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9110" y="903889"/>
            <a:ext cx="6213779" cy="5754413"/>
          </a:xfrm>
          <a:prstGeom prst="rect">
            <a:avLst/>
          </a:prstGeom>
        </p:spPr>
      </p:pic>
    </p:spTree>
    <p:extLst>
      <p:ext uri="{BB962C8B-B14F-4D97-AF65-F5344CB8AC3E}">
        <p14:creationId xmlns:p14="http://schemas.microsoft.com/office/powerpoint/2010/main" val="886971757"/>
      </p:ext>
    </p:extLst>
  </p:cSld>
  <p:clrMapOvr>
    <a:masterClrMapping/>
  </p:clrMapOvr>
</p:sld>
</file>

<file path=ppt/theme/theme1.xml><?xml version="1.0" encoding="utf-8"?>
<a:theme xmlns:a="http://schemas.openxmlformats.org/drawingml/2006/main" name="Office Theme">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1282</TotalTime>
  <Words>982</Words>
  <Application>Microsoft Office PowerPoint</Application>
  <PresentationFormat>寬螢幕</PresentationFormat>
  <Paragraphs>120</Paragraphs>
  <Slides>12</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12</vt:i4>
      </vt:variant>
    </vt:vector>
  </HeadingPairs>
  <TitlesOfParts>
    <vt:vector size="18" baseType="lpstr">
      <vt:lpstr>Tahoma</vt:lpstr>
      <vt:lpstr>Calibri Light</vt:lpstr>
      <vt:lpstr>Arial</vt:lpstr>
      <vt:lpstr>微軟正黑體</vt:lpstr>
      <vt:lpstr>Calibri</vt:lpstr>
      <vt:lpstr>Office Theme</vt:lpstr>
      <vt:lpstr>PowerPoint 簡報</vt:lpstr>
      <vt:lpstr>PowerPoint 簡報</vt:lpstr>
      <vt:lpstr>RTX 3090 &amp; 6900XT 支援使用</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Alchemy 3 x 8PCIe Aluminum Comb Extension Cable Kit</dc:title>
  <dc:creator>iris.zhang</dc:creator>
  <cp:lastModifiedBy>00000</cp:lastModifiedBy>
  <cp:revision>90</cp:revision>
  <dcterms:created xsi:type="dcterms:W3CDTF">2021-07-02T06:35:58Z</dcterms:created>
  <dcterms:modified xsi:type="dcterms:W3CDTF">2022-05-30T06:58:31Z</dcterms:modified>
</cp:coreProperties>
</file>