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72" r:id="rId3"/>
    <p:sldId id="273" r:id="rId4"/>
    <p:sldId id="275" r:id="rId5"/>
    <p:sldId id="276" r:id="rId6"/>
    <p:sldId id="277" r:id="rId7"/>
    <p:sldId id="261" r:id="rId8"/>
    <p:sldId id="265" r:id="rId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8" roundtripDataSignature="AMtx7mjcCe6s3Ihf0nu0ytdS8CWYeLuwh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njaya Bhanu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8E1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EDDD16-C3A1-4A7C-927D-D61040072FAD}">
  <a:tblStyle styleId="{6FEDDD16-C3A1-4A7C-927D-D61040072F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3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23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A1417C3D-A671-BF8E-24CD-6FAD2D7CF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6D3C2215-F6A4-6139-1407-D5902DF9A0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C34104B1-74BD-D12F-A660-18BF663277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1588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3E9120DF-9BDE-9683-FB96-8B59134DE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8FC2C8C2-BB60-80E1-E399-A79723C772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25F6CC3B-EB9B-BFFE-6BC1-439F551836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2835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1B065DCE-AC2F-0E1C-5824-4712D981B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8EC27C94-D5C3-9FF6-2431-E4F34BC93F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90AD165A-B7E7-AF5B-9C6D-6FE1E46C4B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0429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2CFA35AF-65FD-520B-D69F-72F8CD108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58C277E0-871B-0703-2D36-B8D8A55158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3587689A-51D3-3029-C6AC-EA0CC772C5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8997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C077FC4B-BCBB-BCCF-5E6A-4BE738414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4B012A3F-9789-99AD-E630-0DAD767FA2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36E4DF69-EBAC-6455-4283-ED51E8691E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853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個內容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28ADDD92-B592-7F36-64E0-19AA6A921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圖片 48">
            <a:extLst>
              <a:ext uri="{FF2B5EF4-FFF2-40B4-BE49-F238E27FC236}">
                <a16:creationId xmlns:a16="http://schemas.microsoft.com/office/drawing/2014/main" id="{EE1F2C70-F7FC-A885-60E4-6B3D5D19D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660" y="465084"/>
            <a:ext cx="5729309" cy="5729309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4486F6FB-A46C-0833-D606-84E71A08D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7156" y="2784139"/>
            <a:ext cx="3519051" cy="3519051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6A0B1774-F715-29D0-A411-FE1C8D3E4B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1804" y="3211808"/>
            <a:ext cx="3394271" cy="3394271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D94BDDBE-813C-4BAB-D5CA-E2F579DDBF25}"/>
              </a:ext>
            </a:extLst>
          </p:cNvPr>
          <p:cNvSpPr/>
          <p:nvPr/>
        </p:nvSpPr>
        <p:spPr>
          <a:xfrm>
            <a:off x="7181000" y="5736717"/>
            <a:ext cx="4400551" cy="87135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4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Google Shape;104;p4">
            <a:extLst>
              <a:ext uri="{FF2B5EF4-FFF2-40B4-BE49-F238E27FC236}">
                <a16:creationId xmlns:a16="http://schemas.microsoft.com/office/drawing/2014/main" id="{F3322A1B-8DBD-D0BF-9FF8-859F2E2A7D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62988" y="5739429"/>
            <a:ext cx="7047278" cy="871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4400"/>
            </a:pPr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420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AIO Support : Top/ Bottom 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360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 AIO Support : Top/ Bottom/ MB Tray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2AAAD055-C74E-B728-E905-8B10C200738B}"/>
              </a:ext>
            </a:extLst>
          </p:cNvPr>
          <p:cNvGrpSpPr/>
          <p:nvPr/>
        </p:nvGrpSpPr>
        <p:grpSpPr>
          <a:xfrm>
            <a:off x="301219" y="276337"/>
            <a:ext cx="5696013" cy="5543468"/>
            <a:chOff x="205125" y="856749"/>
            <a:chExt cx="6037245" cy="5875562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312606B8-01BA-1C1E-3696-4CE56B168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588452" y="1388513"/>
              <a:ext cx="4827102" cy="4827102"/>
            </a:xfrm>
            <a:prstGeom prst="rect">
              <a:avLst/>
            </a:prstGeom>
          </p:spPr>
        </p:pic>
        <p:cxnSp>
          <p:nvCxnSpPr>
            <p:cNvPr id="4" name="直線接點 3">
              <a:extLst>
                <a:ext uri="{FF2B5EF4-FFF2-40B4-BE49-F238E27FC236}">
                  <a16:creationId xmlns:a16="http://schemas.microsoft.com/office/drawing/2014/main" id="{84FB6AD8-259C-D587-9952-D8601A56C3A8}"/>
                </a:ext>
              </a:extLst>
            </p:cNvPr>
            <p:cNvCxnSpPr>
              <a:cxnSpLocks/>
            </p:cNvCxnSpPr>
            <p:nvPr/>
          </p:nvCxnSpPr>
          <p:spPr>
            <a:xfrm>
              <a:off x="442433" y="3001970"/>
              <a:ext cx="0" cy="834519"/>
            </a:xfrm>
            <a:prstGeom prst="line">
              <a:avLst/>
            </a:prstGeom>
            <a:ln w="76200" cmpd="sng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9" name="Google Shape;104;p4">
              <a:extLst>
                <a:ext uri="{FF2B5EF4-FFF2-40B4-BE49-F238E27FC236}">
                  <a16:creationId xmlns:a16="http://schemas.microsoft.com/office/drawing/2014/main" id="{709BE8AF-0ED0-9040-C1CD-E09B948663D7}"/>
                </a:ext>
              </a:extLst>
            </p:cNvPr>
            <p:cNvSpPr txBox="1">
              <a:spLocks/>
            </p:cNvSpPr>
            <p:nvPr/>
          </p:nvSpPr>
          <p:spPr>
            <a:xfrm>
              <a:off x="5252158" y="957008"/>
              <a:ext cx="990212" cy="6641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 fontScale="975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buSzPts val="4400"/>
              </a:pP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MB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6DE61CFC-BC38-C317-8220-41D64B145DAE}"/>
                </a:ext>
              </a:extLst>
            </p:cNvPr>
            <p:cNvSpPr txBox="1"/>
            <p:nvPr/>
          </p:nvSpPr>
          <p:spPr>
            <a:xfrm rot="16200000">
              <a:off x="-269304" y="4020456"/>
              <a:ext cx="13489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>
                  <a:solidFill>
                    <a:schemeClr val="bg1"/>
                  </a:solidFill>
                </a:rPr>
                <a:t>120mm</a:t>
              </a:r>
              <a:endParaRPr lang="zh-TW" altLang="en-US" sz="2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" name="直線接點 1">
              <a:extLst>
                <a:ext uri="{FF2B5EF4-FFF2-40B4-BE49-F238E27FC236}">
                  <a16:creationId xmlns:a16="http://schemas.microsoft.com/office/drawing/2014/main" id="{92C5F4BD-FB7C-59E9-80C4-A604634F449A}"/>
                </a:ext>
              </a:extLst>
            </p:cNvPr>
            <p:cNvCxnSpPr>
              <a:cxnSpLocks/>
            </p:cNvCxnSpPr>
            <p:nvPr/>
          </p:nvCxnSpPr>
          <p:spPr>
            <a:xfrm>
              <a:off x="442433" y="2071674"/>
              <a:ext cx="0" cy="834519"/>
            </a:xfrm>
            <a:prstGeom prst="line">
              <a:avLst/>
            </a:prstGeom>
            <a:ln w="76200" cmpd="sng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7FEC9202-8B43-8A5A-42CD-02271BBC1CA7}"/>
                </a:ext>
              </a:extLst>
            </p:cNvPr>
            <p:cNvGrpSpPr/>
            <p:nvPr/>
          </p:nvGrpSpPr>
          <p:grpSpPr>
            <a:xfrm>
              <a:off x="802064" y="856749"/>
              <a:ext cx="4253170" cy="5875562"/>
              <a:chOff x="333309" y="1119004"/>
              <a:chExt cx="4253170" cy="5875562"/>
            </a:xfrm>
          </p:grpSpPr>
          <p:cxnSp>
            <p:nvCxnSpPr>
              <p:cNvPr id="7" name="直線接點 6">
                <a:extLst>
                  <a:ext uri="{FF2B5EF4-FFF2-40B4-BE49-F238E27FC236}">
                    <a16:creationId xmlns:a16="http://schemas.microsoft.com/office/drawing/2014/main" id="{F662796A-0749-528D-04B8-C99090605C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5076" y="1665836"/>
                <a:ext cx="848753" cy="0"/>
              </a:xfrm>
              <a:prstGeom prst="line">
                <a:avLst/>
              </a:prstGeom>
              <a:ln w="76200"/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9" name="直線接點 8">
                <a:extLst>
                  <a:ext uri="{FF2B5EF4-FFF2-40B4-BE49-F238E27FC236}">
                    <a16:creationId xmlns:a16="http://schemas.microsoft.com/office/drawing/2014/main" id="{CA32A3E2-981A-C30A-7DE2-48A79DB523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7625" y="1665836"/>
                <a:ext cx="848753" cy="0"/>
              </a:xfrm>
              <a:prstGeom prst="line">
                <a:avLst/>
              </a:prstGeom>
              <a:ln w="76200"/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0" name="直線接點 9">
                <a:extLst>
                  <a:ext uri="{FF2B5EF4-FFF2-40B4-BE49-F238E27FC236}">
                    <a16:creationId xmlns:a16="http://schemas.microsoft.com/office/drawing/2014/main" id="{2591F013-98FD-2847-6CDF-D38B0D7609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138" y="1665836"/>
                <a:ext cx="848753" cy="0"/>
              </a:xfrm>
              <a:prstGeom prst="line">
                <a:avLst/>
              </a:prstGeom>
              <a:ln w="76200"/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8C774D38-3BBC-AFE8-FA34-C1B2A6822838}"/>
                  </a:ext>
                </a:extLst>
              </p:cNvPr>
              <p:cNvSpPr txBox="1"/>
              <p:nvPr/>
            </p:nvSpPr>
            <p:spPr>
              <a:xfrm>
                <a:off x="333310" y="1450713"/>
                <a:ext cx="14010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b="1" dirty="0">
                    <a:solidFill>
                      <a:schemeClr val="bg1"/>
                    </a:solidFill>
                  </a:rPr>
                  <a:t>120mm</a:t>
                </a:r>
                <a:endParaRPr lang="zh-TW" altLang="en-US" sz="20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2" name="直線接點 11">
                <a:extLst>
                  <a:ext uri="{FF2B5EF4-FFF2-40B4-BE49-F238E27FC236}">
                    <a16:creationId xmlns:a16="http://schemas.microsoft.com/office/drawing/2014/main" id="{FE1EEEE8-26A1-147F-D83E-DDB56301CF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5076" y="1334127"/>
                <a:ext cx="972549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90BB8B32-E77F-8717-D066-F3AB91154147}"/>
                  </a:ext>
                </a:extLst>
              </p:cNvPr>
              <p:cNvSpPr txBox="1"/>
              <p:nvPr/>
            </p:nvSpPr>
            <p:spPr>
              <a:xfrm>
                <a:off x="333309" y="1119004"/>
                <a:ext cx="12419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b="1" dirty="0">
                    <a:solidFill>
                      <a:schemeClr val="bg1"/>
                    </a:solidFill>
                  </a:rPr>
                  <a:t>140mm</a:t>
                </a:r>
                <a:endParaRPr lang="zh-TW" altLang="en-US" sz="20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4" name="直線接點 33">
                <a:extLst>
                  <a:ext uri="{FF2B5EF4-FFF2-40B4-BE49-F238E27FC236}">
                    <a16:creationId xmlns:a16="http://schemas.microsoft.com/office/drawing/2014/main" id="{AF22D728-769B-8AFB-A332-3D9C041547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408" y="1334127"/>
                <a:ext cx="972549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>
                <a:extLst>
                  <a:ext uri="{FF2B5EF4-FFF2-40B4-BE49-F238E27FC236}">
                    <a16:creationId xmlns:a16="http://schemas.microsoft.com/office/drawing/2014/main" id="{A4F20E8E-A019-F8C4-CF97-3FC5BB1E30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13930" y="1334127"/>
                <a:ext cx="972549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" name="直線接點 2">
                <a:extLst>
                  <a:ext uri="{FF2B5EF4-FFF2-40B4-BE49-F238E27FC236}">
                    <a16:creationId xmlns:a16="http://schemas.microsoft.com/office/drawing/2014/main" id="{5676A9CA-8DE1-9F2C-2FD4-AD24AA805C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5076" y="6809578"/>
                <a:ext cx="848754" cy="0"/>
              </a:xfrm>
              <a:prstGeom prst="line">
                <a:avLst/>
              </a:prstGeom>
              <a:ln w="76200"/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6" name="直線接點 5">
                <a:extLst>
                  <a:ext uri="{FF2B5EF4-FFF2-40B4-BE49-F238E27FC236}">
                    <a16:creationId xmlns:a16="http://schemas.microsoft.com/office/drawing/2014/main" id="{35940E67-07BC-B9EB-7C81-5B2A8BA66E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7625" y="6809579"/>
                <a:ext cx="848754" cy="0"/>
              </a:xfrm>
              <a:prstGeom prst="line">
                <a:avLst/>
              </a:prstGeom>
              <a:ln w="76200"/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3" name="直線接點 12">
                <a:extLst>
                  <a:ext uri="{FF2B5EF4-FFF2-40B4-BE49-F238E27FC236}">
                    <a16:creationId xmlns:a16="http://schemas.microsoft.com/office/drawing/2014/main" id="{DFAE604C-581F-301D-BD54-928B1F330B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138" y="6809579"/>
                <a:ext cx="848754" cy="0"/>
              </a:xfrm>
              <a:prstGeom prst="line">
                <a:avLst/>
              </a:prstGeom>
              <a:ln w="76200"/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A5AF9DA0-1F31-C4AD-BDED-25C50768CFAD}"/>
                  </a:ext>
                </a:extLst>
              </p:cNvPr>
              <p:cNvSpPr txBox="1"/>
              <p:nvPr/>
            </p:nvSpPr>
            <p:spPr>
              <a:xfrm>
                <a:off x="333310" y="6594456"/>
                <a:ext cx="14010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b="1" dirty="0">
                    <a:solidFill>
                      <a:schemeClr val="bg1"/>
                    </a:solidFill>
                  </a:rPr>
                  <a:t>120mm</a:t>
                </a:r>
                <a:endParaRPr lang="zh-TW" altLang="en-US" sz="20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8" name="直線接點 17">
                <a:extLst>
                  <a:ext uri="{FF2B5EF4-FFF2-40B4-BE49-F238E27FC236}">
                    <a16:creationId xmlns:a16="http://schemas.microsoft.com/office/drawing/2014/main" id="{A2D78C60-79BB-A053-0F4C-7F04D75096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5076" y="6477871"/>
                <a:ext cx="972549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8916A5C8-F031-98E4-4FB4-EE70456BD988}"/>
                  </a:ext>
                </a:extLst>
              </p:cNvPr>
              <p:cNvSpPr txBox="1"/>
              <p:nvPr/>
            </p:nvSpPr>
            <p:spPr>
              <a:xfrm>
                <a:off x="333309" y="6262748"/>
                <a:ext cx="12419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b="1" dirty="0">
                    <a:solidFill>
                      <a:schemeClr val="bg1"/>
                    </a:solidFill>
                  </a:rPr>
                  <a:t>140mm</a:t>
                </a:r>
                <a:endParaRPr lang="zh-TW" altLang="en-US" sz="20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0" name="直線接點 19">
                <a:extLst>
                  <a:ext uri="{FF2B5EF4-FFF2-40B4-BE49-F238E27FC236}">
                    <a16:creationId xmlns:a16="http://schemas.microsoft.com/office/drawing/2014/main" id="{C34E115B-1FF0-F793-F2A1-0EA412D488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408" y="6477871"/>
                <a:ext cx="972549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1" name="直線接點 20">
                <a:extLst>
                  <a:ext uri="{FF2B5EF4-FFF2-40B4-BE49-F238E27FC236}">
                    <a16:creationId xmlns:a16="http://schemas.microsoft.com/office/drawing/2014/main" id="{77CDEACF-D260-D3F8-A9A5-EE030DB6BF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13930" y="6477871"/>
                <a:ext cx="972549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31B802FD-395C-235F-53F2-8B24DFD37395}"/>
                </a:ext>
              </a:extLst>
            </p:cNvPr>
            <p:cNvGrpSpPr/>
            <p:nvPr/>
          </p:nvGrpSpPr>
          <p:grpSpPr>
            <a:xfrm rot="5400000">
              <a:off x="3627958" y="3265813"/>
              <a:ext cx="4253170" cy="731819"/>
              <a:chOff x="333309" y="1119004"/>
              <a:chExt cx="4253170" cy="731819"/>
            </a:xfrm>
          </p:grpSpPr>
          <p:cxnSp>
            <p:nvCxnSpPr>
              <p:cNvPr id="38" name="直線接點 37">
                <a:extLst>
                  <a:ext uri="{FF2B5EF4-FFF2-40B4-BE49-F238E27FC236}">
                    <a16:creationId xmlns:a16="http://schemas.microsoft.com/office/drawing/2014/main" id="{88A15E71-ECC4-DBF4-F87B-E0758065B6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5076" y="1665836"/>
                <a:ext cx="848753" cy="0"/>
              </a:xfrm>
              <a:prstGeom prst="line">
                <a:avLst/>
              </a:prstGeom>
              <a:ln w="76200"/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9" name="直線接點 38">
                <a:extLst>
                  <a:ext uri="{FF2B5EF4-FFF2-40B4-BE49-F238E27FC236}">
                    <a16:creationId xmlns:a16="http://schemas.microsoft.com/office/drawing/2014/main" id="{969E6FF9-4D46-C0EC-CE56-E3FD9AE4C9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7625" y="1665836"/>
                <a:ext cx="848753" cy="0"/>
              </a:xfrm>
              <a:prstGeom prst="line">
                <a:avLst/>
              </a:prstGeom>
              <a:ln w="76200"/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0" name="直線接點 39">
                <a:extLst>
                  <a:ext uri="{FF2B5EF4-FFF2-40B4-BE49-F238E27FC236}">
                    <a16:creationId xmlns:a16="http://schemas.microsoft.com/office/drawing/2014/main" id="{1C4C32B6-8422-2E2B-1A44-4D3D5962AE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138" y="1665836"/>
                <a:ext cx="848753" cy="0"/>
              </a:xfrm>
              <a:prstGeom prst="line">
                <a:avLst/>
              </a:prstGeom>
              <a:ln w="76200"/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8E03D601-DCCA-C468-1D09-FF64594559AD}"/>
                  </a:ext>
                </a:extLst>
              </p:cNvPr>
              <p:cNvSpPr txBox="1"/>
              <p:nvPr/>
            </p:nvSpPr>
            <p:spPr>
              <a:xfrm>
                <a:off x="333310" y="1450713"/>
                <a:ext cx="14010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b="1" dirty="0">
                    <a:solidFill>
                      <a:schemeClr val="bg1"/>
                    </a:solidFill>
                  </a:rPr>
                  <a:t>120mm</a:t>
                </a:r>
                <a:endParaRPr lang="zh-TW" altLang="en-US" sz="20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3" name="直線接點 42">
                <a:extLst>
                  <a:ext uri="{FF2B5EF4-FFF2-40B4-BE49-F238E27FC236}">
                    <a16:creationId xmlns:a16="http://schemas.microsoft.com/office/drawing/2014/main" id="{D83ADAF8-39DD-E320-E902-1527B9B93B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5076" y="1334127"/>
                <a:ext cx="972549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44" name="文字方塊 43">
                <a:extLst>
                  <a:ext uri="{FF2B5EF4-FFF2-40B4-BE49-F238E27FC236}">
                    <a16:creationId xmlns:a16="http://schemas.microsoft.com/office/drawing/2014/main" id="{9AFB563D-CCD9-DB3A-A9E3-3793767DB3E8}"/>
                  </a:ext>
                </a:extLst>
              </p:cNvPr>
              <p:cNvSpPr txBox="1"/>
              <p:nvPr/>
            </p:nvSpPr>
            <p:spPr>
              <a:xfrm>
                <a:off x="333309" y="1119004"/>
                <a:ext cx="12419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b="1" dirty="0">
                    <a:solidFill>
                      <a:schemeClr val="bg1"/>
                    </a:solidFill>
                  </a:rPr>
                  <a:t>140mm</a:t>
                </a:r>
                <a:endParaRPr lang="zh-TW" altLang="en-US" sz="20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5" name="直線接點 44">
                <a:extLst>
                  <a:ext uri="{FF2B5EF4-FFF2-40B4-BE49-F238E27FC236}">
                    <a16:creationId xmlns:a16="http://schemas.microsoft.com/office/drawing/2014/main" id="{32E54283-DB4F-E737-683A-BAC76A15AD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408" y="1334127"/>
                <a:ext cx="972549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6" name="直線接點 45">
                <a:extLst>
                  <a:ext uri="{FF2B5EF4-FFF2-40B4-BE49-F238E27FC236}">
                    <a16:creationId xmlns:a16="http://schemas.microsoft.com/office/drawing/2014/main" id="{93FA5655-B749-C6B6-485B-3BFC046683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13930" y="1334127"/>
                <a:ext cx="972549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470486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2B1FD821-5EC0-A7CE-02E4-BFA0FA0BC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BC75D9D0-D522-2C37-7134-5D04DBB400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60413" y="1702327"/>
            <a:ext cx="4601801" cy="4601801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80F8D329-2FF4-8B1A-86C9-31D9BAB6CE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2352" y="1846909"/>
            <a:ext cx="4298568" cy="4298568"/>
          </a:xfrm>
          <a:prstGeom prst="rect">
            <a:avLst/>
          </a:prstGeom>
        </p:spPr>
      </p:pic>
      <p:sp>
        <p:nvSpPr>
          <p:cNvPr id="46" name="Google Shape;104;p4">
            <a:extLst>
              <a:ext uri="{FF2B5EF4-FFF2-40B4-BE49-F238E27FC236}">
                <a16:creationId xmlns:a16="http://schemas.microsoft.com/office/drawing/2014/main" id="{DC0CF47C-9EEF-7D17-E23D-6F9A7621401A}"/>
              </a:ext>
            </a:extLst>
          </p:cNvPr>
          <p:cNvSpPr txBox="1">
            <a:spLocks/>
          </p:cNvSpPr>
          <p:nvPr/>
        </p:nvSpPr>
        <p:spPr>
          <a:xfrm>
            <a:off x="4980920" y="1290346"/>
            <a:ext cx="2863980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  <p:sp>
        <p:nvSpPr>
          <p:cNvPr id="47" name="Google Shape;104;p4">
            <a:extLst>
              <a:ext uri="{FF2B5EF4-FFF2-40B4-BE49-F238E27FC236}">
                <a16:creationId xmlns:a16="http://schemas.microsoft.com/office/drawing/2014/main" id="{77896D6E-D9D4-47CD-1633-DA384F39AA80}"/>
              </a:ext>
            </a:extLst>
          </p:cNvPr>
          <p:cNvSpPr txBox="1">
            <a:spLocks/>
          </p:cNvSpPr>
          <p:nvPr/>
        </p:nvSpPr>
        <p:spPr>
          <a:xfrm rot="16200000">
            <a:off x="-522815" y="3545997"/>
            <a:ext cx="2863980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458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001E969E-178E-2967-35A1-8E2BFC57712E}"/>
              </a:ext>
            </a:extLst>
          </p:cNvPr>
          <p:cNvSpPr/>
          <p:nvPr/>
        </p:nvSpPr>
        <p:spPr>
          <a:xfrm>
            <a:off x="1424145" y="2440248"/>
            <a:ext cx="1410004" cy="1304854"/>
          </a:xfrm>
          <a:prstGeom prst="rect">
            <a:avLst/>
          </a:prstGeom>
          <a:solidFill>
            <a:schemeClr val="accent1">
              <a:lumMod val="40000"/>
              <a:lumOff val="6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93D955AF-F030-8EC4-7932-CAF8061B7510}"/>
              </a:ext>
            </a:extLst>
          </p:cNvPr>
          <p:cNvSpPr/>
          <p:nvPr/>
        </p:nvSpPr>
        <p:spPr>
          <a:xfrm>
            <a:off x="3298995" y="1930968"/>
            <a:ext cx="552627" cy="3917337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Google Shape;104;p4">
            <a:extLst>
              <a:ext uri="{FF2B5EF4-FFF2-40B4-BE49-F238E27FC236}">
                <a16:creationId xmlns:a16="http://schemas.microsoft.com/office/drawing/2014/main" id="{04F47B31-F802-DFD7-D974-B702FE93FE7D}"/>
              </a:ext>
            </a:extLst>
          </p:cNvPr>
          <p:cNvSpPr txBox="1">
            <a:spLocks/>
          </p:cNvSpPr>
          <p:nvPr/>
        </p:nvSpPr>
        <p:spPr>
          <a:xfrm rot="5400000">
            <a:off x="1533023" y="3556985"/>
            <a:ext cx="4107429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Cable Management Space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  <p:sp>
        <p:nvSpPr>
          <p:cNvPr id="51" name="Google Shape;104;p4">
            <a:extLst>
              <a:ext uri="{FF2B5EF4-FFF2-40B4-BE49-F238E27FC236}">
                <a16:creationId xmlns:a16="http://schemas.microsoft.com/office/drawing/2014/main" id="{AA7D6C85-852F-698E-5E85-75F06839E56B}"/>
              </a:ext>
            </a:extLst>
          </p:cNvPr>
          <p:cNvSpPr txBox="1">
            <a:spLocks/>
          </p:cNvSpPr>
          <p:nvPr/>
        </p:nvSpPr>
        <p:spPr>
          <a:xfrm>
            <a:off x="1341668" y="2420644"/>
            <a:ext cx="1585785" cy="1004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0000"/>
              </a:lnSpc>
              <a:buSzPts val="4400"/>
            </a:pPr>
            <a:r>
              <a:rPr lang="en-US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Maximun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CPU</a:t>
            </a:r>
          </a:p>
          <a:p>
            <a:pPr algn="ctr">
              <a:lnSpc>
                <a:spcPct val="110000"/>
              </a:lnSpc>
              <a:buSzPts val="4400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Cooler Height</a:t>
            </a:r>
          </a:p>
        </p:txBody>
      </p:sp>
      <p:sp>
        <p:nvSpPr>
          <p:cNvPr id="52" name="Google Shape;104;p4">
            <a:extLst>
              <a:ext uri="{FF2B5EF4-FFF2-40B4-BE49-F238E27FC236}">
                <a16:creationId xmlns:a16="http://schemas.microsoft.com/office/drawing/2014/main" id="{57B6BF35-24B6-6A10-DEE7-FEDB0F0A10AB}"/>
              </a:ext>
            </a:extLst>
          </p:cNvPr>
          <p:cNvSpPr txBox="1">
            <a:spLocks/>
          </p:cNvSpPr>
          <p:nvPr/>
        </p:nvSpPr>
        <p:spPr>
          <a:xfrm>
            <a:off x="1503161" y="3114949"/>
            <a:ext cx="802976" cy="53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4400"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TW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F5393678-18C4-3F7F-EC1B-77F7D4827E08}"/>
              </a:ext>
            </a:extLst>
          </p:cNvPr>
          <p:cNvSpPr/>
          <p:nvPr/>
        </p:nvSpPr>
        <p:spPr>
          <a:xfrm>
            <a:off x="4837897" y="2576991"/>
            <a:ext cx="2010694" cy="2655912"/>
          </a:xfrm>
          <a:prstGeom prst="rect">
            <a:avLst/>
          </a:prstGeom>
          <a:solidFill>
            <a:schemeClr val="accent1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Google Shape;104;p4">
            <a:extLst>
              <a:ext uri="{FF2B5EF4-FFF2-40B4-BE49-F238E27FC236}">
                <a16:creationId xmlns:a16="http://schemas.microsoft.com/office/drawing/2014/main" id="{046BCB0B-75CE-C97E-C6C0-62B5E9946A12}"/>
              </a:ext>
            </a:extLst>
          </p:cNvPr>
          <p:cNvSpPr txBox="1">
            <a:spLocks/>
          </p:cNvSpPr>
          <p:nvPr/>
        </p:nvSpPr>
        <p:spPr>
          <a:xfrm>
            <a:off x="4774379" y="3274684"/>
            <a:ext cx="2060149" cy="964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  <a:buSzPts val="4400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ITX/ M-ATX</a:t>
            </a:r>
          </a:p>
          <a:p>
            <a:pPr algn="ctr">
              <a:lnSpc>
                <a:spcPct val="120000"/>
              </a:lnSpc>
              <a:buSzPts val="4400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ATX</a:t>
            </a:r>
          </a:p>
          <a:p>
            <a:pPr algn="ctr">
              <a:lnSpc>
                <a:spcPct val="120000"/>
              </a:lnSpc>
              <a:buSzPts val="4400"/>
            </a:pPr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EATX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455625E3-C155-180B-DC79-77176F59E4F6}"/>
              </a:ext>
            </a:extLst>
          </p:cNvPr>
          <p:cNvSpPr/>
          <p:nvPr/>
        </p:nvSpPr>
        <p:spPr>
          <a:xfrm>
            <a:off x="4527908" y="4314886"/>
            <a:ext cx="2672697" cy="687277"/>
          </a:xfrm>
          <a:prstGeom prst="rect">
            <a:avLst/>
          </a:prstGeom>
          <a:solidFill>
            <a:schemeClr val="accent4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Google Shape;104;p4">
            <a:extLst>
              <a:ext uri="{FF2B5EF4-FFF2-40B4-BE49-F238E27FC236}">
                <a16:creationId xmlns:a16="http://schemas.microsoft.com/office/drawing/2014/main" id="{3E5394A4-B877-3363-6538-55AEDE31C461}"/>
              </a:ext>
            </a:extLst>
          </p:cNvPr>
          <p:cNvSpPr txBox="1">
            <a:spLocks/>
          </p:cNvSpPr>
          <p:nvPr/>
        </p:nvSpPr>
        <p:spPr>
          <a:xfrm>
            <a:off x="4636659" y="4174805"/>
            <a:ext cx="2563946" cy="915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  <a:buSzPts val="4400"/>
            </a:pP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Maximun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Graphics Card </a:t>
            </a:r>
          </a:p>
          <a:p>
            <a:pPr>
              <a:lnSpc>
                <a:spcPct val="110000"/>
              </a:lnSpc>
              <a:buSzPts val="4400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58" name="Google Shape;104;p4">
            <a:extLst>
              <a:ext uri="{FF2B5EF4-FFF2-40B4-BE49-F238E27FC236}">
                <a16:creationId xmlns:a16="http://schemas.microsoft.com/office/drawing/2014/main" id="{BA88A22E-CEEA-A618-23CD-F6B07F8D11B5}"/>
              </a:ext>
            </a:extLst>
          </p:cNvPr>
          <p:cNvSpPr txBox="1">
            <a:spLocks/>
          </p:cNvSpPr>
          <p:nvPr/>
        </p:nvSpPr>
        <p:spPr>
          <a:xfrm>
            <a:off x="6145107" y="4502945"/>
            <a:ext cx="642775" cy="49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4400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Google Shape;104;p4">
            <a:extLst>
              <a:ext uri="{FF2B5EF4-FFF2-40B4-BE49-F238E27FC236}">
                <a16:creationId xmlns:a16="http://schemas.microsoft.com/office/drawing/2014/main" id="{0E57B6C8-12F5-1D0A-6515-F35797C78E02}"/>
              </a:ext>
            </a:extLst>
          </p:cNvPr>
          <p:cNvSpPr txBox="1">
            <a:spLocks/>
          </p:cNvSpPr>
          <p:nvPr/>
        </p:nvSpPr>
        <p:spPr>
          <a:xfrm>
            <a:off x="1149456" y="1290346"/>
            <a:ext cx="2863980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285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  <p:sp>
        <p:nvSpPr>
          <p:cNvPr id="54" name="Google Shape;104;p4">
            <a:extLst>
              <a:ext uri="{FF2B5EF4-FFF2-40B4-BE49-F238E27FC236}">
                <a16:creationId xmlns:a16="http://schemas.microsoft.com/office/drawing/2014/main" id="{48506D0D-AAF7-CDAC-5675-92A8F18CC324}"/>
              </a:ext>
            </a:extLst>
          </p:cNvPr>
          <p:cNvSpPr txBox="1">
            <a:spLocks/>
          </p:cNvSpPr>
          <p:nvPr/>
        </p:nvSpPr>
        <p:spPr>
          <a:xfrm>
            <a:off x="4980920" y="2607997"/>
            <a:ext cx="1724645" cy="670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0000"/>
              </a:lnSpc>
              <a:buSzPts val="4400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Motherboard</a:t>
            </a:r>
          </a:p>
          <a:p>
            <a:pPr algn="ctr">
              <a:lnSpc>
                <a:spcPct val="110000"/>
              </a:lnSpc>
              <a:buSzPts val="4400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2" name="Google Shape;104;p4">
            <a:extLst>
              <a:ext uri="{FF2B5EF4-FFF2-40B4-BE49-F238E27FC236}">
                <a16:creationId xmlns:a16="http://schemas.microsoft.com/office/drawing/2014/main" id="{37B3130A-DEB9-2129-5042-508CD7FC2AA8}"/>
              </a:ext>
            </a:extLst>
          </p:cNvPr>
          <p:cNvSpPr txBox="1">
            <a:spLocks/>
          </p:cNvSpPr>
          <p:nvPr/>
        </p:nvSpPr>
        <p:spPr>
          <a:xfrm>
            <a:off x="5458091" y="4518150"/>
            <a:ext cx="851068" cy="49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4400"/>
            </a:pPr>
            <a:r>
              <a:rPr lang="en-US" altLang="zh-TW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440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104;p4">
            <a:extLst>
              <a:ext uri="{FF2B5EF4-FFF2-40B4-BE49-F238E27FC236}">
                <a16:creationId xmlns:a16="http://schemas.microsoft.com/office/drawing/2014/main" id="{C45B9D38-9144-6E5D-B530-65C30C3C9F0B}"/>
              </a:ext>
            </a:extLst>
          </p:cNvPr>
          <p:cNvSpPr txBox="1">
            <a:spLocks/>
          </p:cNvSpPr>
          <p:nvPr/>
        </p:nvSpPr>
        <p:spPr>
          <a:xfrm>
            <a:off x="2151869" y="3142221"/>
            <a:ext cx="642775" cy="49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4400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56B8CED-2A2B-9956-F38F-1730948AC622}"/>
              </a:ext>
            </a:extLst>
          </p:cNvPr>
          <p:cNvSpPr/>
          <p:nvPr/>
        </p:nvSpPr>
        <p:spPr>
          <a:xfrm>
            <a:off x="1701271" y="725975"/>
            <a:ext cx="8617528" cy="59512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5" name="Google Shape;104;p4">
            <a:extLst>
              <a:ext uri="{FF2B5EF4-FFF2-40B4-BE49-F238E27FC236}">
                <a16:creationId xmlns:a16="http://schemas.microsoft.com/office/drawing/2014/main" id="{782C2000-CA83-6E04-0D7A-F0CF6BA718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26999" y="641724"/>
            <a:ext cx="7452124" cy="778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Supports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BTF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Back-Connect Motherboard 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05A02A62-0C56-7605-89A3-A889BCCE0ECE}"/>
              </a:ext>
            </a:extLst>
          </p:cNvPr>
          <p:cNvGrpSpPr/>
          <p:nvPr/>
        </p:nvGrpSpPr>
        <p:grpSpPr>
          <a:xfrm>
            <a:off x="8526522" y="2968220"/>
            <a:ext cx="3670641" cy="2626306"/>
            <a:chOff x="8613632" y="1459662"/>
            <a:chExt cx="4577460" cy="3275122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44D0ECB-837E-7FF3-4963-F2CE927008AC}"/>
                </a:ext>
              </a:extLst>
            </p:cNvPr>
            <p:cNvSpPr/>
            <p:nvPr/>
          </p:nvSpPr>
          <p:spPr>
            <a:xfrm>
              <a:off x="8613632" y="1957911"/>
              <a:ext cx="4577460" cy="2776873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lumMod val="100000"/>
                    <a:alpha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TW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endParaRPr>
            </a:p>
          </p:txBody>
        </p: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DA9A5AEA-7E95-1852-60CF-87578ADB5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3159" y="1459662"/>
              <a:ext cx="2196389" cy="2381998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B6B5340D-2BD3-FB91-104E-2EA13F042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80439" y="2111626"/>
              <a:ext cx="2274267" cy="2466457"/>
            </a:xfrm>
            <a:prstGeom prst="rect">
              <a:avLst/>
            </a:prstGeom>
          </p:spPr>
        </p:pic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497ACFB-27AE-E1BA-BBC3-628CD4C747DD}"/>
              </a:ext>
            </a:extLst>
          </p:cNvPr>
          <p:cNvSpPr txBox="1"/>
          <p:nvPr/>
        </p:nvSpPr>
        <p:spPr>
          <a:xfrm>
            <a:off x="8762214" y="2531051"/>
            <a:ext cx="3302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Back-Connect Motherboard </a:t>
            </a:r>
            <a:endParaRPr kumimoji="0" lang="zh-TW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668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927FBB5B-CF45-ABEA-7D6C-542915C30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03E2283-7CFB-103B-767B-44CB409CFF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316"/>
          <a:stretch>
            <a:fillRect/>
          </a:stretch>
        </p:blipFill>
        <p:spPr>
          <a:xfrm>
            <a:off x="0" y="-126549"/>
            <a:ext cx="3527358" cy="645044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5226047-8D62-A34C-1E77-C713AA04B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066" y="492971"/>
            <a:ext cx="5028571" cy="5320635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70C6AC1D-72FF-05BA-10BB-06D88442DF05}"/>
              </a:ext>
            </a:extLst>
          </p:cNvPr>
          <p:cNvSpPr/>
          <p:nvPr/>
        </p:nvSpPr>
        <p:spPr>
          <a:xfrm rot="10800000">
            <a:off x="7634450" y="695869"/>
            <a:ext cx="4821382" cy="144234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100000"/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1" name="Google Shape;104;p4">
            <a:extLst>
              <a:ext uri="{FF2B5EF4-FFF2-40B4-BE49-F238E27FC236}">
                <a16:creationId xmlns:a16="http://schemas.microsoft.com/office/drawing/2014/main" id="{C913E5C2-8DDE-3606-4D09-546E5549F95B}"/>
              </a:ext>
            </a:extLst>
          </p:cNvPr>
          <p:cNvSpPr txBox="1">
            <a:spLocks/>
          </p:cNvSpPr>
          <p:nvPr/>
        </p:nvSpPr>
        <p:spPr>
          <a:xfrm>
            <a:off x="7569073" y="810810"/>
            <a:ext cx="4424471" cy="432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DUAL CHAMBER</a:t>
            </a:r>
          </a:p>
        </p:txBody>
      </p:sp>
      <p:sp>
        <p:nvSpPr>
          <p:cNvPr id="22" name="Google Shape;104;p4">
            <a:extLst>
              <a:ext uri="{FF2B5EF4-FFF2-40B4-BE49-F238E27FC236}">
                <a16:creationId xmlns:a16="http://schemas.microsoft.com/office/drawing/2014/main" id="{D8481A8C-3500-C467-2202-894ACF47985B}"/>
              </a:ext>
            </a:extLst>
          </p:cNvPr>
          <p:cNvSpPr txBox="1">
            <a:spLocks/>
          </p:cNvSpPr>
          <p:nvPr/>
        </p:nvSpPr>
        <p:spPr>
          <a:xfrm>
            <a:off x="7569073" y="1608891"/>
            <a:ext cx="4424471" cy="51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AIRFLOW PERFORMANCE</a:t>
            </a:r>
          </a:p>
        </p:txBody>
      </p:sp>
      <p:sp>
        <p:nvSpPr>
          <p:cNvPr id="23" name="Google Shape;104;p4">
            <a:extLst>
              <a:ext uri="{FF2B5EF4-FFF2-40B4-BE49-F238E27FC236}">
                <a16:creationId xmlns:a16="http://schemas.microsoft.com/office/drawing/2014/main" id="{1BD17320-319E-BA40-387A-AD975FA656DA}"/>
              </a:ext>
            </a:extLst>
          </p:cNvPr>
          <p:cNvSpPr txBox="1">
            <a:spLocks/>
          </p:cNvSpPr>
          <p:nvPr/>
        </p:nvSpPr>
        <p:spPr>
          <a:xfrm>
            <a:off x="7569073" y="1220838"/>
            <a:ext cx="4424471" cy="51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80AB908-5E0A-B261-5D58-86A874AA1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3165" y="2141523"/>
            <a:ext cx="4756286" cy="475628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05E6DAB-8E70-6E57-4085-965F4FB2A6C1}"/>
              </a:ext>
            </a:extLst>
          </p:cNvPr>
          <p:cNvSpPr/>
          <p:nvPr/>
        </p:nvSpPr>
        <p:spPr>
          <a:xfrm>
            <a:off x="3009105" y="2119548"/>
            <a:ext cx="4163058" cy="111968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100000"/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  <p:sp>
        <p:nvSpPr>
          <p:cNvPr id="10" name="Google Shape;104;p4">
            <a:extLst>
              <a:ext uri="{FF2B5EF4-FFF2-40B4-BE49-F238E27FC236}">
                <a16:creationId xmlns:a16="http://schemas.microsoft.com/office/drawing/2014/main" id="{BB276A01-54F5-5796-66C5-3BD251472194}"/>
              </a:ext>
            </a:extLst>
          </p:cNvPr>
          <p:cNvSpPr txBox="1">
            <a:spLocks/>
          </p:cNvSpPr>
          <p:nvPr/>
        </p:nvSpPr>
        <p:spPr>
          <a:xfrm>
            <a:off x="3629347" y="1629750"/>
            <a:ext cx="1461287" cy="827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</a:p>
        </p:txBody>
      </p:sp>
      <p:sp>
        <p:nvSpPr>
          <p:cNvPr id="11" name="Google Shape;104;p4">
            <a:extLst>
              <a:ext uri="{FF2B5EF4-FFF2-40B4-BE49-F238E27FC236}">
                <a16:creationId xmlns:a16="http://schemas.microsoft.com/office/drawing/2014/main" id="{CF2DC76F-F8F1-D682-4300-FB6DC526E6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82300" y="2165281"/>
            <a:ext cx="3521488" cy="1195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High-Performance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Reverse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ARGB Fan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D1A435F-8659-E3A2-F88C-AFFABE9B5182}"/>
              </a:ext>
            </a:extLst>
          </p:cNvPr>
          <p:cNvSpPr/>
          <p:nvPr/>
        </p:nvSpPr>
        <p:spPr>
          <a:xfrm>
            <a:off x="3009105" y="5874306"/>
            <a:ext cx="4163058" cy="77263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100000"/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  <p:sp>
        <p:nvSpPr>
          <p:cNvPr id="15" name="Google Shape;104;p4">
            <a:extLst>
              <a:ext uri="{FF2B5EF4-FFF2-40B4-BE49-F238E27FC236}">
                <a16:creationId xmlns:a16="http://schemas.microsoft.com/office/drawing/2014/main" id="{F7E05299-4F38-A84E-17B7-821F450B2957}"/>
              </a:ext>
            </a:extLst>
          </p:cNvPr>
          <p:cNvSpPr txBox="1">
            <a:spLocks/>
          </p:cNvSpPr>
          <p:nvPr/>
        </p:nvSpPr>
        <p:spPr>
          <a:xfrm>
            <a:off x="3503935" y="5352957"/>
            <a:ext cx="1461287" cy="827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6" name="Google Shape;104;p4">
            <a:extLst>
              <a:ext uri="{FF2B5EF4-FFF2-40B4-BE49-F238E27FC236}">
                <a16:creationId xmlns:a16="http://schemas.microsoft.com/office/drawing/2014/main" id="{782BE75A-93AD-6A86-5CED-8E88DEAF48A3}"/>
              </a:ext>
            </a:extLst>
          </p:cNvPr>
          <p:cNvSpPr txBox="1">
            <a:spLocks/>
          </p:cNvSpPr>
          <p:nvPr/>
        </p:nvSpPr>
        <p:spPr>
          <a:xfrm>
            <a:off x="2077080" y="6066409"/>
            <a:ext cx="4752516" cy="495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High-Performance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ARGB Fan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705E7CDC-FA99-3873-F555-E9577F1D92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5157" y="4302213"/>
            <a:ext cx="1985105" cy="1985105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4688D10D-469D-F9AC-56BD-585651B99C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5157" y="595039"/>
            <a:ext cx="1985105" cy="198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82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328B8666-B021-24A9-CC87-6675E49E0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BF88A27D-FB09-E070-06DE-A632054D2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811" y="664702"/>
            <a:ext cx="4769987" cy="476998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B9236E8-32B0-313C-EEC7-6179DAA065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848" t="13289" r="22795" b="5499"/>
          <a:stretch>
            <a:fillRect/>
          </a:stretch>
        </p:blipFill>
        <p:spPr>
          <a:xfrm>
            <a:off x="686477" y="353085"/>
            <a:ext cx="5409523" cy="5393222"/>
          </a:xfrm>
          <a:prstGeom prst="rect">
            <a:avLst/>
          </a:prstGeom>
        </p:spPr>
      </p:pic>
      <p:sp>
        <p:nvSpPr>
          <p:cNvPr id="15" name="Google Shape;104;p4">
            <a:extLst>
              <a:ext uri="{FF2B5EF4-FFF2-40B4-BE49-F238E27FC236}">
                <a16:creationId xmlns:a16="http://schemas.microsoft.com/office/drawing/2014/main" id="{91105145-C7D7-043C-AEA6-266DE7CB70CE}"/>
              </a:ext>
            </a:extLst>
          </p:cNvPr>
          <p:cNvSpPr txBox="1">
            <a:spLocks/>
          </p:cNvSpPr>
          <p:nvPr/>
        </p:nvSpPr>
        <p:spPr>
          <a:xfrm>
            <a:off x="6565798" y="3212206"/>
            <a:ext cx="355393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ATX &amp; Standard /</a:t>
            </a:r>
          </a:p>
          <a:p>
            <a:pPr algn="ctr">
              <a:buSzPts val="4400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60FA742-B19A-4C81-9FC4-37F603B2CDD0}"/>
              </a:ext>
            </a:extLst>
          </p:cNvPr>
          <p:cNvSpPr/>
          <p:nvPr/>
        </p:nvSpPr>
        <p:spPr>
          <a:xfrm>
            <a:off x="3210659" y="5852230"/>
            <a:ext cx="6111089" cy="52987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Google Shape;104;p4">
            <a:extLst>
              <a:ext uri="{FF2B5EF4-FFF2-40B4-BE49-F238E27FC236}">
                <a16:creationId xmlns:a16="http://schemas.microsoft.com/office/drawing/2014/main" id="{A00FAC66-241A-447B-AA55-674AF9DFB100}"/>
              </a:ext>
            </a:extLst>
          </p:cNvPr>
          <p:cNvSpPr txBox="1">
            <a:spLocks/>
          </p:cNvSpPr>
          <p:nvPr/>
        </p:nvSpPr>
        <p:spPr>
          <a:xfrm>
            <a:off x="3262578" y="5868563"/>
            <a:ext cx="5724412" cy="555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3.5’’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Drive &amp;</a:t>
            </a:r>
            <a:r>
              <a:rPr lang="en-US" altLang="zh-TW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3+2</a:t>
            </a:r>
            <a:r>
              <a:rPr lang="en-US" altLang="zh-TW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2.5’’Drive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31A5AEE-3051-8941-0F26-023DD663305F}"/>
              </a:ext>
            </a:extLst>
          </p:cNvPr>
          <p:cNvSpPr/>
          <p:nvPr/>
        </p:nvSpPr>
        <p:spPr>
          <a:xfrm>
            <a:off x="7496269" y="1747319"/>
            <a:ext cx="1692998" cy="144855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highlight>
                <a:srgbClr val="FFFF00"/>
              </a:highlight>
            </a:endParaRPr>
          </a:p>
        </p:txBody>
      </p:sp>
      <p:sp>
        <p:nvSpPr>
          <p:cNvPr id="7" name="Google Shape;104;p4">
            <a:extLst>
              <a:ext uri="{FF2B5EF4-FFF2-40B4-BE49-F238E27FC236}">
                <a16:creationId xmlns:a16="http://schemas.microsoft.com/office/drawing/2014/main" id="{5CD19954-FE61-9E83-D487-CF4C28AD0942}"/>
              </a:ext>
            </a:extLst>
          </p:cNvPr>
          <p:cNvSpPr txBox="1">
            <a:spLocks/>
          </p:cNvSpPr>
          <p:nvPr/>
        </p:nvSpPr>
        <p:spPr>
          <a:xfrm>
            <a:off x="7203429" y="1268099"/>
            <a:ext cx="2381691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PSU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2B1A598-34D0-77D3-CDB1-DD4E4251454B}"/>
              </a:ext>
            </a:extLst>
          </p:cNvPr>
          <p:cNvSpPr/>
          <p:nvPr/>
        </p:nvSpPr>
        <p:spPr>
          <a:xfrm>
            <a:off x="416049" y="5675378"/>
            <a:ext cx="1155494" cy="711122"/>
          </a:xfrm>
          <a:prstGeom prst="rect">
            <a:avLst/>
          </a:prstGeom>
          <a:solidFill>
            <a:srgbClr val="C0000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highlight>
                <a:srgbClr val="FFFF00"/>
              </a:highlight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3ED38C8-D9F9-397E-A338-8DB7ABC89792}"/>
              </a:ext>
            </a:extLst>
          </p:cNvPr>
          <p:cNvSpPr/>
          <p:nvPr/>
        </p:nvSpPr>
        <p:spPr>
          <a:xfrm>
            <a:off x="1946505" y="841356"/>
            <a:ext cx="3078167" cy="3830232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highlight>
                <a:srgbClr val="FFFF00"/>
              </a:highlight>
            </a:endParaRPr>
          </a:p>
        </p:txBody>
      </p:sp>
      <p:sp>
        <p:nvSpPr>
          <p:cNvPr id="18" name="Google Shape;104;p4">
            <a:extLst>
              <a:ext uri="{FF2B5EF4-FFF2-40B4-BE49-F238E27FC236}">
                <a16:creationId xmlns:a16="http://schemas.microsoft.com/office/drawing/2014/main" id="{89A448F0-FE90-A621-C82B-165612C6193F}"/>
              </a:ext>
            </a:extLst>
          </p:cNvPr>
          <p:cNvSpPr txBox="1">
            <a:spLocks/>
          </p:cNvSpPr>
          <p:nvPr/>
        </p:nvSpPr>
        <p:spPr>
          <a:xfrm>
            <a:off x="350565" y="5216641"/>
            <a:ext cx="1286462" cy="529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92DE694-3816-3185-09BF-810A5E908EA1}"/>
              </a:ext>
            </a:extLst>
          </p:cNvPr>
          <p:cNvSpPr/>
          <p:nvPr/>
        </p:nvSpPr>
        <p:spPr>
          <a:xfrm>
            <a:off x="1813354" y="5675378"/>
            <a:ext cx="1155494" cy="711122"/>
          </a:xfrm>
          <a:prstGeom prst="rect">
            <a:avLst/>
          </a:prstGeom>
          <a:solidFill>
            <a:srgbClr val="5A8E1F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highlight>
                <a:srgbClr val="FFFF00"/>
              </a:highlight>
            </a:endParaRPr>
          </a:p>
        </p:txBody>
      </p:sp>
      <p:sp>
        <p:nvSpPr>
          <p:cNvPr id="11" name="Google Shape;104;p4">
            <a:extLst>
              <a:ext uri="{FF2B5EF4-FFF2-40B4-BE49-F238E27FC236}">
                <a16:creationId xmlns:a16="http://schemas.microsoft.com/office/drawing/2014/main" id="{67BC0AF3-A198-1773-7A51-95E9FA8C2CE4}"/>
              </a:ext>
            </a:extLst>
          </p:cNvPr>
          <p:cNvSpPr txBox="1">
            <a:spLocks/>
          </p:cNvSpPr>
          <p:nvPr/>
        </p:nvSpPr>
        <p:spPr>
          <a:xfrm>
            <a:off x="1747870" y="5216641"/>
            <a:ext cx="1286462" cy="529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HDD</a:t>
            </a:r>
          </a:p>
        </p:txBody>
      </p:sp>
    </p:spTree>
    <p:extLst>
      <p:ext uri="{BB962C8B-B14F-4D97-AF65-F5344CB8AC3E}">
        <p14:creationId xmlns:p14="http://schemas.microsoft.com/office/powerpoint/2010/main" val="2490954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9FB8218B-2837-C637-484E-046251E85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81CC2D80-FC6C-8143-2AF1-0335987EF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7805" y="735984"/>
            <a:ext cx="3983525" cy="398352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65686BA-1685-40FD-AC7D-F9FE962B1F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241" r="7742" b="14810"/>
          <a:stretch>
            <a:fillRect/>
          </a:stretch>
        </p:blipFill>
        <p:spPr>
          <a:xfrm>
            <a:off x="353084" y="586457"/>
            <a:ext cx="5830433" cy="5842346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55E01B99-A4C9-4CF8-AF42-D2A8D5C5DA91}"/>
              </a:ext>
            </a:extLst>
          </p:cNvPr>
          <p:cNvGrpSpPr/>
          <p:nvPr/>
        </p:nvGrpSpPr>
        <p:grpSpPr>
          <a:xfrm>
            <a:off x="1214511" y="5691673"/>
            <a:ext cx="9762978" cy="737131"/>
            <a:chOff x="637735" y="5654626"/>
            <a:chExt cx="9762978" cy="749357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BA9677E-AE87-EB52-573D-82E606808B5D}"/>
                </a:ext>
              </a:extLst>
            </p:cNvPr>
            <p:cNvSpPr/>
            <p:nvPr/>
          </p:nvSpPr>
          <p:spPr>
            <a:xfrm>
              <a:off x="637735" y="5654626"/>
              <a:ext cx="9762978" cy="749356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lumMod val="100000"/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5" name="Google Shape;104;p4">
              <a:extLst>
                <a:ext uri="{FF2B5EF4-FFF2-40B4-BE49-F238E27FC236}">
                  <a16:creationId xmlns:a16="http://schemas.microsoft.com/office/drawing/2014/main" id="{857AACFE-F880-2577-E78B-D43827ED6EB7}"/>
                </a:ext>
              </a:extLst>
            </p:cNvPr>
            <p:cNvSpPr txBox="1">
              <a:spLocks/>
            </p:cNvSpPr>
            <p:nvPr/>
          </p:nvSpPr>
          <p:spPr>
            <a:xfrm>
              <a:off x="1617709" y="5705059"/>
              <a:ext cx="7803029" cy="698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buSzPts val="4400"/>
              </a:pP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Easy Clean</a:t>
              </a:r>
              <a:r>
                <a:rPr lang="en-US" sz="2800" b="1" dirty="0">
                  <a:solidFill>
                    <a:schemeClr val="bg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With </a:t>
              </a:r>
              <a:r>
                <a:rPr lang="en-US" sz="2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Removable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Dust Filters</a:t>
              </a:r>
            </a:p>
          </p:txBody>
        </p:sp>
      </p:grpSp>
      <p:sp>
        <p:nvSpPr>
          <p:cNvPr id="7" name="Google Shape;104;p4">
            <a:extLst>
              <a:ext uri="{FF2B5EF4-FFF2-40B4-BE49-F238E27FC236}">
                <a16:creationId xmlns:a16="http://schemas.microsoft.com/office/drawing/2014/main" id="{A6E2573A-3DC8-958A-164B-47F40991EBFB}"/>
              </a:ext>
            </a:extLst>
          </p:cNvPr>
          <p:cNvSpPr txBox="1">
            <a:spLocks/>
          </p:cNvSpPr>
          <p:nvPr/>
        </p:nvSpPr>
        <p:spPr>
          <a:xfrm>
            <a:off x="6659205" y="4884160"/>
            <a:ext cx="3648617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Bottom</a:t>
            </a:r>
          </a:p>
        </p:txBody>
      </p:sp>
      <p:sp>
        <p:nvSpPr>
          <p:cNvPr id="9" name="Google Shape;104;p4">
            <a:extLst>
              <a:ext uri="{FF2B5EF4-FFF2-40B4-BE49-F238E27FC236}">
                <a16:creationId xmlns:a16="http://schemas.microsoft.com/office/drawing/2014/main" id="{61B1F535-D3A5-A8A2-D2F1-E9070C455997}"/>
              </a:ext>
            </a:extLst>
          </p:cNvPr>
          <p:cNvSpPr txBox="1">
            <a:spLocks/>
          </p:cNvSpPr>
          <p:nvPr/>
        </p:nvSpPr>
        <p:spPr>
          <a:xfrm>
            <a:off x="2131627" y="350930"/>
            <a:ext cx="2110386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Top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A1DC0C-20AD-06BA-A43E-47873DA214DE}"/>
              </a:ext>
            </a:extLst>
          </p:cNvPr>
          <p:cNvSpPr/>
          <p:nvPr/>
        </p:nvSpPr>
        <p:spPr>
          <a:xfrm>
            <a:off x="651850" y="865000"/>
            <a:ext cx="5069940" cy="155227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highlight>
                <a:srgbClr val="FFFF00"/>
              </a:highlight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940CD20-ACE2-6302-0636-ABDBB623E31D}"/>
              </a:ext>
            </a:extLst>
          </p:cNvPr>
          <p:cNvSpPr/>
          <p:nvPr/>
        </p:nvSpPr>
        <p:spPr>
          <a:xfrm>
            <a:off x="7107805" y="3983525"/>
            <a:ext cx="2751418" cy="85102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64303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A347155-57D9-238D-5122-BF00703B65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187" t="62695" r="18621"/>
          <a:stretch>
            <a:fillRect/>
          </a:stretch>
        </p:blipFill>
        <p:spPr>
          <a:xfrm>
            <a:off x="0" y="0"/>
            <a:ext cx="6550090" cy="5290040"/>
          </a:xfrm>
          <a:prstGeom prst="rect">
            <a:avLst/>
          </a:prstGeom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B189C4D0-D6E0-FEC8-5510-64BDDFE8079D}"/>
              </a:ext>
            </a:extLst>
          </p:cNvPr>
          <p:cNvSpPr/>
          <p:nvPr/>
        </p:nvSpPr>
        <p:spPr>
          <a:xfrm>
            <a:off x="7061703" y="998017"/>
            <a:ext cx="5009723" cy="61563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Google Shape;104;p4">
            <a:extLst>
              <a:ext uri="{FF2B5EF4-FFF2-40B4-BE49-F238E27FC236}">
                <a16:creationId xmlns:a16="http://schemas.microsoft.com/office/drawing/2014/main" id="{D923A7F6-B380-56C9-5F8E-739E3CFC144D}"/>
              </a:ext>
            </a:extLst>
          </p:cNvPr>
          <p:cNvSpPr txBox="1">
            <a:spLocks/>
          </p:cNvSpPr>
          <p:nvPr/>
        </p:nvSpPr>
        <p:spPr>
          <a:xfrm>
            <a:off x="7389517" y="860702"/>
            <a:ext cx="4681909" cy="91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Tool-free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Removal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95D7A5B-58DF-2C13-4BB3-88710EE09DCA}"/>
              </a:ext>
            </a:extLst>
          </p:cNvPr>
          <p:cNvSpPr txBox="1"/>
          <p:nvPr/>
        </p:nvSpPr>
        <p:spPr>
          <a:xfrm>
            <a:off x="4832313" y="5452339"/>
            <a:ext cx="240840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Power Button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191A837C-5510-65A4-A85B-5C5CCBF64427}"/>
              </a:ext>
            </a:extLst>
          </p:cNvPr>
          <p:cNvCxnSpPr>
            <a:cxnSpLocks/>
          </p:cNvCxnSpPr>
          <p:nvPr/>
        </p:nvCxnSpPr>
        <p:spPr>
          <a:xfrm>
            <a:off x="5944312" y="4767085"/>
            <a:ext cx="0" cy="726030"/>
          </a:xfrm>
          <a:prstGeom prst="line">
            <a:avLst/>
          </a:prstGeom>
          <a:ln w="28575">
            <a:solidFill>
              <a:srgbClr val="F2F2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3ED265EE-09ED-6E0A-CBB0-64210F46795A}"/>
              </a:ext>
            </a:extLst>
          </p:cNvPr>
          <p:cNvSpPr txBox="1"/>
          <p:nvPr/>
        </p:nvSpPr>
        <p:spPr>
          <a:xfrm>
            <a:off x="4086408" y="3203662"/>
            <a:ext cx="2652527" cy="461665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5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Button</a:t>
            </a:r>
            <a:endParaRPr lang="zh-TW" alt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673F356C-0047-E139-AD75-A41E212F5F37}"/>
              </a:ext>
            </a:extLst>
          </p:cNvPr>
          <p:cNvCxnSpPr>
            <a:cxnSpLocks/>
          </p:cNvCxnSpPr>
          <p:nvPr/>
        </p:nvCxnSpPr>
        <p:spPr>
          <a:xfrm>
            <a:off x="5359564" y="3624239"/>
            <a:ext cx="0" cy="1124374"/>
          </a:xfrm>
          <a:prstGeom prst="line">
            <a:avLst/>
          </a:prstGeom>
          <a:ln w="28575">
            <a:solidFill>
              <a:srgbClr val="F2F2F2"/>
            </a:solidFill>
          </a:ln>
          <a:effectLst>
            <a:outerShdw blurRad="25400" dist="254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8D303537-A631-D359-265F-772C79F61395}"/>
              </a:ext>
            </a:extLst>
          </p:cNvPr>
          <p:cNvSpPr txBox="1"/>
          <p:nvPr/>
        </p:nvSpPr>
        <p:spPr>
          <a:xfrm>
            <a:off x="2057315" y="6108198"/>
            <a:ext cx="406159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USB 3.0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1111A262-DBA1-B80B-E123-5CB094219559}"/>
              </a:ext>
            </a:extLst>
          </p:cNvPr>
          <p:cNvCxnSpPr>
            <a:cxnSpLocks/>
          </p:cNvCxnSpPr>
          <p:nvPr/>
        </p:nvCxnSpPr>
        <p:spPr>
          <a:xfrm>
            <a:off x="4070004" y="5231180"/>
            <a:ext cx="0" cy="416538"/>
          </a:xfrm>
          <a:prstGeom prst="line">
            <a:avLst/>
          </a:prstGeom>
          <a:ln w="28575">
            <a:solidFill>
              <a:srgbClr val="F2F2F2"/>
            </a:solidFill>
          </a:ln>
          <a:effectLst>
            <a:outerShdw blurRad="25400" dist="254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44EF9460-BC7C-D876-584F-F7B0B63C4875}"/>
              </a:ext>
            </a:extLst>
          </p:cNvPr>
          <p:cNvSpPr/>
          <p:nvPr/>
        </p:nvSpPr>
        <p:spPr>
          <a:xfrm>
            <a:off x="3503041" y="4263011"/>
            <a:ext cx="1157685" cy="81419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       </a:t>
            </a:r>
            <a:endParaRPr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B5E82B0-E741-B83D-EFD8-A70D17FBA698}"/>
              </a:ext>
            </a:extLst>
          </p:cNvPr>
          <p:cNvSpPr txBox="1"/>
          <p:nvPr/>
        </p:nvSpPr>
        <p:spPr>
          <a:xfrm>
            <a:off x="2057315" y="5623334"/>
            <a:ext cx="406159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altLang="zh-TW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TypeC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5C8F294B-427A-04A5-4BE5-FF6048D68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5724" y="1779627"/>
            <a:ext cx="3937682" cy="393768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D1634814-DEB3-6FB3-434B-2931F18BFA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041315"/>
              </p:ext>
            </p:extLst>
          </p:nvPr>
        </p:nvGraphicFramePr>
        <p:xfrm>
          <a:off x="2387764" y="610739"/>
          <a:ext cx="7416471" cy="5884675"/>
        </p:xfrm>
        <a:graphic>
          <a:graphicData uri="http://schemas.openxmlformats.org/drawingml/2006/table">
            <a:tbl>
              <a:tblPr>
                <a:solidFill>
                  <a:srgbClr val="000000">
                    <a:alpha val="40000"/>
                  </a:srgbClr>
                </a:solidFill>
                <a:tableStyleId>{5C22544A-7EE6-4342-B048-85BDC9FD1C3A}</a:tableStyleId>
              </a:tblPr>
              <a:tblGrid>
                <a:gridCol w="1100971">
                  <a:extLst>
                    <a:ext uri="{9D8B030D-6E8A-4147-A177-3AD203B41FA5}">
                      <a16:colId xmlns:a16="http://schemas.microsoft.com/office/drawing/2014/main" val="2231745521"/>
                    </a:ext>
                  </a:extLst>
                </a:gridCol>
                <a:gridCol w="932560">
                  <a:extLst>
                    <a:ext uri="{9D8B030D-6E8A-4147-A177-3AD203B41FA5}">
                      <a16:colId xmlns:a16="http://schemas.microsoft.com/office/drawing/2014/main" val="2171589621"/>
                    </a:ext>
                  </a:extLst>
                </a:gridCol>
                <a:gridCol w="5382940">
                  <a:extLst>
                    <a:ext uri="{9D8B030D-6E8A-4147-A177-3AD203B41FA5}">
                      <a16:colId xmlns:a16="http://schemas.microsoft.com/office/drawing/2014/main" val="2796367433"/>
                    </a:ext>
                  </a:extLst>
                </a:gridCol>
              </a:tblGrid>
              <a:tr h="24815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Best</a:t>
                      </a:r>
                      <a:endParaRPr lang="zh-TW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Black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098385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 no.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BFC-DH85KKGKK-5F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849213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EAN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4716779449150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841938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UPC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886027007532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668513"/>
                  </a:ext>
                </a:extLst>
              </a:tr>
              <a:tr h="27943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Net weight  (NW)</a:t>
                      </a:r>
                    </a:p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Gross weight (GW)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N.W: Kgs /   G.W: Kgs</a:t>
                      </a:r>
                      <a:endParaRPr lang="en-US" altLang="zh-TW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24672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Materials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Steel, Mesh, Plastic, Tempered Glass 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86900"/>
                  </a:ext>
                </a:extLst>
              </a:tr>
              <a:tr h="27943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Chassis Dimensions</a:t>
                      </a:r>
                    </a:p>
                    <a:p>
                      <a:pPr algn="ctr" fontAlgn="ctr"/>
                      <a:r>
                        <a:rPr lang="pt-BR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(W x H x D)</a:t>
                      </a:r>
                      <a:endParaRPr lang="pt-BR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285 mm x 490 mm x 458 mm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129451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Motherboard Supports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Mini-ITX, </a:t>
                      </a:r>
                      <a:r>
                        <a:rPr lang="en-US" sz="1000" b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MicroATX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, ATX, EATX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80173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Air Cooler Height Support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170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305632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VGA Length Support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440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62500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Cable Management Support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up to 100</a:t>
                      </a: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1664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2.5" / 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3.5" Drive Bay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3+2 / 3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249557"/>
                  </a:ext>
                </a:extLst>
              </a:tr>
              <a:tr h="248153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Fan mounts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MB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3 x 120mm or  3 x 140mm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070733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Top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3 x 120mm or  3 x 140mm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348075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Rear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 x 120mm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973709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pPr algn="ctr" fontAlgn="ctr"/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Bottom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3 x 120mm or  3 x 140mm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116348"/>
                  </a:ext>
                </a:extLst>
              </a:tr>
              <a:tr h="271843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Radiator Support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MB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360mm/ 1 x 280mm/  1 x 240mm (Thickness up to 27mm)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724583"/>
                  </a:ext>
                </a:extLst>
              </a:tr>
              <a:tr h="2718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Top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420mm/ 1 x 360mm/ 1 x 280mm/  1 x 240mm (Thickness up to 27mm)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720051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Rear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120mm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44838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pPr algn="ctr" fontAlgn="ctr"/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Bottom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420mm/ 1 x 360mm/ 1 x 280mm/  1 x 240mm (Thickness up to 27mm)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645068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PCI-E Slots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 Slots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325413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I/O Ports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TypeC/ 1 x USB3.0/ Audio I/O</a:t>
                      </a:r>
                      <a:endParaRPr lang="pt-BR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122366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Power Supply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ATX &amp; Standard / up to 200mm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79856"/>
                  </a:ext>
                </a:extLst>
              </a:tr>
            </a:tbl>
          </a:graphicData>
        </a:graphic>
      </p:graphicFrame>
      <p:sp>
        <p:nvSpPr>
          <p:cNvPr id="3" name="Google Shape;104;p4">
            <a:extLst>
              <a:ext uri="{FF2B5EF4-FFF2-40B4-BE49-F238E27FC236}">
                <a16:creationId xmlns:a16="http://schemas.microsoft.com/office/drawing/2014/main" id="{72330C77-8791-1459-3B13-24950EBF1608}"/>
              </a:ext>
            </a:extLst>
          </p:cNvPr>
          <p:cNvSpPr txBox="1">
            <a:spLocks/>
          </p:cNvSpPr>
          <p:nvPr/>
        </p:nvSpPr>
        <p:spPr>
          <a:xfrm rot="16200000">
            <a:off x="-947353" y="4479009"/>
            <a:ext cx="3326347" cy="143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altLang="zh-TW" sz="7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DH-50</a:t>
            </a:r>
            <a:endParaRPr lang="en-US" sz="7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04;p4">
            <a:extLst>
              <a:ext uri="{FF2B5EF4-FFF2-40B4-BE49-F238E27FC236}">
                <a16:creationId xmlns:a16="http://schemas.microsoft.com/office/drawing/2014/main" id="{FA89BEB1-BBED-CC06-D872-F2695BB32845}"/>
              </a:ext>
            </a:extLst>
          </p:cNvPr>
          <p:cNvSpPr txBox="1">
            <a:spLocks/>
          </p:cNvSpPr>
          <p:nvPr/>
        </p:nvSpPr>
        <p:spPr>
          <a:xfrm rot="16200000">
            <a:off x="9813009" y="947357"/>
            <a:ext cx="3326347" cy="143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altLang="zh-TW" sz="7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DH-50</a:t>
            </a:r>
            <a:endParaRPr lang="en-US" sz="7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1321</TotalTime>
  <Words>337</Words>
  <Application>Microsoft Office PowerPoint</Application>
  <PresentationFormat>寬螢幕</PresentationFormat>
  <Paragraphs>102</Paragraphs>
  <Slides>8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佈景主題</vt:lpstr>
      <vt:lpstr>PowerPoint 簡報</vt:lpstr>
      <vt:lpstr>420mm AIO Support : Top/ Bottom   360mm AIO Support : Top/ Bottom/ MB Tray</vt:lpstr>
      <vt:lpstr>Supports BTF Back-Connect Motherboard </vt:lpstr>
      <vt:lpstr>High-Performance Reverse ARGB Fan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Achan</dc:creator>
  <cp:lastModifiedBy>Rex</cp:lastModifiedBy>
  <cp:revision>131</cp:revision>
  <dcterms:created xsi:type="dcterms:W3CDTF">2024-07-05T05:10:11Z</dcterms:created>
  <dcterms:modified xsi:type="dcterms:W3CDTF">2026-04-20T13:16:07Z</dcterms:modified>
</cp:coreProperties>
</file>