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72" r:id="rId4"/>
    <p:sldId id="273" r:id="rId5"/>
    <p:sldId id="274" r:id="rId6"/>
    <p:sldId id="275" r:id="rId7"/>
    <p:sldId id="276" r:id="rId8"/>
    <p:sldId id="277" r:id="rId9"/>
    <p:sldId id="261" r:id="rId10"/>
    <p:sldId id="265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jcCe6s3Ihf0nu0ytdS8CWYeLuw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jaya Bhan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EDDD16-C3A1-4A7C-927D-D61040072FAD}">
  <a:tblStyle styleId="{6FEDDD16-C3A1-4A7C-927D-D61040072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A1417C3D-A671-BF8E-24CD-6FAD2D7CF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6D3C2215-F6A4-6139-1407-D5902DF9A0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C34104B1-74BD-D12F-A660-18BF663277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588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3E9120DF-9BDE-9683-FB96-8B59134D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FC2C8C2-BB60-80E1-E399-A79723C772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25F6CC3B-EB9B-BFFE-6BC1-439F551836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835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D1BC8E2C-BDD0-2FE7-B14A-6BEC7E69C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19C4585E-A986-8077-108D-1CA4CE98DA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DAEFFEF8-0EA4-4C07-01A9-A430252BE0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516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1B065DCE-AC2F-0E1C-5824-4712D981B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EC27C94-D5C3-9FF6-2431-E4F34BC93F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90AD165A-B7E7-AF5B-9C6D-6FE1E46C4B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429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CFA35AF-65FD-520B-D69F-72F8CD108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58C277E0-871B-0703-2D36-B8D8A55158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587689A-51D3-3029-C6AC-EA0CC772C5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8997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C077FC4B-BCBB-BCCF-5E6A-4BE73841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4B012A3F-9789-99AD-E630-0DAD767FA2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6E4DF69-EBAC-6455-4283-ED51E8691E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853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558DA18-08E5-C027-5F36-3A6D43E5C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632" y="1620981"/>
            <a:ext cx="4222171" cy="4222171"/>
          </a:xfrm>
          <a:prstGeom prst="rect">
            <a:avLst/>
          </a:prstGeom>
        </p:spPr>
      </p:pic>
      <p:sp>
        <p:nvSpPr>
          <p:cNvPr id="4" name="Google Shape;104;p4">
            <a:extLst>
              <a:ext uri="{FF2B5EF4-FFF2-40B4-BE49-F238E27FC236}">
                <a16:creationId xmlns:a16="http://schemas.microsoft.com/office/drawing/2014/main" id="{2417C14F-7F23-9905-4655-4AD398D4AF9C}"/>
              </a:ext>
            </a:extLst>
          </p:cNvPr>
          <p:cNvSpPr txBox="1">
            <a:spLocks/>
          </p:cNvSpPr>
          <p:nvPr/>
        </p:nvSpPr>
        <p:spPr>
          <a:xfrm>
            <a:off x="7838355" y="2329293"/>
            <a:ext cx="3477491" cy="280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TW" sz="8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T1O</a:t>
            </a:r>
          </a:p>
          <a:p>
            <a:pPr>
              <a:buSzPts val="4400"/>
            </a:pPr>
            <a:r>
              <a:rPr lang="en-US" altLang="zh-TW" sz="66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DIGITAL</a:t>
            </a:r>
            <a:r>
              <a:rPr lang="zh-TW" altLang="en-US" sz="66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 </a:t>
            </a:r>
            <a:r>
              <a:rPr lang="en-US" altLang="zh-TW" sz="66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ES</a:t>
            </a:r>
          </a:p>
          <a:p>
            <a:pPr>
              <a:buSzPts val="4400"/>
            </a:pPr>
            <a:r>
              <a:rPr lang="en-US" sz="5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10.24 I</a:t>
            </a:r>
            <a:r>
              <a:rPr lang="en-US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NCH</a:t>
            </a:r>
            <a:endParaRPr lang="en-US" sz="5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panose="020B0606020202050201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D02D05-BAF4-3EF2-39B9-FE1A39EFE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89" y="1302327"/>
            <a:ext cx="5016594" cy="50165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1634814-DEB3-6FB3-434B-2931F18BF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060393"/>
              </p:ext>
            </p:extLst>
          </p:nvPr>
        </p:nvGraphicFramePr>
        <p:xfrm>
          <a:off x="505313" y="498507"/>
          <a:ext cx="7416471" cy="5860985"/>
        </p:xfrm>
        <a:graphic>
          <a:graphicData uri="http://schemas.openxmlformats.org/drawingml/2006/table">
            <a:tbl>
              <a:tblPr>
                <a:solidFill>
                  <a:srgbClr val="000000">
                    <a:alpha val="40000"/>
                  </a:srgbClr>
                </a:solidFill>
                <a:tableStyleId>{5C22544A-7EE6-4342-B048-85BDC9FD1C3A}</a:tableStyleId>
              </a:tblPr>
              <a:tblGrid>
                <a:gridCol w="1100971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932560">
                  <a:extLst>
                    <a:ext uri="{9D8B030D-6E8A-4147-A177-3AD203B41FA5}">
                      <a16:colId xmlns:a16="http://schemas.microsoft.com/office/drawing/2014/main" val="2171589621"/>
                    </a:ext>
                  </a:extLst>
                </a:gridCol>
                <a:gridCol w="2557508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  <a:gridCol w="2825432">
                  <a:extLst>
                    <a:ext uri="{9D8B030D-6E8A-4147-A177-3AD203B41FA5}">
                      <a16:colId xmlns:a16="http://schemas.microsoft.com/office/drawing/2014/main" val="758507603"/>
                    </a:ext>
                  </a:extLst>
                </a:gridCol>
              </a:tblGrid>
              <a:tr h="2481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T10 Digital ES 10.24</a:t>
                      </a:r>
                      <a:r>
                        <a:rPr lang="zh-TW" alt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　</a:t>
                      </a:r>
                      <a:endParaRPr lang="zh-TW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Black</a:t>
                      </a:r>
                      <a:endParaRPr lang="pt-BR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White</a:t>
                      </a:r>
                      <a:endParaRPr lang="pt-BR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98385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 no.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BFC-KT10ES10-4A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BFC-WT10ES10-4A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419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UPC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68513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Net weight  (NW)</a:t>
                      </a:r>
                    </a:p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Gross weight (GW)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N.W:6.9Kgs /   G.W:7.9Kgs</a:t>
                      </a:r>
                      <a:endParaRPr lang="en-US" altLang="zh-TW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N.W:6.9Kgs /   G.W:7.9Kgs</a:t>
                      </a:r>
                      <a:endParaRPr lang="en-US" altLang="zh-TW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467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Materials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Steel, Mesh, Plastic, Tempered Glass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33186900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Chassis Dimensions</a:t>
                      </a:r>
                    </a:p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(W x H x D)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277 mm x 426 mm x 443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391129451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Motherboard Supports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Mini-ITX, </a:t>
                      </a:r>
                      <a:r>
                        <a:rPr lang="en-US" sz="1000" b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MicroATX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ATX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31880173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Air Cooler Height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155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78630563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VGA Length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420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78662500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Cable Management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 to 90</a:t>
                      </a: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4811664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3.5" Drive Bay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07024955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2.5" Drive Bay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760346608"/>
                  </a:ext>
                </a:extLst>
              </a:tr>
              <a:tr h="24815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Fan mounts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MB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x 120mm or  2 x 140mm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25807073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Top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x 120mm or  2 x 140mm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379537610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Rear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x 120mm or  3 x 140mm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3709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Bottom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x 120mm or  3 x 140mm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173469691"/>
                  </a:ext>
                </a:extLst>
              </a:tr>
              <a:tr h="2718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Radiator Support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MB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72372458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Top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877816791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Bottom/ Rear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280mm/  1 x 240mm (Thickness up to 27mm) /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120mm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6740448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PCI-E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3453254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I/O 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Type-C/ 1 x USB 3.0/ </a:t>
                      </a:r>
                      <a:r>
                        <a:rPr lang="pt-BR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USB 2.0/ </a:t>
                      </a:r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Audio I/O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157122366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Power Supply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ATX &amp; Standard / up to 200mm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52379856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BE233A4-0832-1932-0C58-DCB5B3851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875866"/>
              </p:ext>
            </p:extLst>
          </p:nvPr>
        </p:nvGraphicFramePr>
        <p:xfrm>
          <a:off x="8772806" y="344598"/>
          <a:ext cx="2399170" cy="642230"/>
        </p:xfrm>
        <a:graphic>
          <a:graphicData uri="http://schemas.openxmlformats.org/drawingml/2006/table">
            <a:tbl>
              <a:tblPr>
                <a:solidFill>
                  <a:srgbClr val="A082EA">
                    <a:alpha val="10588"/>
                  </a:srgbClr>
                </a:solidFill>
                <a:tableStyleId>{5C22544A-7EE6-4342-B048-85BDC9FD1C3A}</a:tableStyleId>
              </a:tblPr>
              <a:tblGrid>
                <a:gridCol w="2399170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</a:tblGrid>
              <a:tr h="3211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Display screen visible size</a:t>
                      </a:r>
                      <a:endParaRPr lang="pt-BR" sz="105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98385"/>
                  </a:ext>
                </a:extLst>
              </a:tr>
              <a:tr h="3211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243mm x 91mm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1C8AFFC-DFAF-3676-61CE-1D8F8A64E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53734"/>
              </p:ext>
            </p:extLst>
          </p:nvPr>
        </p:nvGraphicFramePr>
        <p:xfrm>
          <a:off x="8772806" y="1159410"/>
          <a:ext cx="2399170" cy="642230"/>
        </p:xfrm>
        <a:graphic>
          <a:graphicData uri="http://schemas.openxmlformats.org/drawingml/2006/table">
            <a:tbl>
              <a:tblPr>
                <a:solidFill>
                  <a:srgbClr val="A082EA">
                    <a:alpha val="10588"/>
                  </a:srgbClr>
                </a:solidFill>
                <a:tableStyleId>{5C22544A-7EE6-4342-B048-85BDC9FD1C3A}</a:tableStyleId>
              </a:tblPr>
              <a:tblGrid>
                <a:gridCol w="2399170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</a:tblGrid>
              <a:tr h="3211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Product (frame) size</a:t>
                      </a:r>
                      <a:endParaRPr lang="pt-BR" sz="105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98385"/>
                  </a:ext>
                </a:extLst>
              </a:tr>
              <a:tr h="3211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264mm x 110mm x 15mm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202096EC-1DE4-D63D-7134-356F78225B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695847"/>
              </p:ext>
            </p:extLst>
          </p:nvPr>
        </p:nvGraphicFramePr>
        <p:xfrm>
          <a:off x="8772806" y="1974222"/>
          <a:ext cx="2399170" cy="642230"/>
        </p:xfrm>
        <a:graphic>
          <a:graphicData uri="http://schemas.openxmlformats.org/drawingml/2006/table">
            <a:tbl>
              <a:tblPr>
                <a:solidFill>
                  <a:srgbClr val="A082EA">
                    <a:alpha val="10588"/>
                  </a:srgbClr>
                </a:solidFill>
                <a:tableStyleId>{5C22544A-7EE6-4342-B048-85BDC9FD1C3A}</a:tableStyleId>
              </a:tblPr>
              <a:tblGrid>
                <a:gridCol w="2399170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</a:tblGrid>
              <a:tr h="32111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Display resolution</a:t>
                      </a:r>
                      <a:endParaRPr lang="pt-BR" sz="105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98385"/>
                  </a:ext>
                </a:extLst>
              </a:tr>
              <a:tr h="3211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540 x 1440 Pixels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079D20D-C0AB-0387-C7FC-84B5B8924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45658"/>
              </p:ext>
            </p:extLst>
          </p:nvPr>
        </p:nvGraphicFramePr>
        <p:xfrm>
          <a:off x="8772806" y="2789034"/>
          <a:ext cx="2399170" cy="1230705"/>
        </p:xfrm>
        <a:graphic>
          <a:graphicData uri="http://schemas.openxmlformats.org/drawingml/2006/table">
            <a:tbl>
              <a:tblPr>
                <a:solidFill>
                  <a:srgbClr val="A082EA">
                    <a:alpha val="10588"/>
                  </a:srgbClr>
                </a:solidFill>
                <a:tableStyleId>{5C22544A-7EE6-4342-B048-85BDC9FD1C3A}</a:tableStyleId>
              </a:tblPr>
              <a:tblGrid>
                <a:gridCol w="2399170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</a:tblGrid>
              <a:tr h="1230705"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A6AA6E5B-F851-4A16-13F5-FEA766140020}"/>
              </a:ext>
            </a:extLst>
          </p:cNvPr>
          <p:cNvSpPr txBox="1"/>
          <p:nvPr/>
        </p:nvSpPr>
        <p:spPr>
          <a:xfrm>
            <a:off x="8845236" y="2987644"/>
            <a:ext cx="224525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altLang="zh-TW" sz="1200" dirty="0">
                <a:solidFill>
                  <a:schemeClr val="bg1"/>
                </a:solidFill>
              </a:rPr>
              <a:t>Display interface Type-C, </a:t>
            </a:r>
          </a:p>
          <a:p>
            <a:pPr fontAlgn="ctr"/>
            <a:r>
              <a:rPr lang="en-US" altLang="zh-TW" sz="1200" dirty="0">
                <a:solidFill>
                  <a:schemeClr val="bg1"/>
                </a:solidFill>
              </a:rPr>
              <a:t>USB Type-C adapter</a:t>
            </a:r>
          </a:p>
          <a:p>
            <a:pPr fontAlgn="ctr"/>
            <a:r>
              <a:rPr lang="en-US" altLang="zh-TW" sz="1200" dirty="0">
                <a:solidFill>
                  <a:schemeClr val="bg1"/>
                </a:solidFill>
              </a:rPr>
              <a:t>cable, cable length 1000mm.</a:t>
            </a:r>
          </a:p>
          <a:p>
            <a:pPr fontAlgn="ctr"/>
            <a:r>
              <a:rPr lang="en-US" altLang="zh-TW" sz="1200" dirty="0">
                <a:solidFill>
                  <a:schemeClr val="bg1"/>
                </a:solidFill>
              </a:rPr>
              <a:t>Adhesive backing on the front.</a:t>
            </a:r>
            <a:endParaRPr lang="en-US" altLang="zh-TW" sz="1200" dirty="0">
              <a:solidFill>
                <a:schemeClr val="bg1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  <a:p>
            <a:endParaRPr lang="zh-TW" altLang="en-US" sz="12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1E9AA8B-C4AF-0163-DF3D-A00102837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061" y="4218349"/>
            <a:ext cx="2637607" cy="25329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5E22CA2E-9B9F-B38C-093C-99CA7E7FF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8" y="1136073"/>
            <a:ext cx="5638176" cy="563817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44AB5819-51CC-1D60-70BC-4993E9FD93D6}"/>
              </a:ext>
            </a:extLst>
          </p:cNvPr>
          <p:cNvSpPr/>
          <p:nvPr/>
        </p:nvSpPr>
        <p:spPr>
          <a:xfrm>
            <a:off x="-291568" y="318655"/>
            <a:ext cx="7427282" cy="120534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C2821F1A-694C-A912-D808-9E3804DAEC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0372" y="499483"/>
            <a:ext cx="6946501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540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Pixels 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10.24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-inch IPS Live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Performace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Display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71971F3-A8C4-1580-4553-F13DA6686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980" y="1745700"/>
            <a:ext cx="3566696" cy="4653689"/>
          </a:xfrm>
          <a:prstGeom prst="rect">
            <a:avLst/>
          </a:prstGeom>
        </p:spPr>
      </p:pic>
      <p:sp>
        <p:nvSpPr>
          <p:cNvPr id="2" name="Google Shape;104;p4">
            <a:extLst>
              <a:ext uri="{FF2B5EF4-FFF2-40B4-BE49-F238E27FC236}">
                <a16:creationId xmlns:a16="http://schemas.microsoft.com/office/drawing/2014/main" id="{208FC245-38C5-18CA-CC4F-6126F58BB321}"/>
              </a:ext>
            </a:extLst>
          </p:cNvPr>
          <p:cNvSpPr txBox="1">
            <a:spLocks/>
          </p:cNvSpPr>
          <p:nvPr/>
        </p:nvSpPr>
        <p:spPr>
          <a:xfrm>
            <a:off x="7383393" y="4302644"/>
            <a:ext cx="1461263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243mm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04;p4">
            <a:extLst>
              <a:ext uri="{FF2B5EF4-FFF2-40B4-BE49-F238E27FC236}">
                <a16:creationId xmlns:a16="http://schemas.microsoft.com/office/drawing/2014/main" id="{399B3551-EE0A-5403-72F8-2CBDF68293CA}"/>
              </a:ext>
            </a:extLst>
          </p:cNvPr>
          <p:cNvSpPr txBox="1">
            <a:spLocks/>
          </p:cNvSpPr>
          <p:nvPr/>
        </p:nvSpPr>
        <p:spPr>
          <a:xfrm rot="16200000">
            <a:off x="5774119" y="4922439"/>
            <a:ext cx="1461263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91mm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8ADDD92-B592-7F36-64E0-19AA6A92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56801F6C-7606-740E-07AF-FA856C04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9934" t="5075" r="22666" b="38311"/>
          <a:stretch>
            <a:fillRect/>
          </a:stretch>
        </p:blipFill>
        <p:spPr>
          <a:xfrm>
            <a:off x="5312977" y="2395359"/>
            <a:ext cx="6879024" cy="446264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94BDDBE-813C-4BAB-D5CA-E2F579DDBF25}"/>
              </a:ext>
            </a:extLst>
          </p:cNvPr>
          <p:cNvSpPr/>
          <p:nvPr/>
        </p:nvSpPr>
        <p:spPr>
          <a:xfrm>
            <a:off x="7100887" y="820271"/>
            <a:ext cx="4400551" cy="120534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F3322A1B-8DBD-D0BF-9FF8-859F2E2A7D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3529" y="958235"/>
            <a:ext cx="3695266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360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 AIO Support At Top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D82844C-F502-F854-2AB0-E210DDDFA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10" y="753055"/>
            <a:ext cx="5605462" cy="5605462"/>
          </a:xfrm>
          <a:prstGeom prst="rect">
            <a:avLst/>
          </a:prstGeom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4FB6AD8-259C-D587-9952-D8601A56C3A8}"/>
              </a:ext>
            </a:extLst>
          </p:cNvPr>
          <p:cNvCxnSpPr>
            <a:cxnSpLocks/>
          </p:cNvCxnSpPr>
          <p:nvPr/>
        </p:nvCxnSpPr>
        <p:spPr>
          <a:xfrm>
            <a:off x="605665" y="2155247"/>
            <a:ext cx="0" cy="1094883"/>
          </a:xfrm>
          <a:prstGeom prst="line">
            <a:avLst/>
          </a:prstGeom>
          <a:ln w="76200" cmpd="sng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D1A89A43-5E49-E1D5-0172-C960BD8FC86F}"/>
              </a:ext>
            </a:extLst>
          </p:cNvPr>
          <p:cNvCxnSpPr>
            <a:cxnSpLocks/>
          </p:cNvCxnSpPr>
          <p:nvPr/>
        </p:nvCxnSpPr>
        <p:spPr>
          <a:xfrm>
            <a:off x="939284" y="733802"/>
            <a:ext cx="1299152" cy="0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4B49AFDE-A83F-FB42-724D-41069F8BDCBE}"/>
              </a:ext>
            </a:extLst>
          </p:cNvPr>
          <p:cNvCxnSpPr>
            <a:cxnSpLocks/>
          </p:cNvCxnSpPr>
          <p:nvPr/>
        </p:nvCxnSpPr>
        <p:spPr>
          <a:xfrm>
            <a:off x="2376692" y="733802"/>
            <a:ext cx="1299152" cy="0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41DBDF8-FAC6-BD6C-6A0F-51054C14EF95}"/>
              </a:ext>
            </a:extLst>
          </p:cNvPr>
          <p:cNvCxnSpPr>
            <a:cxnSpLocks/>
          </p:cNvCxnSpPr>
          <p:nvPr/>
        </p:nvCxnSpPr>
        <p:spPr>
          <a:xfrm>
            <a:off x="925783" y="922260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1C2EFCEC-50EC-4507-D370-803D361FE6D8}"/>
              </a:ext>
            </a:extLst>
          </p:cNvPr>
          <p:cNvCxnSpPr>
            <a:cxnSpLocks/>
          </p:cNvCxnSpPr>
          <p:nvPr/>
        </p:nvCxnSpPr>
        <p:spPr>
          <a:xfrm>
            <a:off x="2201761" y="922260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D31CB78-BFD4-90D8-3DD4-6E70B6E7AFA4}"/>
              </a:ext>
            </a:extLst>
          </p:cNvPr>
          <p:cNvCxnSpPr>
            <a:cxnSpLocks/>
          </p:cNvCxnSpPr>
          <p:nvPr/>
        </p:nvCxnSpPr>
        <p:spPr>
          <a:xfrm>
            <a:off x="3817565" y="733802"/>
            <a:ext cx="1299152" cy="0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0739BF21-6BE4-A4A9-0245-4CDD52245AB3}"/>
              </a:ext>
            </a:extLst>
          </p:cNvPr>
          <p:cNvCxnSpPr>
            <a:cxnSpLocks/>
          </p:cNvCxnSpPr>
          <p:nvPr/>
        </p:nvCxnSpPr>
        <p:spPr>
          <a:xfrm>
            <a:off x="3476379" y="922260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E516BDE-2C60-58A5-9489-CE8D662AAF5C}"/>
              </a:ext>
            </a:extLst>
          </p:cNvPr>
          <p:cNvCxnSpPr>
            <a:cxnSpLocks/>
          </p:cNvCxnSpPr>
          <p:nvPr/>
        </p:nvCxnSpPr>
        <p:spPr>
          <a:xfrm rot="5400000">
            <a:off x="5450604" y="2318950"/>
            <a:ext cx="1299152" cy="0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0D0094D3-F7AD-DA2F-CD9F-D0BB1A98FA65}"/>
              </a:ext>
            </a:extLst>
          </p:cNvPr>
          <p:cNvCxnSpPr>
            <a:cxnSpLocks/>
          </p:cNvCxnSpPr>
          <p:nvPr/>
        </p:nvCxnSpPr>
        <p:spPr>
          <a:xfrm rot="5400000">
            <a:off x="5450604" y="3756358"/>
            <a:ext cx="1299152" cy="0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F4FD66EC-2AB1-13C1-D685-87AB7FFAFB49}"/>
              </a:ext>
            </a:extLst>
          </p:cNvPr>
          <p:cNvCxnSpPr>
            <a:cxnSpLocks/>
          </p:cNvCxnSpPr>
          <p:nvPr/>
        </p:nvCxnSpPr>
        <p:spPr>
          <a:xfrm rot="5400000">
            <a:off x="5354943" y="2212653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B775295-1F0B-D2EC-EE5F-2F945AE7D5EE}"/>
              </a:ext>
            </a:extLst>
          </p:cNvPr>
          <p:cNvCxnSpPr>
            <a:cxnSpLocks/>
          </p:cNvCxnSpPr>
          <p:nvPr/>
        </p:nvCxnSpPr>
        <p:spPr>
          <a:xfrm rot="5400000">
            <a:off x="5354943" y="3488631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CD6251D1-7E2C-84A5-D198-264587D915BB}"/>
              </a:ext>
            </a:extLst>
          </p:cNvPr>
          <p:cNvCxnSpPr>
            <a:cxnSpLocks/>
          </p:cNvCxnSpPr>
          <p:nvPr/>
        </p:nvCxnSpPr>
        <p:spPr>
          <a:xfrm rot="5400000">
            <a:off x="5354943" y="4763249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89CBA027-B836-C562-527D-3DAC6EE3C736}"/>
              </a:ext>
            </a:extLst>
          </p:cNvPr>
          <p:cNvGrpSpPr/>
          <p:nvPr/>
        </p:nvGrpSpPr>
        <p:grpSpPr>
          <a:xfrm rot="5400000">
            <a:off x="2780746" y="4548333"/>
            <a:ext cx="188457" cy="3664155"/>
            <a:chOff x="3280130" y="3314027"/>
            <a:chExt cx="188457" cy="3664155"/>
          </a:xfrm>
        </p:grpSpPr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0638AACB-AB7A-9B69-BC4A-714219838F4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19011" y="3977104"/>
              <a:ext cx="1299152" cy="0"/>
            </a:xfrm>
            <a:prstGeom prst="line">
              <a:avLst/>
            </a:prstGeom>
            <a:ln w="76200" cmpd="sng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62567CBF-0475-D62A-7F7C-E422FAC317F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19011" y="5414512"/>
              <a:ext cx="1299152" cy="0"/>
            </a:xfrm>
            <a:prstGeom prst="line">
              <a:avLst/>
            </a:prstGeom>
            <a:ln w="76200" cmpd="sng"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3EC8A533-EF71-E4A4-C07E-BCF4D49DBE8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723350" y="3870807"/>
              <a:ext cx="1113559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DF4D7495-74DC-C1F2-AE8D-15C26CFC4E7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723350" y="5146785"/>
              <a:ext cx="1113559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2AF14CB9-2443-34D1-2199-858738F9D74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723350" y="6421403"/>
              <a:ext cx="1113559" cy="0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9" name="Google Shape;104;p4">
            <a:extLst>
              <a:ext uri="{FF2B5EF4-FFF2-40B4-BE49-F238E27FC236}">
                <a16:creationId xmlns:a16="http://schemas.microsoft.com/office/drawing/2014/main" id="{709BE8AF-0ED0-9040-C1CD-E09B948663D7}"/>
              </a:ext>
            </a:extLst>
          </p:cNvPr>
          <p:cNvSpPr txBox="1">
            <a:spLocks/>
          </p:cNvSpPr>
          <p:nvPr/>
        </p:nvSpPr>
        <p:spPr>
          <a:xfrm>
            <a:off x="5371937" y="820271"/>
            <a:ext cx="1299152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486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B1FD821-5EC0-A7CE-02E4-BFA0FA0BC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5352B41-D12F-7B74-D95E-69920432A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606" y="1732338"/>
            <a:ext cx="4810234" cy="481023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8EAFC0A-6BF6-F92D-35AC-B9ABB526A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167" y="1771111"/>
            <a:ext cx="4696827" cy="4696827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530E9A69-B6AF-A5C7-D02B-29EEC6EAF5ED}"/>
              </a:ext>
            </a:extLst>
          </p:cNvPr>
          <p:cNvSpPr/>
          <p:nvPr/>
        </p:nvSpPr>
        <p:spPr>
          <a:xfrm>
            <a:off x="656411" y="640163"/>
            <a:ext cx="3362677" cy="1659692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lumMod val="100000"/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Google Shape;104;p4">
            <a:extLst>
              <a:ext uri="{FF2B5EF4-FFF2-40B4-BE49-F238E27FC236}">
                <a16:creationId xmlns:a16="http://schemas.microsoft.com/office/drawing/2014/main" id="{B11AA922-773C-B82A-7D88-CDC060E31587}"/>
              </a:ext>
            </a:extLst>
          </p:cNvPr>
          <p:cNvSpPr txBox="1">
            <a:spLocks/>
          </p:cNvSpPr>
          <p:nvPr/>
        </p:nvSpPr>
        <p:spPr>
          <a:xfrm>
            <a:off x="502433" y="424161"/>
            <a:ext cx="3670632" cy="43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Motherboard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B50B962-F78C-1BE6-28FD-56C6A00D2F9C}"/>
              </a:ext>
            </a:extLst>
          </p:cNvPr>
          <p:cNvSpPr/>
          <p:nvPr/>
        </p:nvSpPr>
        <p:spPr>
          <a:xfrm>
            <a:off x="656411" y="2798840"/>
            <a:ext cx="3362677" cy="1659692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lumMod val="100000"/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Google Shape;104;p4">
            <a:extLst>
              <a:ext uri="{FF2B5EF4-FFF2-40B4-BE49-F238E27FC236}">
                <a16:creationId xmlns:a16="http://schemas.microsoft.com/office/drawing/2014/main" id="{26FB7291-1964-4632-62A2-D56878DA8740}"/>
              </a:ext>
            </a:extLst>
          </p:cNvPr>
          <p:cNvSpPr txBox="1">
            <a:spLocks/>
          </p:cNvSpPr>
          <p:nvPr/>
        </p:nvSpPr>
        <p:spPr>
          <a:xfrm>
            <a:off x="425821" y="2485852"/>
            <a:ext cx="3823854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VGA Length Support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C1544B0C-824D-ED1A-1059-C0062331D806}"/>
              </a:ext>
            </a:extLst>
          </p:cNvPr>
          <p:cNvSpPr/>
          <p:nvPr/>
        </p:nvSpPr>
        <p:spPr>
          <a:xfrm>
            <a:off x="656411" y="4902097"/>
            <a:ext cx="3362677" cy="1659692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lumMod val="100000"/>
                  <a:alpha val="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Google Shape;104;p4">
            <a:extLst>
              <a:ext uri="{FF2B5EF4-FFF2-40B4-BE49-F238E27FC236}">
                <a16:creationId xmlns:a16="http://schemas.microsoft.com/office/drawing/2014/main" id="{5343E1BC-286C-5727-87B2-3A44F2A05054}"/>
              </a:ext>
            </a:extLst>
          </p:cNvPr>
          <p:cNvSpPr txBox="1">
            <a:spLocks/>
          </p:cNvSpPr>
          <p:nvPr/>
        </p:nvSpPr>
        <p:spPr>
          <a:xfrm>
            <a:off x="502433" y="4474829"/>
            <a:ext cx="3670632" cy="797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Cable Management</a:t>
            </a: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8D4900FA-DA77-E713-580A-98832805B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91" y="795157"/>
            <a:ext cx="3085715" cy="1612699"/>
          </a:xfrm>
          <a:prstGeom prst="rect">
            <a:avLst/>
          </a:prstGeom>
        </p:spPr>
      </p:pic>
      <p:sp>
        <p:nvSpPr>
          <p:cNvPr id="40" name="Google Shape;104;p4">
            <a:extLst>
              <a:ext uri="{FF2B5EF4-FFF2-40B4-BE49-F238E27FC236}">
                <a16:creationId xmlns:a16="http://schemas.microsoft.com/office/drawing/2014/main" id="{9B2ECE03-E236-ABBC-864D-CAF862E28470}"/>
              </a:ext>
            </a:extLst>
          </p:cNvPr>
          <p:cNvSpPr txBox="1">
            <a:spLocks/>
          </p:cNvSpPr>
          <p:nvPr/>
        </p:nvSpPr>
        <p:spPr>
          <a:xfrm>
            <a:off x="425821" y="3070336"/>
            <a:ext cx="3823854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420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41" name="Google Shape;104;p4">
            <a:extLst>
              <a:ext uri="{FF2B5EF4-FFF2-40B4-BE49-F238E27FC236}">
                <a16:creationId xmlns:a16="http://schemas.microsoft.com/office/drawing/2014/main" id="{1AD6FD3E-85F8-44CA-ACEE-6C815596B6AA}"/>
              </a:ext>
            </a:extLst>
          </p:cNvPr>
          <p:cNvSpPr txBox="1">
            <a:spLocks/>
          </p:cNvSpPr>
          <p:nvPr/>
        </p:nvSpPr>
        <p:spPr>
          <a:xfrm>
            <a:off x="425821" y="3519137"/>
            <a:ext cx="3823854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(16.5inch)</a:t>
            </a:r>
          </a:p>
        </p:txBody>
      </p:sp>
      <p:sp>
        <p:nvSpPr>
          <p:cNvPr id="43" name="Google Shape;104;p4">
            <a:extLst>
              <a:ext uri="{FF2B5EF4-FFF2-40B4-BE49-F238E27FC236}">
                <a16:creationId xmlns:a16="http://schemas.microsoft.com/office/drawing/2014/main" id="{814324EF-7A34-8073-4FA4-4B9C0291A000}"/>
              </a:ext>
            </a:extLst>
          </p:cNvPr>
          <p:cNvSpPr txBox="1">
            <a:spLocks/>
          </p:cNvSpPr>
          <p:nvPr/>
        </p:nvSpPr>
        <p:spPr>
          <a:xfrm>
            <a:off x="850870" y="5114411"/>
            <a:ext cx="2973756" cy="617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To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Google Shape;104;p4">
            <a:extLst>
              <a:ext uri="{FF2B5EF4-FFF2-40B4-BE49-F238E27FC236}">
                <a16:creationId xmlns:a16="http://schemas.microsoft.com/office/drawing/2014/main" id="{0D987F1A-C59D-CA8C-F7A6-0ED3FC74311E}"/>
              </a:ext>
            </a:extLst>
          </p:cNvPr>
          <p:cNvSpPr txBox="1">
            <a:spLocks/>
          </p:cNvSpPr>
          <p:nvPr/>
        </p:nvSpPr>
        <p:spPr>
          <a:xfrm>
            <a:off x="850869" y="5439852"/>
            <a:ext cx="2973756" cy="787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  <a:buSzPts val="4400"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mm(3.5inch)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Google Shape;104;p4">
            <a:extLst>
              <a:ext uri="{FF2B5EF4-FFF2-40B4-BE49-F238E27FC236}">
                <a16:creationId xmlns:a16="http://schemas.microsoft.com/office/drawing/2014/main" id="{DC0CF47C-9EEF-7D17-E23D-6F9A7621401A}"/>
              </a:ext>
            </a:extLst>
          </p:cNvPr>
          <p:cNvSpPr txBox="1">
            <a:spLocks/>
          </p:cNvSpPr>
          <p:nvPr/>
        </p:nvSpPr>
        <p:spPr>
          <a:xfrm>
            <a:off x="8175835" y="1422113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443mm(17.4 Inch)</a:t>
            </a:r>
          </a:p>
        </p:txBody>
      </p:sp>
      <p:sp>
        <p:nvSpPr>
          <p:cNvPr id="47" name="Google Shape;104;p4">
            <a:extLst>
              <a:ext uri="{FF2B5EF4-FFF2-40B4-BE49-F238E27FC236}">
                <a16:creationId xmlns:a16="http://schemas.microsoft.com/office/drawing/2014/main" id="{77896D6E-D9D4-47CD-1633-DA384F39AA80}"/>
              </a:ext>
            </a:extLst>
          </p:cNvPr>
          <p:cNvSpPr txBox="1">
            <a:spLocks/>
          </p:cNvSpPr>
          <p:nvPr/>
        </p:nvSpPr>
        <p:spPr>
          <a:xfrm rot="16200000">
            <a:off x="3301289" y="3729533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426mm(16.7 Inch)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01E969E-178E-2967-35A1-8E2BFC57712E}"/>
              </a:ext>
            </a:extLst>
          </p:cNvPr>
          <p:cNvSpPr/>
          <p:nvPr/>
        </p:nvSpPr>
        <p:spPr>
          <a:xfrm>
            <a:off x="5694799" y="2572015"/>
            <a:ext cx="1410004" cy="1241018"/>
          </a:xfrm>
          <a:prstGeom prst="rect">
            <a:avLst/>
          </a:prstGeom>
          <a:gradFill>
            <a:gsLst>
              <a:gs pos="100000">
                <a:srgbClr val="FFFF00">
                  <a:alpha val="50000"/>
                </a:srgbClr>
              </a:gs>
              <a:gs pos="0">
                <a:schemeClr val="accent4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3D955AF-F030-8EC4-7932-CAF8061B7510}"/>
              </a:ext>
            </a:extLst>
          </p:cNvPr>
          <p:cNvSpPr/>
          <p:nvPr/>
        </p:nvSpPr>
        <p:spPr>
          <a:xfrm>
            <a:off x="7104804" y="2109390"/>
            <a:ext cx="458122" cy="3917337"/>
          </a:xfrm>
          <a:prstGeom prst="rect">
            <a:avLst/>
          </a:prstGeom>
          <a:gradFill>
            <a:gsLst>
              <a:gs pos="100000">
                <a:schemeClr val="accent5">
                  <a:lumMod val="75000"/>
                </a:schemeClr>
              </a:gs>
              <a:gs pos="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Google Shape;104;p4">
            <a:extLst>
              <a:ext uri="{FF2B5EF4-FFF2-40B4-BE49-F238E27FC236}">
                <a16:creationId xmlns:a16="http://schemas.microsoft.com/office/drawing/2014/main" id="{04F47B31-F802-DFD7-D974-B702FE93FE7D}"/>
              </a:ext>
            </a:extLst>
          </p:cNvPr>
          <p:cNvSpPr txBox="1">
            <a:spLocks/>
          </p:cNvSpPr>
          <p:nvPr/>
        </p:nvSpPr>
        <p:spPr>
          <a:xfrm rot="5400000">
            <a:off x="5280150" y="3800249"/>
            <a:ext cx="4107429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Cable Management Space 90mm(3.5 Inch)</a:t>
            </a:r>
          </a:p>
        </p:txBody>
      </p:sp>
      <p:sp>
        <p:nvSpPr>
          <p:cNvPr id="51" name="Google Shape;104;p4">
            <a:extLst>
              <a:ext uri="{FF2B5EF4-FFF2-40B4-BE49-F238E27FC236}">
                <a16:creationId xmlns:a16="http://schemas.microsoft.com/office/drawing/2014/main" id="{AA7D6C85-852F-698E-5E85-75F06839E56B}"/>
              </a:ext>
            </a:extLst>
          </p:cNvPr>
          <p:cNvSpPr txBox="1">
            <a:spLocks/>
          </p:cNvSpPr>
          <p:nvPr/>
        </p:nvSpPr>
        <p:spPr>
          <a:xfrm>
            <a:off x="5715742" y="2641181"/>
            <a:ext cx="1361071" cy="532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CPU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Cooler Height</a:t>
            </a:r>
          </a:p>
        </p:txBody>
      </p:sp>
      <p:sp>
        <p:nvSpPr>
          <p:cNvPr id="52" name="Google Shape;104;p4">
            <a:extLst>
              <a:ext uri="{FF2B5EF4-FFF2-40B4-BE49-F238E27FC236}">
                <a16:creationId xmlns:a16="http://schemas.microsoft.com/office/drawing/2014/main" id="{57B6BF35-24B6-6A10-DEE7-FEDB0F0A10AB}"/>
              </a:ext>
            </a:extLst>
          </p:cNvPr>
          <p:cNvSpPr txBox="1">
            <a:spLocks/>
          </p:cNvSpPr>
          <p:nvPr/>
        </p:nvSpPr>
        <p:spPr>
          <a:xfrm>
            <a:off x="5715742" y="3009161"/>
            <a:ext cx="1361071" cy="839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155mm</a:t>
            </a:r>
          </a:p>
          <a:p>
            <a:pPr algn="ctr">
              <a:lnSpc>
                <a:spcPct val="10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(6.1 Inch)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5393678-18C4-3F7F-EC1B-77F7D4827E08}"/>
              </a:ext>
            </a:extLst>
          </p:cNvPr>
          <p:cNvSpPr/>
          <p:nvPr/>
        </p:nvSpPr>
        <p:spPr>
          <a:xfrm>
            <a:off x="8407360" y="2324217"/>
            <a:ext cx="2010694" cy="2790193"/>
          </a:xfrm>
          <a:prstGeom prst="rect">
            <a:avLst/>
          </a:prstGeom>
          <a:gradFill>
            <a:gsLst>
              <a:gs pos="100000">
                <a:srgbClr val="FFFF00">
                  <a:alpha val="50000"/>
                </a:srgbClr>
              </a:gs>
              <a:gs pos="0">
                <a:schemeClr val="accent4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Google Shape;104;p4">
            <a:extLst>
              <a:ext uri="{FF2B5EF4-FFF2-40B4-BE49-F238E27FC236}">
                <a16:creationId xmlns:a16="http://schemas.microsoft.com/office/drawing/2014/main" id="{48506D0D-AAF7-CDAC-5675-92A8F18CC324}"/>
              </a:ext>
            </a:extLst>
          </p:cNvPr>
          <p:cNvSpPr txBox="1">
            <a:spLocks/>
          </p:cNvSpPr>
          <p:nvPr/>
        </p:nvSpPr>
        <p:spPr>
          <a:xfrm>
            <a:off x="8693409" y="2456129"/>
            <a:ext cx="1361071" cy="532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Motherboard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55" name="Google Shape;104;p4">
            <a:extLst>
              <a:ext uri="{FF2B5EF4-FFF2-40B4-BE49-F238E27FC236}">
                <a16:creationId xmlns:a16="http://schemas.microsoft.com/office/drawing/2014/main" id="{046BCB0B-75CE-C97E-C6C0-62B5E9946A12}"/>
              </a:ext>
            </a:extLst>
          </p:cNvPr>
          <p:cNvSpPr txBox="1">
            <a:spLocks/>
          </p:cNvSpPr>
          <p:nvPr/>
        </p:nvSpPr>
        <p:spPr>
          <a:xfrm>
            <a:off x="8732171" y="3027639"/>
            <a:ext cx="1361071" cy="1146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Mini-ITX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ATX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55625E3-C155-180B-DC79-77176F59E4F6}"/>
              </a:ext>
            </a:extLst>
          </p:cNvPr>
          <p:cNvSpPr/>
          <p:nvPr/>
        </p:nvSpPr>
        <p:spPr>
          <a:xfrm>
            <a:off x="7870165" y="4213252"/>
            <a:ext cx="3019512" cy="687277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  <a:alpha val="82000"/>
                </a:schemeClr>
              </a:gs>
              <a:gs pos="0">
                <a:schemeClr val="accent6">
                  <a:lumMod val="75000"/>
                  <a:alpha val="8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Google Shape;104;p4">
            <a:extLst>
              <a:ext uri="{FF2B5EF4-FFF2-40B4-BE49-F238E27FC236}">
                <a16:creationId xmlns:a16="http://schemas.microsoft.com/office/drawing/2014/main" id="{3E5394A4-B877-3363-6538-55AEDE31C461}"/>
              </a:ext>
            </a:extLst>
          </p:cNvPr>
          <p:cNvSpPr txBox="1">
            <a:spLocks/>
          </p:cNvSpPr>
          <p:nvPr/>
        </p:nvSpPr>
        <p:spPr>
          <a:xfrm>
            <a:off x="7798735" y="4117277"/>
            <a:ext cx="3154054" cy="532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Graphics Card Support</a:t>
            </a:r>
          </a:p>
        </p:txBody>
      </p:sp>
      <p:sp>
        <p:nvSpPr>
          <p:cNvPr id="58" name="Google Shape;104;p4">
            <a:extLst>
              <a:ext uri="{FF2B5EF4-FFF2-40B4-BE49-F238E27FC236}">
                <a16:creationId xmlns:a16="http://schemas.microsoft.com/office/drawing/2014/main" id="{BA88A22E-CEEA-A618-23CD-F6B07F8D11B5}"/>
              </a:ext>
            </a:extLst>
          </p:cNvPr>
          <p:cNvSpPr txBox="1">
            <a:spLocks/>
          </p:cNvSpPr>
          <p:nvPr/>
        </p:nvSpPr>
        <p:spPr>
          <a:xfrm>
            <a:off x="8182444" y="4430822"/>
            <a:ext cx="2413809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420mm(16.5 Inch)</a:t>
            </a:r>
          </a:p>
        </p:txBody>
      </p:sp>
      <p:sp>
        <p:nvSpPr>
          <p:cNvPr id="59" name="Google Shape;104;p4">
            <a:extLst>
              <a:ext uri="{FF2B5EF4-FFF2-40B4-BE49-F238E27FC236}">
                <a16:creationId xmlns:a16="http://schemas.microsoft.com/office/drawing/2014/main" id="{0E57B6C8-12F5-1D0A-6515-F35797C78E02}"/>
              </a:ext>
            </a:extLst>
          </p:cNvPr>
          <p:cNvSpPr txBox="1">
            <a:spLocks/>
          </p:cNvSpPr>
          <p:nvPr/>
        </p:nvSpPr>
        <p:spPr>
          <a:xfrm>
            <a:off x="4853733" y="1422113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277mm(10.9 Inch)</a:t>
            </a:r>
          </a:p>
        </p:txBody>
      </p:sp>
    </p:spTree>
    <p:extLst>
      <p:ext uri="{BB962C8B-B14F-4D97-AF65-F5344CB8AC3E}">
        <p14:creationId xmlns:p14="http://schemas.microsoft.com/office/powerpoint/2010/main" val="45668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3C947C0-BF93-E199-9C3B-3D9903DE8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1AB4C1C5-7ED2-2BC4-56BB-0E88285D9817}"/>
              </a:ext>
            </a:extLst>
          </p:cNvPr>
          <p:cNvSpPr/>
          <p:nvPr/>
        </p:nvSpPr>
        <p:spPr>
          <a:xfrm>
            <a:off x="9545782" y="2436363"/>
            <a:ext cx="2646218" cy="35052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7BBA25D-E9D2-DCC9-E0F0-EC245C4D4AEC}"/>
              </a:ext>
            </a:extLst>
          </p:cNvPr>
          <p:cNvSpPr/>
          <p:nvPr/>
        </p:nvSpPr>
        <p:spPr>
          <a:xfrm>
            <a:off x="1787236" y="678874"/>
            <a:ext cx="8617528" cy="99752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7575E2FA-597D-637E-10AE-C64C4206AF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1929" y="452834"/>
            <a:ext cx="9689198" cy="148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Trendy Design With Reverse Connect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ATX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Motherboard Compatibility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42C9C4E-C830-B4A1-37A8-549A5BDC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11" b="27508"/>
          <a:stretch>
            <a:fillRect/>
          </a:stretch>
        </p:blipFill>
        <p:spPr>
          <a:xfrm>
            <a:off x="0" y="1519925"/>
            <a:ext cx="5389417" cy="533807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82B05A3-501E-F72C-FD06-A4E844E42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674" y="2001226"/>
            <a:ext cx="4973783" cy="497378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EA01FE7-9BF8-BDCE-7622-1AACAF894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7562" y="2896437"/>
            <a:ext cx="1738643" cy="2140642"/>
          </a:xfrm>
          <a:prstGeom prst="rect">
            <a:avLst/>
          </a:prstGeom>
        </p:spPr>
      </p:pic>
      <p:sp>
        <p:nvSpPr>
          <p:cNvPr id="12" name="Google Shape;104;p4">
            <a:extLst>
              <a:ext uri="{FF2B5EF4-FFF2-40B4-BE49-F238E27FC236}">
                <a16:creationId xmlns:a16="http://schemas.microsoft.com/office/drawing/2014/main" id="{08A798E4-A6BC-50CA-734A-4D959238A2B3}"/>
              </a:ext>
            </a:extLst>
          </p:cNvPr>
          <p:cNvSpPr txBox="1">
            <a:spLocks/>
          </p:cNvSpPr>
          <p:nvPr/>
        </p:nvSpPr>
        <p:spPr>
          <a:xfrm>
            <a:off x="9679457" y="5146870"/>
            <a:ext cx="2378867" cy="64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TUF GAMING</a:t>
            </a:r>
          </a:p>
          <a:p>
            <a:pPr algn="ctr"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Z790-BTF WIFI</a:t>
            </a:r>
          </a:p>
        </p:txBody>
      </p:sp>
    </p:spTree>
    <p:extLst>
      <p:ext uri="{BB962C8B-B14F-4D97-AF65-F5344CB8AC3E}">
        <p14:creationId xmlns:p14="http://schemas.microsoft.com/office/powerpoint/2010/main" val="3533159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27FBB5B-CF45-ABEA-7D6C-542915C30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255100EA-8468-EFA6-AD3B-03B6E58BBD39}"/>
              </a:ext>
            </a:extLst>
          </p:cNvPr>
          <p:cNvSpPr/>
          <p:nvPr/>
        </p:nvSpPr>
        <p:spPr>
          <a:xfrm>
            <a:off x="7370618" y="452834"/>
            <a:ext cx="4821382" cy="178723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B1F50B4C-A2E6-2D73-0E8D-0A5E59F50A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69073" y="754961"/>
            <a:ext cx="4424471" cy="119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Reverse Infinity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Mirrors ARGB fans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B238693-DFB5-FFA2-5371-AA0052C46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D71536A-8681-3E03-48F7-C5F92AC7A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553" y="1901471"/>
            <a:ext cx="1667510" cy="166751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D08AC3C-409F-99D5-466C-6C6FC7FDC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489" y="2263573"/>
            <a:ext cx="1667510" cy="166751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679B79D-4CAF-8C72-AB54-1F088C010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5135" y="2263573"/>
            <a:ext cx="1667510" cy="1667510"/>
          </a:xfrm>
          <a:prstGeom prst="rect">
            <a:avLst/>
          </a:prstGeom>
        </p:spPr>
      </p:pic>
      <p:sp>
        <p:nvSpPr>
          <p:cNvPr id="14" name="Google Shape;104;p4">
            <a:extLst>
              <a:ext uri="{FF2B5EF4-FFF2-40B4-BE49-F238E27FC236}">
                <a16:creationId xmlns:a16="http://schemas.microsoft.com/office/drawing/2014/main" id="{3A82F240-BCBE-EE0E-5524-1EA367C97F69}"/>
              </a:ext>
            </a:extLst>
          </p:cNvPr>
          <p:cNvSpPr txBox="1">
            <a:spLocks/>
          </p:cNvSpPr>
          <p:nvPr/>
        </p:nvSpPr>
        <p:spPr>
          <a:xfrm>
            <a:off x="7569073" y="252445"/>
            <a:ext cx="4424471" cy="82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4240FF8-31E4-A168-3DF9-DCE8C3023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602" y="1084531"/>
            <a:ext cx="5028571" cy="532063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70C6AC1D-72FF-05BA-10BB-06D88442DF05}"/>
              </a:ext>
            </a:extLst>
          </p:cNvPr>
          <p:cNvSpPr/>
          <p:nvPr/>
        </p:nvSpPr>
        <p:spPr>
          <a:xfrm>
            <a:off x="7370618" y="4641433"/>
            <a:ext cx="4821382" cy="178723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Google Shape;104;p4">
            <a:extLst>
              <a:ext uri="{FF2B5EF4-FFF2-40B4-BE49-F238E27FC236}">
                <a16:creationId xmlns:a16="http://schemas.microsoft.com/office/drawing/2014/main" id="{C913E5C2-8DDE-3606-4D09-546E5549F95B}"/>
              </a:ext>
            </a:extLst>
          </p:cNvPr>
          <p:cNvSpPr txBox="1">
            <a:spLocks/>
          </p:cNvSpPr>
          <p:nvPr/>
        </p:nvSpPr>
        <p:spPr>
          <a:xfrm>
            <a:off x="7569073" y="4799612"/>
            <a:ext cx="4424471" cy="43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DUAL CHAMBER</a:t>
            </a:r>
          </a:p>
        </p:txBody>
      </p:sp>
      <p:sp>
        <p:nvSpPr>
          <p:cNvPr id="22" name="Google Shape;104;p4">
            <a:extLst>
              <a:ext uri="{FF2B5EF4-FFF2-40B4-BE49-F238E27FC236}">
                <a16:creationId xmlns:a16="http://schemas.microsoft.com/office/drawing/2014/main" id="{D8481A8C-3500-C467-2202-894ACF47985B}"/>
              </a:ext>
            </a:extLst>
          </p:cNvPr>
          <p:cNvSpPr txBox="1">
            <a:spLocks/>
          </p:cNvSpPr>
          <p:nvPr/>
        </p:nvSpPr>
        <p:spPr>
          <a:xfrm>
            <a:off x="7569073" y="5863313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AIRFLOW PERFORMANCE</a:t>
            </a:r>
          </a:p>
        </p:txBody>
      </p:sp>
      <p:sp>
        <p:nvSpPr>
          <p:cNvPr id="23" name="Google Shape;104;p4">
            <a:extLst>
              <a:ext uri="{FF2B5EF4-FFF2-40B4-BE49-F238E27FC236}">
                <a16:creationId xmlns:a16="http://schemas.microsoft.com/office/drawing/2014/main" id="{1BD17320-319E-BA40-387A-AD975FA656DA}"/>
              </a:ext>
            </a:extLst>
          </p:cNvPr>
          <p:cNvSpPr txBox="1">
            <a:spLocks/>
          </p:cNvSpPr>
          <p:nvPr/>
        </p:nvSpPr>
        <p:spPr>
          <a:xfrm>
            <a:off x="7569073" y="5181602"/>
            <a:ext cx="4424471" cy="792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452182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328B8666-B021-24A9-CC87-6675E49E0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F3A80C5D-EA91-95E7-11E3-037FDDB3A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33" y="1129146"/>
            <a:ext cx="10759103" cy="532332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605FBF3-1F96-5305-A991-8E3CFDC3239A}"/>
              </a:ext>
            </a:extLst>
          </p:cNvPr>
          <p:cNvSpPr/>
          <p:nvPr/>
        </p:nvSpPr>
        <p:spPr>
          <a:xfrm>
            <a:off x="2211851" y="817418"/>
            <a:ext cx="4937091" cy="8728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Google Shape;104;p4">
            <a:extLst>
              <a:ext uri="{FF2B5EF4-FFF2-40B4-BE49-F238E27FC236}">
                <a16:creationId xmlns:a16="http://schemas.microsoft.com/office/drawing/2014/main" id="{91105145-C7D7-043C-AEA6-266DE7CB70CE}"/>
              </a:ext>
            </a:extLst>
          </p:cNvPr>
          <p:cNvSpPr txBox="1">
            <a:spLocks/>
          </p:cNvSpPr>
          <p:nvPr/>
        </p:nvSpPr>
        <p:spPr>
          <a:xfrm>
            <a:off x="2322692" y="817419"/>
            <a:ext cx="4424471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ATX &amp; Standard /</a:t>
            </a:r>
          </a:p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mm(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7.8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Inch)</a:t>
            </a:r>
          </a:p>
        </p:txBody>
      </p:sp>
      <p:sp>
        <p:nvSpPr>
          <p:cNvPr id="18" name="Google Shape;104;p4">
            <a:extLst>
              <a:ext uri="{FF2B5EF4-FFF2-40B4-BE49-F238E27FC236}">
                <a16:creationId xmlns:a16="http://schemas.microsoft.com/office/drawing/2014/main" id="{B792BFE8-D9C5-D7AD-9D45-A010ADFC4231}"/>
              </a:ext>
            </a:extLst>
          </p:cNvPr>
          <p:cNvSpPr txBox="1">
            <a:spLocks/>
          </p:cNvSpPr>
          <p:nvPr/>
        </p:nvSpPr>
        <p:spPr>
          <a:xfrm>
            <a:off x="2710618" y="304798"/>
            <a:ext cx="3648617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Power Supply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D9C248D-4CFB-9116-7164-7C1E32E721FE}"/>
              </a:ext>
            </a:extLst>
          </p:cNvPr>
          <p:cNvSpPr/>
          <p:nvPr/>
        </p:nvSpPr>
        <p:spPr>
          <a:xfrm>
            <a:off x="2165798" y="5770420"/>
            <a:ext cx="7860404" cy="72361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Google Shape;104;p4">
            <a:extLst>
              <a:ext uri="{FF2B5EF4-FFF2-40B4-BE49-F238E27FC236}">
                <a16:creationId xmlns:a16="http://schemas.microsoft.com/office/drawing/2014/main" id="{C6711D4A-B16E-8DDF-0D2E-862615E09BB6}"/>
              </a:ext>
            </a:extLst>
          </p:cNvPr>
          <p:cNvSpPr txBox="1">
            <a:spLocks/>
          </p:cNvSpPr>
          <p:nvPr/>
        </p:nvSpPr>
        <p:spPr>
          <a:xfrm>
            <a:off x="2632866" y="5673439"/>
            <a:ext cx="675203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3.5” Drive or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2.5” Drive</a:t>
            </a:r>
          </a:p>
        </p:txBody>
      </p:sp>
    </p:spTree>
    <p:extLst>
      <p:ext uri="{BB962C8B-B14F-4D97-AF65-F5344CB8AC3E}">
        <p14:creationId xmlns:p14="http://schemas.microsoft.com/office/powerpoint/2010/main" val="2490954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FB8218B-2837-C637-484E-046251E85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6BA9677E-AE87-EB52-573D-82E606808B5D}"/>
              </a:ext>
            </a:extLst>
          </p:cNvPr>
          <p:cNvSpPr/>
          <p:nvPr/>
        </p:nvSpPr>
        <p:spPr>
          <a:xfrm>
            <a:off x="3413448" y="5411754"/>
            <a:ext cx="5365102" cy="948118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F08129B-CE90-B5EC-2EB5-903F17499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21" y="964881"/>
            <a:ext cx="10675923" cy="4928237"/>
          </a:xfrm>
          <a:prstGeom prst="rect">
            <a:avLst/>
          </a:prstGeom>
        </p:spPr>
      </p:pic>
      <p:sp>
        <p:nvSpPr>
          <p:cNvPr id="15" name="Google Shape;104;p4">
            <a:extLst>
              <a:ext uri="{FF2B5EF4-FFF2-40B4-BE49-F238E27FC236}">
                <a16:creationId xmlns:a16="http://schemas.microsoft.com/office/drawing/2014/main" id="{857AACFE-F880-2577-E78B-D43827ED6EB7}"/>
              </a:ext>
            </a:extLst>
          </p:cNvPr>
          <p:cNvSpPr txBox="1">
            <a:spLocks/>
          </p:cNvSpPr>
          <p:nvPr/>
        </p:nvSpPr>
        <p:spPr>
          <a:xfrm>
            <a:off x="3706906" y="5331821"/>
            <a:ext cx="4778187" cy="1122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Easy Clean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Removable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Dust Filters</a:t>
            </a:r>
          </a:p>
        </p:txBody>
      </p:sp>
      <p:sp>
        <p:nvSpPr>
          <p:cNvPr id="18" name="Google Shape;104;p4">
            <a:extLst>
              <a:ext uri="{FF2B5EF4-FFF2-40B4-BE49-F238E27FC236}">
                <a16:creationId xmlns:a16="http://schemas.microsoft.com/office/drawing/2014/main" id="{02A5937C-B675-A923-E4BF-2B3F9584F3E2}"/>
              </a:ext>
            </a:extLst>
          </p:cNvPr>
          <p:cNvSpPr txBox="1">
            <a:spLocks/>
          </p:cNvSpPr>
          <p:nvPr/>
        </p:nvSpPr>
        <p:spPr>
          <a:xfrm>
            <a:off x="4271691" y="729354"/>
            <a:ext cx="3648617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Side Panel</a:t>
            </a:r>
          </a:p>
        </p:txBody>
      </p:sp>
      <p:sp>
        <p:nvSpPr>
          <p:cNvPr id="6" name="Google Shape;104;p4">
            <a:extLst>
              <a:ext uri="{FF2B5EF4-FFF2-40B4-BE49-F238E27FC236}">
                <a16:creationId xmlns:a16="http://schemas.microsoft.com/office/drawing/2014/main" id="{8307A3B0-E247-08A8-E3F0-A98F2F7B6FB2}"/>
              </a:ext>
            </a:extLst>
          </p:cNvPr>
          <p:cNvSpPr txBox="1">
            <a:spLocks/>
          </p:cNvSpPr>
          <p:nvPr/>
        </p:nvSpPr>
        <p:spPr>
          <a:xfrm>
            <a:off x="7872461" y="493827"/>
            <a:ext cx="3648617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</a:p>
        </p:txBody>
      </p: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A6E2573A-3DC8-958A-164B-47F40991EBFB}"/>
              </a:ext>
            </a:extLst>
          </p:cNvPr>
          <p:cNvSpPr txBox="1">
            <a:spLocks/>
          </p:cNvSpPr>
          <p:nvPr/>
        </p:nvSpPr>
        <p:spPr>
          <a:xfrm>
            <a:off x="363297" y="498127"/>
            <a:ext cx="3648617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2964303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>
            <a:extLst>
              <a:ext uri="{FF2B5EF4-FFF2-40B4-BE49-F238E27FC236}">
                <a16:creationId xmlns:a16="http://schemas.microsoft.com/office/drawing/2014/main" id="{B189C4D0-D6E0-FEC8-5510-64BDDFE8079D}"/>
              </a:ext>
            </a:extLst>
          </p:cNvPr>
          <p:cNvSpPr/>
          <p:nvPr/>
        </p:nvSpPr>
        <p:spPr>
          <a:xfrm>
            <a:off x="6038977" y="311927"/>
            <a:ext cx="5517817" cy="91892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C9597A3-BDEE-FC16-946D-E5111F03C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254"/>
            <a:ext cx="10311111" cy="6831746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BBD5ADA8-905D-EB17-C584-A1E3814141C0}"/>
              </a:ext>
            </a:extLst>
          </p:cNvPr>
          <p:cNvSpPr/>
          <p:nvPr/>
        </p:nvSpPr>
        <p:spPr>
          <a:xfrm>
            <a:off x="209292" y="459834"/>
            <a:ext cx="5517817" cy="62311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A02D67E0-B108-8AE9-91AB-8BDCA5313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841" y="1647624"/>
            <a:ext cx="5130159" cy="5295238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74C4BFCE-0041-F2C8-E354-A0618FCB2F6C}"/>
              </a:ext>
            </a:extLst>
          </p:cNvPr>
          <p:cNvSpPr txBox="1"/>
          <p:nvPr/>
        </p:nvSpPr>
        <p:spPr>
          <a:xfrm>
            <a:off x="2038402" y="1402505"/>
            <a:ext cx="159333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</a:t>
            </a:r>
            <a:endParaRPr lang="en-US" altLang="zh-TW" sz="24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ype-C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B24678CE-0A79-1FC3-FD9B-0E9459B7CDEF}"/>
              </a:ext>
            </a:extLst>
          </p:cNvPr>
          <p:cNvCxnSpPr>
            <a:cxnSpLocks/>
          </p:cNvCxnSpPr>
          <p:nvPr/>
        </p:nvCxnSpPr>
        <p:spPr>
          <a:xfrm>
            <a:off x="2835069" y="2288609"/>
            <a:ext cx="0" cy="901402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4E069D5-595F-6A84-23F7-EA7F1205C811}"/>
              </a:ext>
            </a:extLst>
          </p:cNvPr>
          <p:cNvSpPr txBox="1"/>
          <p:nvPr/>
        </p:nvSpPr>
        <p:spPr>
          <a:xfrm>
            <a:off x="3778650" y="2701945"/>
            <a:ext cx="159333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Button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83F7939A-F319-0881-0DB1-64865B0F0373}"/>
              </a:ext>
            </a:extLst>
          </p:cNvPr>
          <p:cNvCxnSpPr>
            <a:cxnSpLocks/>
          </p:cNvCxnSpPr>
          <p:nvPr/>
        </p:nvCxnSpPr>
        <p:spPr>
          <a:xfrm>
            <a:off x="4575317" y="3605436"/>
            <a:ext cx="0" cy="901402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FC0A693-F88A-4C5C-0554-E6298C2229B4}"/>
              </a:ext>
            </a:extLst>
          </p:cNvPr>
          <p:cNvSpPr txBox="1"/>
          <p:nvPr/>
        </p:nvSpPr>
        <p:spPr>
          <a:xfrm>
            <a:off x="3266032" y="5774283"/>
            <a:ext cx="159333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Button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727AD53-ED1C-8BD1-4D17-30FA00BCEECB}"/>
              </a:ext>
            </a:extLst>
          </p:cNvPr>
          <p:cNvCxnSpPr>
            <a:cxnSpLocks/>
          </p:cNvCxnSpPr>
          <p:nvPr/>
        </p:nvCxnSpPr>
        <p:spPr>
          <a:xfrm>
            <a:off x="4062699" y="4552039"/>
            <a:ext cx="0" cy="1222244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4D0EDD5-2F81-F82C-A35F-76C3317C01E6}"/>
              </a:ext>
            </a:extLst>
          </p:cNvPr>
          <p:cNvSpPr txBox="1"/>
          <p:nvPr/>
        </p:nvSpPr>
        <p:spPr>
          <a:xfrm>
            <a:off x="1880889" y="4697065"/>
            <a:ext cx="1862192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 3.0</a:t>
            </a:r>
          </a:p>
          <a:p>
            <a:pPr algn="ctr"/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 2.0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A8014161-6D92-838C-AB9D-4A7199113A69}"/>
              </a:ext>
            </a:extLst>
          </p:cNvPr>
          <p:cNvCxnSpPr>
            <a:cxnSpLocks/>
          </p:cNvCxnSpPr>
          <p:nvPr/>
        </p:nvCxnSpPr>
        <p:spPr>
          <a:xfrm>
            <a:off x="2946414" y="3793609"/>
            <a:ext cx="0" cy="901402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104;p4">
            <a:extLst>
              <a:ext uri="{FF2B5EF4-FFF2-40B4-BE49-F238E27FC236}">
                <a16:creationId xmlns:a16="http://schemas.microsoft.com/office/drawing/2014/main" id="{CDA1E9A0-57BC-805C-7776-9CE012C7CC04}"/>
              </a:ext>
            </a:extLst>
          </p:cNvPr>
          <p:cNvSpPr txBox="1">
            <a:spLocks/>
          </p:cNvSpPr>
          <p:nvPr/>
        </p:nvSpPr>
        <p:spPr>
          <a:xfrm>
            <a:off x="31571" y="498948"/>
            <a:ext cx="5829685" cy="58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Type-C &amp;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 3.0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E8DD666C-2FBD-1D1D-903B-3C78CBE86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113" y="1363999"/>
            <a:ext cx="2158730" cy="1180952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147F2B0E-05B3-B251-150E-7E913115F939}"/>
              </a:ext>
            </a:extLst>
          </p:cNvPr>
          <p:cNvSpPr/>
          <p:nvPr/>
        </p:nvSpPr>
        <p:spPr>
          <a:xfrm>
            <a:off x="5371984" y="6344978"/>
            <a:ext cx="7526598" cy="513022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50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D0388798-F8B7-0703-CA60-B787011C54E2}"/>
              </a:ext>
            </a:extLst>
          </p:cNvPr>
          <p:cNvSpPr txBox="1"/>
          <p:nvPr/>
        </p:nvSpPr>
        <p:spPr>
          <a:xfrm>
            <a:off x="5689882" y="6411546"/>
            <a:ext cx="641204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Caution!!! Please hold the glass panel with two hands)</a:t>
            </a:r>
            <a:endParaRPr lang="zh-TW" alt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Google Shape;104;p4">
            <a:extLst>
              <a:ext uri="{FF2B5EF4-FFF2-40B4-BE49-F238E27FC236}">
                <a16:creationId xmlns:a16="http://schemas.microsoft.com/office/drawing/2014/main" id="{D923A7F6-B380-56C9-5F8E-739E3CFC144D}"/>
              </a:ext>
            </a:extLst>
          </p:cNvPr>
          <p:cNvSpPr txBox="1">
            <a:spLocks/>
          </p:cNvSpPr>
          <p:nvPr/>
        </p:nvSpPr>
        <p:spPr>
          <a:xfrm>
            <a:off x="5868860" y="322778"/>
            <a:ext cx="6277714" cy="91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Snap-on Panel For Easy</a:t>
            </a:r>
          </a:p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Tool-free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Removal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453</Words>
  <Application>Microsoft Office PowerPoint</Application>
  <PresentationFormat>寬螢幕</PresentationFormat>
  <Paragraphs>117</Paragraphs>
  <Slides>10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4" baseType="lpstr">
      <vt:lpstr>Arial</vt:lpstr>
      <vt:lpstr>Bebas Neue</vt:lpstr>
      <vt:lpstr>Calibri</vt:lpstr>
      <vt:lpstr>Office 佈景主題</vt:lpstr>
      <vt:lpstr>PowerPoint 簡報</vt:lpstr>
      <vt:lpstr>540 X 1440 Pixels  10.24-inch IPS Live Performace Display</vt:lpstr>
      <vt:lpstr>360 mm AIO Support At Top</vt:lpstr>
      <vt:lpstr>PowerPoint 簡報</vt:lpstr>
      <vt:lpstr>Trendy Design With Reverse Connect ATX Motherboard Compatibility</vt:lpstr>
      <vt:lpstr>Reverse Infinity Mirrors ARGB fans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Achan</dc:creator>
  <cp:lastModifiedBy>Rex</cp:lastModifiedBy>
  <cp:revision>52</cp:revision>
  <dcterms:created xsi:type="dcterms:W3CDTF">2024-07-05T05:10:11Z</dcterms:created>
  <dcterms:modified xsi:type="dcterms:W3CDTF">2025-10-20T18:07:38Z</dcterms:modified>
</cp:coreProperties>
</file>