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68" r:id="rId11"/>
  </p:sldIdLst>
  <p:sldSz cx="9251950" cy="5724525"/>
  <p:notesSz cx="6858000" cy="9144000"/>
  <p:embeddedFontLst>
    <p:embeddedFont>
      <p:font typeface="源泉圓體 R" panose="020B0500000000000000" pitchFamily="34" charset="-120"/>
      <p:regular r:id="rId13"/>
    </p:embeddedFont>
  </p:embeddedFontLst>
  <p:defaultTextStyle>
    <a:defPPr marL="0" marR="0" indent="0" algn="l" defTabSz="71881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359405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718810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078215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437620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1797025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156430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2515834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2875239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65A9B"/>
          </a:solidFill>
        </a:fill>
      </a:tcStyle>
    </a:wholeTbl>
    <a:band2H>
      <a:tcTxStyle/>
      <a:tcStyle>
        <a:tcBdr/>
        <a:fill>
          <a:solidFill>
            <a:schemeClr val="accent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65A9B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D4B8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383"/>
          </a:solidFill>
        </a:fill>
      </a:tcStyle>
    </a:wholeTbl>
    <a:band2H>
      <a:tcTxStyle/>
      <a:tcStyle>
        <a:tcBdr/>
        <a:fill>
          <a:solidFill>
            <a:schemeClr val="accent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38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3"/>
  </p:normalViewPr>
  <p:slideViewPr>
    <p:cSldViewPr snapToGrid="0">
      <p:cViewPr varScale="1">
        <p:scale>
          <a:sx n="126" d="100"/>
          <a:sy n="126" d="100"/>
        </p:scale>
        <p:origin x="11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658813" y="685800"/>
            <a:ext cx="554037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943">
        <a:latin typeface="+mn-lt"/>
        <a:ea typeface="+mn-ea"/>
        <a:cs typeface="+mn-cs"/>
        <a:sym typeface="Calibri"/>
      </a:defRPr>
    </a:lvl1pPr>
    <a:lvl2pPr indent="179702" latinLnBrk="0">
      <a:defRPr sz="943">
        <a:latin typeface="+mn-lt"/>
        <a:ea typeface="+mn-ea"/>
        <a:cs typeface="+mn-cs"/>
        <a:sym typeface="Calibri"/>
      </a:defRPr>
    </a:lvl2pPr>
    <a:lvl3pPr indent="359405" latinLnBrk="0">
      <a:defRPr sz="943">
        <a:latin typeface="+mn-lt"/>
        <a:ea typeface="+mn-ea"/>
        <a:cs typeface="+mn-cs"/>
        <a:sym typeface="Calibri"/>
      </a:defRPr>
    </a:lvl3pPr>
    <a:lvl4pPr indent="539107" latinLnBrk="0">
      <a:defRPr sz="943">
        <a:latin typeface="+mn-lt"/>
        <a:ea typeface="+mn-ea"/>
        <a:cs typeface="+mn-cs"/>
        <a:sym typeface="Calibri"/>
      </a:defRPr>
    </a:lvl4pPr>
    <a:lvl5pPr indent="718810" latinLnBrk="0">
      <a:defRPr sz="943">
        <a:latin typeface="+mn-lt"/>
        <a:ea typeface="+mn-ea"/>
        <a:cs typeface="+mn-cs"/>
        <a:sym typeface="Calibri"/>
      </a:defRPr>
    </a:lvl5pPr>
    <a:lvl6pPr indent="898512" latinLnBrk="0">
      <a:defRPr sz="943">
        <a:latin typeface="+mn-lt"/>
        <a:ea typeface="+mn-ea"/>
        <a:cs typeface="+mn-cs"/>
        <a:sym typeface="Calibri"/>
      </a:defRPr>
    </a:lvl6pPr>
    <a:lvl7pPr indent="1078215" latinLnBrk="0">
      <a:defRPr sz="943">
        <a:latin typeface="+mn-lt"/>
        <a:ea typeface="+mn-ea"/>
        <a:cs typeface="+mn-cs"/>
        <a:sym typeface="Calibri"/>
      </a:defRPr>
    </a:lvl7pPr>
    <a:lvl8pPr indent="1257917" latinLnBrk="0">
      <a:defRPr sz="943">
        <a:latin typeface="+mn-lt"/>
        <a:ea typeface="+mn-ea"/>
        <a:cs typeface="+mn-cs"/>
        <a:sym typeface="Calibri"/>
      </a:defRPr>
    </a:lvl8pPr>
    <a:lvl9pPr indent="1437620" latinLnBrk="0">
      <a:defRPr sz="943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56494" y="936861"/>
            <a:ext cx="6938963" cy="1992984"/>
          </a:xfrm>
          <a:prstGeom prst="rect">
            <a:avLst/>
          </a:prstGeom>
        </p:spPr>
        <p:txBody>
          <a:bodyPr anchor="b"/>
          <a:lstStyle>
            <a:lvl1pPr algn="ctr">
              <a:defRPr sz="4553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56494" y="3006701"/>
            <a:ext cx="6938963" cy="138210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21"/>
            </a:lvl1pPr>
            <a:lvl2pPr marL="0" indent="346969" algn="ctr">
              <a:buSzTx/>
              <a:buFontTx/>
              <a:buNone/>
              <a:defRPr sz="1821"/>
            </a:lvl2pPr>
            <a:lvl3pPr marL="0" indent="693938" algn="ctr">
              <a:buSzTx/>
              <a:buFontTx/>
              <a:buNone/>
              <a:defRPr sz="1821"/>
            </a:lvl3pPr>
            <a:lvl4pPr marL="0" indent="1040907" algn="ctr">
              <a:buSzTx/>
              <a:buFontTx/>
              <a:buNone/>
              <a:defRPr sz="1821"/>
            </a:lvl4pPr>
            <a:lvl5pPr marL="0" indent="1387876" algn="ctr">
              <a:buSzTx/>
              <a:buFontTx/>
              <a:buNone/>
              <a:defRPr sz="182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631253" y="1427157"/>
            <a:ext cx="7979807" cy="2381243"/>
          </a:xfrm>
          <a:prstGeom prst="rect">
            <a:avLst/>
          </a:prstGeom>
        </p:spPr>
        <p:txBody>
          <a:bodyPr anchor="b"/>
          <a:lstStyle>
            <a:lvl1pPr>
              <a:defRPr sz="4553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1253" y="3830926"/>
            <a:ext cx="7979807" cy="125224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21">
                <a:solidFill>
                  <a:srgbClr val="888888"/>
                </a:solidFill>
              </a:defRPr>
            </a:lvl1pPr>
            <a:lvl2pPr marL="0" indent="346969">
              <a:buSzTx/>
              <a:buFontTx/>
              <a:buNone/>
              <a:defRPr sz="1821">
                <a:solidFill>
                  <a:srgbClr val="888888"/>
                </a:solidFill>
              </a:defRPr>
            </a:lvl2pPr>
            <a:lvl3pPr marL="0" indent="693938">
              <a:buSzTx/>
              <a:buFontTx/>
              <a:buNone/>
              <a:defRPr sz="1821">
                <a:solidFill>
                  <a:srgbClr val="888888"/>
                </a:solidFill>
              </a:defRPr>
            </a:lvl3pPr>
            <a:lvl4pPr marL="0" indent="1040907">
              <a:buSzTx/>
              <a:buFontTx/>
              <a:buNone/>
              <a:defRPr sz="1821">
                <a:solidFill>
                  <a:srgbClr val="888888"/>
                </a:solidFill>
              </a:defRPr>
            </a:lvl4pPr>
            <a:lvl5pPr marL="0" indent="1387876">
              <a:buSzTx/>
              <a:buFontTx/>
              <a:buNone/>
              <a:defRPr sz="1821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6071" y="1523890"/>
            <a:ext cx="3932079" cy="363215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37276" y="304778"/>
            <a:ext cx="7979808" cy="110647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7276" y="1403305"/>
            <a:ext cx="3914010" cy="68773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21" b="1"/>
            </a:lvl1pPr>
            <a:lvl2pPr marL="0" indent="346969">
              <a:buSzTx/>
              <a:buFontTx/>
              <a:buNone/>
              <a:defRPr sz="1821" b="1"/>
            </a:lvl2pPr>
            <a:lvl3pPr marL="0" indent="693938">
              <a:buSzTx/>
              <a:buFontTx/>
              <a:buNone/>
              <a:defRPr sz="1821" b="1"/>
            </a:lvl3pPr>
            <a:lvl4pPr marL="0" indent="1040907">
              <a:buSzTx/>
              <a:buFontTx/>
              <a:buNone/>
              <a:defRPr sz="1821" b="1"/>
            </a:lvl4pPr>
            <a:lvl5pPr marL="0" indent="1387876">
              <a:buSzTx/>
              <a:buFontTx/>
              <a:buNone/>
              <a:defRPr sz="1821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文字版面配置區 4"/>
          <p:cNvSpPr>
            <a:spLocks noGrp="1"/>
          </p:cNvSpPr>
          <p:nvPr>
            <p:ph type="body" sz="quarter" idx="21"/>
          </p:nvPr>
        </p:nvSpPr>
        <p:spPr>
          <a:xfrm>
            <a:off x="4683800" y="1403305"/>
            <a:ext cx="3933284" cy="68773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37276" y="381635"/>
            <a:ext cx="2983996" cy="1335723"/>
          </a:xfrm>
          <a:prstGeom prst="rect">
            <a:avLst/>
          </a:prstGeom>
        </p:spPr>
        <p:txBody>
          <a:bodyPr anchor="b"/>
          <a:lstStyle>
            <a:lvl1pPr>
              <a:defRPr sz="2428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33284" y="824226"/>
            <a:ext cx="4683800" cy="4068123"/>
          </a:xfrm>
          <a:prstGeom prst="rect">
            <a:avLst/>
          </a:prstGeom>
        </p:spPr>
        <p:txBody>
          <a:bodyPr/>
          <a:lstStyle>
            <a:lvl1pPr>
              <a:defRPr sz="2428"/>
            </a:lvl1pPr>
            <a:lvl2pPr marL="545237" indent="-198268">
              <a:defRPr sz="2428"/>
            </a:lvl2pPr>
            <a:lvl3pPr marL="925251" indent="-231313">
              <a:defRPr sz="2428"/>
            </a:lvl3pPr>
            <a:lvl4pPr marL="1318483" indent="-277575">
              <a:defRPr sz="2428"/>
            </a:lvl4pPr>
            <a:lvl5pPr marL="1665452" indent="-277575">
              <a:defRPr sz="242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文字版面配置區 3"/>
          <p:cNvSpPr>
            <a:spLocks noGrp="1"/>
          </p:cNvSpPr>
          <p:nvPr>
            <p:ph type="body" sz="quarter" idx="21"/>
          </p:nvPr>
        </p:nvSpPr>
        <p:spPr>
          <a:xfrm>
            <a:off x="637276" y="1717358"/>
            <a:ext cx="2983996" cy="318161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637276" y="381635"/>
            <a:ext cx="2983996" cy="1335723"/>
          </a:xfrm>
          <a:prstGeom prst="rect">
            <a:avLst/>
          </a:prstGeom>
        </p:spPr>
        <p:txBody>
          <a:bodyPr anchor="b"/>
          <a:lstStyle>
            <a:lvl1pPr>
              <a:defRPr sz="2428"/>
            </a:lvl1pPr>
          </a:lstStyle>
          <a:p>
            <a:r>
              <a:t>Title Text</a:t>
            </a:r>
          </a:p>
        </p:txBody>
      </p:sp>
      <p:sp>
        <p:nvSpPr>
          <p:cNvPr id="83" name="圖片版面配置區 2"/>
          <p:cNvSpPr>
            <a:spLocks noGrp="1"/>
          </p:cNvSpPr>
          <p:nvPr>
            <p:ph type="pic" sz="half" idx="21"/>
          </p:nvPr>
        </p:nvSpPr>
        <p:spPr>
          <a:xfrm>
            <a:off x="3933284" y="824226"/>
            <a:ext cx="4683800" cy="406812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7276" y="1717358"/>
            <a:ext cx="2983996" cy="318161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14"/>
            </a:lvl1pPr>
            <a:lvl2pPr marL="0" indent="346969">
              <a:buSzTx/>
              <a:buFontTx/>
              <a:buNone/>
              <a:defRPr sz="1214"/>
            </a:lvl2pPr>
            <a:lvl3pPr marL="0" indent="693938">
              <a:buSzTx/>
              <a:buFontTx/>
              <a:buNone/>
              <a:defRPr sz="1214"/>
            </a:lvl3pPr>
            <a:lvl4pPr marL="0" indent="1040907">
              <a:buSzTx/>
              <a:buFontTx/>
              <a:buNone/>
              <a:defRPr sz="1214"/>
            </a:lvl4pPr>
            <a:lvl5pPr marL="0" indent="1387876">
              <a:buSzTx/>
              <a:buFontTx/>
              <a:buNone/>
              <a:defRPr sz="121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36072" y="304778"/>
            <a:ext cx="7979807" cy="110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36072" y="1523890"/>
            <a:ext cx="7979807" cy="3632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5689" y="5341926"/>
            <a:ext cx="230189" cy="23250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11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3485" marR="0" indent="-17348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49368" marR="0" indent="-202399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936816" marR="0" indent="-242878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310772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57741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004710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351679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698648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045617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6969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93938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40907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87876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34845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81814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28784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75753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C01C2F1-8E10-3997-C02A-D4B493BAA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644819"/>
              </p:ext>
            </p:extLst>
          </p:nvPr>
        </p:nvGraphicFramePr>
        <p:xfrm>
          <a:off x="1243137" y="217673"/>
          <a:ext cx="6765676" cy="5202324"/>
        </p:xfrm>
        <a:graphic>
          <a:graphicData uri="http://schemas.openxmlformats.org/drawingml/2006/table">
            <a:tbl>
              <a:tblPr>
                <a:solidFill>
                  <a:srgbClr val="A082EA">
                    <a:alpha val="10588"/>
                  </a:srgbClr>
                </a:solidFill>
                <a:tableStyleId>{5C22544A-7EE6-4342-B048-85BDC9FD1C3A}</a:tableStyleId>
              </a:tblPr>
              <a:tblGrid>
                <a:gridCol w="1004360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846223">
                  <a:extLst>
                    <a:ext uri="{9D8B030D-6E8A-4147-A177-3AD203B41FA5}">
                      <a16:colId xmlns:a16="http://schemas.microsoft.com/office/drawing/2014/main" val="2171589621"/>
                    </a:ext>
                  </a:extLst>
                </a:gridCol>
                <a:gridCol w="4915093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</a:tblGrid>
              <a:tr h="2261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　</a:t>
                      </a:r>
                      <a:endParaRPr lang="zh-TW" alt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T10 Chrome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98385"/>
                  </a:ext>
                </a:extLst>
              </a:tr>
              <a:tr h="2261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 Part no.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BFC-MIT10-B85-KKGSK-4A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196082"/>
                  </a:ext>
                </a:extLst>
              </a:tr>
              <a:tr h="226188">
                <a:tc gridSpan="2">
                  <a:txBody>
                    <a:bodyPr/>
                    <a:lstStyle/>
                    <a:p>
                      <a:pPr marL="0" marR="0" lvl="0" indent="0" algn="ctr" defTabSz="69393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EAN / </a:t>
                      </a:r>
                      <a:r>
                        <a:rPr lang="en-US" altLang="zh-TW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UPC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9393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4712883210754 / </a:t>
                      </a:r>
                      <a:r>
                        <a:rPr lang="en-US" altLang="zh-TW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886027162057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488171"/>
                  </a:ext>
                </a:extLst>
              </a:tr>
              <a:tr h="2261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(NW)/ (GW)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N.W:6.9Kgs /   G.W:7.9Kgs</a:t>
                      </a:r>
                      <a:endParaRPr lang="en-US" altLang="zh-TW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402267"/>
                  </a:ext>
                </a:extLst>
              </a:tr>
              <a:tr h="2261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Materials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Steel, Mesh, Plastic, Tempered Glass </a:t>
                      </a:r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 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67661"/>
                  </a:ext>
                </a:extLst>
              </a:tr>
              <a:tr h="2261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Dimensions (W x H x D)</a:t>
                      </a:r>
                      <a:endParaRPr lang="pt-BR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277 mm x 426 mm x 443 mm</a:t>
                      </a:r>
                      <a:endParaRPr lang="en-US" altLang="zh-TW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86900"/>
                  </a:ext>
                </a:extLst>
              </a:tr>
              <a:tr h="2261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Carton Size (W x H x D)</a:t>
                      </a:r>
                      <a:endParaRPr lang="pt-BR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344 mm x 515 mm x 492 mm</a:t>
                      </a:r>
                      <a:endParaRPr lang="en-US" altLang="zh-TW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129451"/>
                  </a:ext>
                </a:extLst>
              </a:tr>
              <a:tr h="2261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Motherboard Supports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Mini-ITX, </a:t>
                      </a:r>
                      <a:r>
                        <a:rPr lang="en-US" sz="900" b="0" u="none" strike="noStrike" dirty="0" err="1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MicroATX</a:t>
                      </a:r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, ATX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801737"/>
                  </a:ext>
                </a:extLst>
              </a:tr>
              <a:tr h="2261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Air Cooler Height Support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155</a:t>
                      </a:r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mm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05632"/>
                  </a:ext>
                </a:extLst>
              </a:tr>
              <a:tr h="2261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VGA Length Support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420</a:t>
                      </a:r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mm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625007"/>
                  </a:ext>
                </a:extLst>
              </a:tr>
              <a:tr h="2261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Cable Management Support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up to 90</a:t>
                      </a:r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m</a:t>
                      </a:r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m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16647"/>
                  </a:ext>
                </a:extLst>
              </a:tr>
              <a:tr h="2261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3.5" Drive Bay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2</a:t>
                      </a:r>
                      <a:endParaRPr lang="en-US" altLang="zh-TW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249557"/>
                  </a:ext>
                </a:extLst>
              </a:tr>
              <a:tr h="2261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2.5" Drive Bay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3</a:t>
                      </a:r>
                      <a:endParaRPr lang="en-US" altLang="zh-TW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346608"/>
                  </a:ext>
                </a:extLst>
              </a:tr>
              <a:tr h="22618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Fan mounts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MB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120mm</a:t>
                      </a:r>
                      <a:r>
                        <a:rPr lang="zh-TW" alt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 </a:t>
                      </a:r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x 3  or  140mm x 2</a:t>
                      </a:r>
                      <a:endParaRPr lang="en-US" altLang="zh-TW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070733"/>
                  </a:ext>
                </a:extLst>
              </a:tr>
              <a:tr h="2261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Top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120mm</a:t>
                      </a:r>
                      <a:r>
                        <a:rPr lang="zh-TW" alt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 </a:t>
                      </a:r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x 3  or  140mm x 2</a:t>
                      </a:r>
                      <a:endParaRPr lang="en-US" altLang="zh-TW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305914"/>
                  </a:ext>
                </a:extLst>
              </a:tr>
              <a:tr h="2261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Bottom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120mm</a:t>
                      </a:r>
                      <a:r>
                        <a:rPr lang="zh-TW" alt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 </a:t>
                      </a:r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x 3  or  140mm x 2</a:t>
                      </a:r>
                      <a:endParaRPr lang="en-US" altLang="zh-TW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537610"/>
                  </a:ext>
                </a:extLst>
              </a:tr>
              <a:tr h="2261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Rear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120mm x 1 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469691"/>
                  </a:ext>
                </a:extLst>
              </a:tr>
              <a:tr h="22618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Radiator Support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MB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360mm/  280mm/ 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724583"/>
                  </a:ext>
                </a:extLst>
              </a:tr>
              <a:tr h="2261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Top/ Bottom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360mm/  280mm/  240mm (</a:t>
                      </a:r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Thickness up to 27mm</a:t>
                      </a:r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816791"/>
                  </a:ext>
                </a:extLst>
              </a:tr>
              <a:tr h="2261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Rear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120mm x 1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44838"/>
                  </a:ext>
                </a:extLst>
              </a:tr>
              <a:tr h="2261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PCI-E Slots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7 Slots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325413"/>
                  </a:ext>
                </a:extLst>
              </a:tr>
              <a:tr h="2261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I/O Ports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 USB 3.1/Type C  x 1, USB 3.0  x 1,</a:t>
                      </a:r>
                      <a:r>
                        <a:rPr lang="pt-BR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 USB 2.0  x 1</a:t>
                      </a:r>
                      <a:r>
                        <a:rPr lang="pt-BR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, Audio I/O</a:t>
                      </a:r>
                      <a:endParaRPr lang="pt-BR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22366"/>
                  </a:ext>
                </a:extLst>
              </a:tr>
              <a:tr h="2261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Power Supply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solidFill>
                            <a:schemeClr val="bg1"/>
                          </a:solidFill>
                          <a:effectLst/>
                          <a:latin typeface="源泉圓體 R" panose="020B0500000000000000" pitchFamily="34" charset="-120"/>
                          <a:ea typeface="源泉圓體 R" panose="020B0500000000000000" pitchFamily="34" charset="-120"/>
                        </a:rPr>
                        <a:t>ATX &amp; Standard / up to 200mm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源泉圓體 R" panose="020B0500000000000000" pitchFamily="34" charset="-120"/>
                        <a:ea typeface="源泉圓體 R" panose="020B0500000000000000" pitchFamily="34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7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0934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C3AF8B0-6828-111B-E26C-DEDFDFB51808}"/>
              </a:ext>
            </a:extLst>
          </p:cNvPr>
          <p:cNvSpPr txBox="1"/>
          <p:nvPr/>
        </p:nvSpPr>
        <p:spPr>
          <a:xfrm>
            <a:off x="2054278" y="640080"/>
            <a:ext cx="514339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8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MIRROR TEMPERED GLASS</a:t>
            </a:r>
            <a:r>
              <a:rPr kumimoji="0" lang="en-US" altLang="zh-TW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 PANEL</a:t>
            </a:r>
            <a:endParaRPr kumimoji="0" lang="zh-TW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AAF47-E67F-A4FC-68A0-969404098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9207EAF-84B5-2B46-9FBF-1FF105D3F2DC}"/>
              </a:ext>
            </a:extLst>
          </p:cNvPr>
          <p:cNvSpPr txBox="1"/>
          <p:nvPr/>
        </p:nvSpPr>
        <p:spPr>
          <a:xfrm>
            <a:off x="1055901" y="3002280"/>
            <a:ext cx="153182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360</a:t>
            </a:r>
            <a:r>
              <a:rPr kumimoji="0" lang="en-US" altLang="zh-TW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mm</a:t>
            </a:r>
            <a:endParaRPr kumimoji="0" lang="zh-TW" alt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B9B5F28-914F-6DEB-E01E-42B4383E3602}"/>
              </a:ext>
            </a:extLst>
          </p:cNvPr>
          <p:cNvSpPr txBox="1"/>
          <p:nvPr/>
        </p:nvSpPr>
        <p:spPr>
          <a:xfrm>
            <a:off x="384231" y="3505200"/>
            <a:ext cx="284468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AIO SUPPORT</a:t>
            </a:r>
            <a:r>
              <a:rPr kumimoji="0" lang="en-US" altLang="zh-TW" sz="24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 AT TOP</a:t>
            </a:r>
            <a:endParaRPr kumimoji="0" lang="zh-TW" altLang="en-US" sz="24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EBE3BC6-FB9B-7DE1-C11F-6622EB900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63" y="0"/>
            <a:ext cx="4711111" cy="90158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AE465BD-026F-F789-D639-32784B04C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99" y="627341"/>
            <a:ext cx="584127" cy="223492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BB32065-62FC-126C-D42F-EA5C64B65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31" y="5102077"/>
            <a:ext cx="3822222" cy="52063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0878F68-5A74-B92F-3C0B-B7545B4EC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51" y="767024"/>
            <a:ext cx="901587" cy="419047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BB92BBB-C69D-3699-00B7-18D4FF736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2" y="901587"/>
            <a:ext cx="1066667" cy="7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378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BEA3FF-0C05-FD3E-3D21-9947BD4AC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575A2BB-E33A-8E70-E327-88C1F372C201}"/>
              </a:ext>
            </a:extLst>
          </p:cNvPr>
          <p:cNvSpPr txBox="1"/>
          <p:nvPr/>
        </p:nvSpPr>
        <p:spPr>
          <a:xfrm>
            <a:off x="1036894" y="2001360"/>
            <a:ext cx="130420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Maximun</a:t>
            </a:r>
            <a:r>
              <a:rPr kumimoji="0" lang="en-US" altLang="zh-TW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 CPU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Cooler Height</a:t>
            </a:r>
            <a:endParaRPr kumimoji="0" lang="zh-TW" alt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7C54E95-0B6D-98EC-B2DD-62E470B6ED77}"/>
              </a:ext>
            </a:extLst>
          </p:cNvPr>
          <p:cNvSpPr txBox="1"/>
          <p:nvPr/>
        </p:nvSpPr>
        <p:spPr>
          <a:xfrm>
            <a:off x="1242881" y="2532793"/>
            <a:ext cx="89223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Calibri"/>
              </a:rPr>
              <a:t>155mm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 b="1" dirty="0">
                <a:solidFill>
                  <a:schemeClr val="tx1"/>
                </a:solidFill>
              </a:rPr>
              <a:t>(6.1 Inch)</a:t>
            </a:r>
            <a:endParaRPr kumimoji="0" lang="zh-TW" altLang="en-US" sz="1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uFillTx/>
              <a:sym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308139C-0EAF-FAB5-A2A7-B429DFA8D7F6}"/>
              </a:ext>
            </a:extLst>
          </p:cNvPr>
          <p:cNvSpPr txBox="1"/>
          <p:nvPr/>
        </p:nvSpPr>
        <p:spPr>
          <a:xfrm>
            <a:off x="3367462" y="1833720"/>
            <a:ext cx="124649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Motherboard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</a:t>
            </a:r>
            <a:endParaRPr kumimoji="0" lang="zh-TW" alt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54364B4-35C4-714D-1BBC-D61E11D16C81}"/>
              </a:ext>
            </a:extLst>
          </p:cNvPr>
          <p:cNvSpPr txBox="1"/>
          <p:nvPr/>
        </p:nvSpPr>
        <p:spPr>
          <a:xfrm>
            <a:off x="3524557" y="2365153"/>
            <a:ext cx="932304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Calibri"/>
              </a:rPr>
              <a:t>Mini-ITX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 b="1" dirty="0" err="1">
                <a:solidFill>
                  <a:schemeClr val="tx1"/>
                </a:solidFill>
              </a:rPr>
              <a:t>MicroATX</a:t>
            </a:r>
            <a:endParaRPr lang="en-US" altLang="zh-TW" sz="1600" b="1" dirty="0">
              <a:solidFill>
                <a:schemeClr val="tx1"/>
              </a:solidFill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uFillTx/>
                <a:sym typeface="Calibri"/>
              </a:rPr>
              <a:t>ATX</a:t>
            </a:r>
            <a:endParaRPr kumimoji="0" lang="zh-TW" altLang="en-US" sz="1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uFillTx/>
              <a:sym typeface="Calibri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F75AFEA-575A-F7DC-55F6-E5A535F59BC7}"/>
              </a:ext>
            </a:extLst>
          </p:cNvPr>
          <p:cNvSpPr txBox="1"/>
          <p:nvPr/>
        </p:nvSpPr>
        <p:spPr>
          <a:xfrm>
            <a:off x="3077816" y="3161416"/>
            <a:ext cx="208486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Maximun</a:t>
            </a:r>
            <a:r>
              <a:rPr kumimoji="0" lang="en-US" altLang="zh-TW" sz="16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 Graphics Card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</a:t>
            </a:r>
            <a:endParaRPr kumimoji="0" lang="zh-TW" altLang="en-US" sz="16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9EAE55A-31C8-1109-5523-4B1E5044FB37}"/>
              </a:ext>
            </a:extLst>
          </p:cNvPr>
          <p:cNvSpPr txBox="1"/>
          <p:nvPr/>
        </p:nvSpPr>
        <p:spPr>
          <a:xfrm>
            <a:off x="3204453" y="3631516"/>
            <a:ext cx="18315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Calibri"/>
              </a:rPr>
              <a:t>420mm(16.5 Inch)</a:t>
            </a:r>
            <a:endParaRPr kumimoji="0" lang="zh-TW" altLang="en-US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uFillTx/>
              <a:sym typeface="Calibri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908811-5C14-F776-819E-23E72D3545DC}"/>
              </a:ext>
            </a:extLst>
          </p:cNvPr>
          <p:cNvSpPr txBox="1"/>
          <p:nvPr/>
        </p:nvSpPr>
        <p:spPr>
          <a:xfrm>
            <a:off x="6970631" y="2441353"/>
            <a:ext cx="153823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VGA LENGTH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</a:t>
            </a:r>
            <a:endParaRPr kumimoji="0" lang="zh-TW" altLang="en-US" sz="20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BF0C4EB-558A-6CD0-C2BE-176D7910D3B7}"/>
              </a:ext>
            </a:extLst>
          </p:cNvPr>
          <p:cNvSpPr txBox="1"/>
          <p:nvPr/>
        </p:nvSpPr>
        <p:spPr>
          <a:xfrm>
            <a:off x="7059027" y="3038305"/>
            <a:ext cx="1361443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420mm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(16.5 Inch)</a:t>
            </a:r>
            <a:endParaRPr kumimoji="0" lang="zh-TW" alt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2EDF22B-4B64-8653-6197-1185B02A9463}"/>
              </a:ext>
            </a:extLst>
          </p:cNvPr>
          <p:cNvSpPr txBox="1"/>
          <p:nvPr/>
        </p:nvSpPr>
        <p:spPr>
          <a:xfrm>
            <a:off x="6858803" y="4005615"/>
            <a:ext cx="1761889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CABLE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</a:t>
            </a:r>
            <a:endParaRPr kumimoji="0" lang="zh-TW" altLang="en-US" sz="20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D7FB1DD-F852-85A2-1822-B1DF7FB77758}"/>
              </a:ext>
            </a:extLst>
          </p:cNvPr>
          <p:cNvSpPr txBox="1"/>
          <p:nvPr/>
        </p:nvSpPr>
        <p:spPr>
          <a:xfrm>
            <a:off x="6720120" y="4843039"/>
            <a:ext cx="203925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90mm</a:t>
            </a: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(16.5 Inch)</a:t>
            </a:r>
            <a:endParaRPr kumimoji="0" lang="zh-TW" alt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3EF3798-29C5-8986-FBA5-F6F40AAD56E7}"/>
              </a:ext>
            </a:extLst>
          </p:cNvPr>
          <p:cNvSpPr txBox="1"/>
          <p:nvPr/>
        </p:nvSpPr>
        <p:spPr>
          <a:xfrm>
            <a:off x="6720120" y="4642687"/>
            <a:ext cx="203925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</a:t>
            </a:r>
            <a:endParaRPr kumimoji="0" lang="zh-TW" alt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995979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494DFA-856E-54EB-8313-D6B12EC31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8F39501-C791-579D-1745-CEE9BEBED678}"/>
              </a:ext>
            </a:extLst>
          </p:cNvPr>
          <p:cNvSpPr txBox="1"/>
          <p:nvPr/>
        </p:nvSpPr>
        <p:spPr>
          <a:xfrm>
            <a:off x="2502317" y="403860"/>
            <a:ext cx="424731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defTabSz="914400"/>
            <a:r>
              <a:rPr lang="en-US" altLang="zh-TW" sz="2400" b="1" dirty="0">
                <a:solidFill>
                  <a:schemeClr val="bg1"/>
                </a:solidFill>
              </a:rPr>
              <a:t>TRENDY DESIGN WITH</a:t>
            </a:r>
          </a:p>
          <a:p>
            <a:pPr algn="ctr" defTabSz="914400"/>
            <a:r>
              <a:rPr lang="en-US" altLang="zh-TW" sz="2400" b="1" dirty="0">
                <a:solidFill>
                  <a:schemeClr val="bg1"/>
                </a:solidFill>
              </a:rPr>
              <a:t>REVERSE CONNECT </a:t>
            </a:r>
            <a:r>
              <a:rPr lang="en-US" altLang="zh-TW" sz="2400" b="1" dirty="0">
                <a:solidFill>
                  <a:srgbClr val="FFFF00"/>
                </a:solidFill>
              </a:rPr>
              <a:t>ATX</a:t>
            </a:r>
          </a:p>
          <a:p>
            <a:pPr algn="ctr" defTabSz="914400"/>
            <a:r>
              <a:rPr lang="en-US" altLang="zh-TW" sz="2400" b="1" dirty="0">
                <a:solidFill>
                  <a:schemeClr val="bg1"/>
                </a:solidFill>
              </a:rPr>
              <a:t>MOTHERBOARD COMPATIBILITY</a:t>
            </a:r>
            <a:endParaRPr kumimoji="0" lang="zh-TW" alt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220649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74C073-ECDA-B7E7-60F9-294DA43D7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49435EE-4691-182A-D6B3-443F25AFA5CA}"/>
              </a:ext>
            </a:extLst>
          </p:cNvPr>
          <p:cNvSpPr txBox="1"/>
          <p:nvPr/>
        </p:nvSpPr>
        <p:spPr>
          <a:xfrm>
            <a:off x="5890556" y="914400"/>
            <a:ext cx="250004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Reverse Infinity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Mirrors ARGB Fans</a:t>
            </a:r>
            <a:endParaRPr kumimoji="0" lang="zh-TW" alt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450069F-7491-35EE-BF68-0FCCA8794720}"/>
              </a:ext>
            </a:extLst>
          </p:cNvPr>
          <p:cNvSpPr txBox="1"/>
          <p:nvPr/>
        </p:nvSpPr>
        <p:spPr>
          <a:xfrm>
            <a:off x="5469771" y="4209961"/>
            <a:ext cx="334161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DUAL CHAMBER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AIRFLOW PERFORMANCE</a:t>
            </a:r>
            <a:endParaRPr kumimoji="0" lang="zh-TW" alt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70164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268B97-C792-E78A-4E0D-1AE059FC1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1175B9-5E17-C2F5-8B07-F5E61A195F73}"/>
              </a:ext>
            </a:extLst>
          </p:cNvPr>
          <p:cNvSpPr txBox="1"/>
          <p:nvPr/>
        </p:nvSpPr>
        <p:spPr>
          <a:xfrm>
            <a:off x="2480963" y="157320"/>
            <a:ext cx="184601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Power Supply</a:t>
            </a:r>
            <a:endParaRPr kumimoji="0" lang="zh-TW" alt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439391-7B84-9463-B015-3010939082DC}"/>
              </a:ext>
            </a:extLst>
          </p:cNvPr>
          <p:cNvSpPr txBox="1"/>
          <p:nvPr/>
        </p:nvSpPr>
        <p:spPr>
          <a:xfrm>
            <a:off x="2199635" y="534568"/>
            <a:ext cx="240867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Calibri"/>
              </a:rPr>
              <a:t>ATX &amp; Standard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 b="1" dirty="0">
                <a:solidFill>
                  <a:schemeClr val="tx1"/>
                </a:solidFill>
              </a:rPr>
              <a:t>Up To </a:t>
            </a:r>
            <a:r>
              <a:rPr lang="en-US" altLang="zh-TW" sz="2400" b="1" dirty="0">
                <a:solidFill>
                  <a:schemeClr val="tx1"/>
                </a:solidFill>
              </a:rPr>
              <a:t>200mm</a:t>
            </a:r>
            <a:r>
              <a:rPr lang="en-US" altLang="zh-TW" sz="1600" b="1" dirty="0">
                <a:solidFill>
                  <a:schemeClr val="tx1"/>
                </a:solidFill>
              </a:rPr>
              <a:t>(7.8 Inch)</a:t>
            </a:r>
            <a:endParaRPr kumimoji="0" lang="zh-TW" altLang="en-US" sz="1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uFillTx/>
              <a:sym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EB42208-3096-5D85-36D4-9DC5058422CD}"/>
              </a:ext>
            </a:extLst>
          </p:cNvPr>
          <p:cNvSpPr txBox="1"/>
          <p:nvPr/>
        </p:nvSpPr>
        <p:spPr>
          <a:xfrm>
            <a:off x="2295494" y="4720501"/>
            <a:ext cx="406297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32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2X</a:t>
            </a:r>
            <a:r>
              <a:rPr kumimoji="0" lang="en-US" altLang="zh-TW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 3.5” Drive or </a:t>
            </a:r>
            <a:r>
              <a:rPr kumimoji="0" lang="en-US" altLang="zh-TW" sz="32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3X</a:t>
            </a:r>
            <a:r>
              <a:rPr kumimoji="0" lang="en-US" altLang="zh-TW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 2.5” Drive</a:t>
            </a:r>
            <a:endParaRPr kumimoji="0" lang="zh-TW" alt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658328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B1EC92-E776-2286-F7B0-D987D954B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2C3C3D-5DF5-F297-7578-266546311D0E}"/>
              </a:ext>
            </a:extLst>
          </p:cNvPr>
          <p:cNvSpPr txBox="1"/>
          <p:nvPr/>
        </p:nvSpPr>
        <p:spPr>
          <a:xfrm>
            <a:off x="2943209" y="4469041"/>
            <a:ext cx="4093426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8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EASY CLEAN </a:t>
            </a:r>
            <a:r>
              <a:rPr kumimoji="0" lang="en-US" altLang="zh-TW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WITH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REMOVABLE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DUST FILTERS</a:t>
            </a:r>
            <a:endParaRPr kumimoji="0" lang="zh-TW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17AB8C5-84A9-647B-7CD0-D1CED8667DF4}"/>
              </a:ext>
            </a:extLst>
          </p:cNvPr>
          <p:cNvSpPr txBox="1"/>
          <p:nvPr/>
        </p:nvSpPr>
        <p:spPr>
          <a:xfrm>
            <a:off x="853926" y="316141"/>
            <a:ext cx="125611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BOTTOM</a:t>
            </a:r>
            <a:endParaRPr kumimoji="0" lang="zh-TW" alt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237F0A2-6433-5DE7-C940-C58B8524E8AF}"/>
              </a:ext>
            </a:extLst>
          </p:cNvPr>
          <p:cNvSpPr txBox="1"/>
          <p:nvPr/>
        </p:nvSpPr>
        <p:spPr>
          <a:xfrm>
            <a:off x="4207181" y="316141"/>
            <a:ext cx="156549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 PANEL</a:t>
            </a:r>
            <a:endParaRPr kumimoji="0" lang="zh-TW" alt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D77D9CB-3485-61D3-B7A4-5B4D11EC3804}"/>
              </a:ext>
            </a:extLst>
          </p:cNvPr>
          <p:cNvSpPr txBox="1"/>
          <p:nvPr/>
        </p:nvSpPr>
        <p:spPr>
          <a:xfrm>
            <a:off x="7882070" y="2282101"/>
            <a:ext cx="61651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</a:t>
            </a:r>
            <a:endParaRPr kumimoji="0" lang="zh-TW" alt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69568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D67333-8546-46C4-DC94-F5A82D023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CA5603F-8578-4FB5-78FD-31F9E6AE8D57}"/>
              </a:ext>
            </a:extLst>
          </p:cNvPr>
          <p:cNvSpPr txBox="1"/>
          <p:nvPr/>
        </p:nvSpPr>
        <p:spPr>
          <a:xfrm>
            <a:off x="2047167" y="285661"/>
            <a:ext cx="51552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I/O</a:t>
            </a:r>
            <a:endParaRPr kumimoji="0" lang="zh-TW" alt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C50F37B-1861-2B18-DC4B-D10BF3492948}"/>
              </a:ext>
            </a:extLst>
          </p:cNvPr>
          <p:cNvSpPr txBox="1"/>
          <p:nvPr/>
        </p:nvSpPr>
        <p:spPr>
          <a:xfrm>
            <a:off x="4641215" y="493632"/>
            <a:ext cx="356764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SNAP- ON PANEL FOR EASY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TOOL-FREE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REMOVAL</a:t>
            </a:r>
            <a:endParaRPr kumimoji="0" lang="zh-TW" alt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C376EA1-FAF3-58CB-8AFB-352CD5A4850F}"/>
              </a:ext>
            </a:extLst>
          </p:cNvPr>
          <p:cNvSpPr txBox="1"/>
          <p:nvPr/>
        </p:nvSpPr>
        <p:spPr>
          <a:xfrm>
            <a:off x="4904405" y="5378650"/>
            <a:ext cx="419441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(Caution!!!</a:t>
            </a:r>
            <a:r>
              <a: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altLang="zh-TW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Please hold the glass panel with two hands)</a:t>
            </a:r>
            <a:endParaRPr kumimoji="0" lang="zh-TW" altLang="en-US" sz="11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F8858E-816E-D62A-778D-67D587379453}"/>
              </a:ext>
            </a:extLst>
          </p:cNvPr>
          <p:cNvSpPr txBox="1"/>
          <p:nvPr/>
        </p:nvSpPr>
        <p:spPr>
          <a:xfrm>
            <a:off x="2619826" y="2808090"/>
            <a:ext cx="157030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Power Button</a:t>
            </a:r>
            <a:endParaRPr kumimoji="0" lang="zh-TW" alt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B413791-9C9B-031E-0BCA-7AFFF3FF3C0B}"/>
              </a:ext>
            </a:extLst>
          </p:cNvPr>
          <p:cNvSpPr txBox="1"/>
          <p:nvPr/>
        </p:nvSpPr>
        <p:spPr>
          <a:xfrm>
            <a:off x="2345472" y="5083318"/>
            <a:ext cx="147892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Reset Button</a:t>
            </a:r>
            <a:endParaRPr kumimoji="0" lang="zh-TW" alt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C926E1D-2F41-3103-E5FE-A99E23F32637}"/>
              </a:ext>
            </a:extLst>
          </p:cNvPr>
          <p:cNvSpPr txBox="1"/>
          <p:nvPr/>
        </p:nvSpPr>
        <p:spPr>
          <a:xfrm>
            <a:off x="1544582" y="3826018"/>
            <a:ext cx="139877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1X</a:t>
            </a:r>
            <a:r>
              <a:rPr kumimoji="0" lang="en-US" altLang="zh-TW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 USB3.0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1X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USB2.0</a:t>
            </a:r>
            <a:endParaRPr kumimoji="0" lang="zh-TW" alt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55065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336</Words>
  <Application>Microsoft Office PowerPoint</Application>
  <PresentationFormat>自訂</PresentationFormat>
  <Paragraphs>96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5" baseType="lpstr">
      <vt:lpstr>Calibri Light</vt:lpstr>
      <vt:lpstr>Calibri</vt:lpstr>
      <vt:lpstr>Arial</vt:lpstr>
      <vt:lpstr>源泉圓體 R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Rex</dc:creator>
  <cp:lastModifiedBy>Rex</cp:lastModifiedBy>
  <cp:revision>91</cp:revision>
  <dcterms:modified xsi:type="dcterms:W3CDTF">2025-09-01T13:21:14Z</dcterms:modified>
</cp:coreProperties>
</file>