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4"/>
  </p:notesMasterIdLst>
  <p:sldIdLst>
    <p:sldId id="291" r:id="rId2"/>
    <p:sldId id="281" r:id="rId3"/>
    <p:sldId id="296" r:id="rId4"/>
    <p:sldId id="306" r:id="rId5"/>
    <p:sldId id="307" r:id="rId6"/>
    <p:sldId id="287" r:id="rId7"/>
    <p:sldId id="308" r:id="rId8"/>
    <p:sldId id="300" r:id="rId9"/>
    <p:sldId id="309" r:id="rId10"/>
    <p:sldId id="298" r:id="rId11"/>
    <p:sldId id="305" r:id="rId12"/>
    <p:sldId id="290"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jaya Dissa(Dissanayake Sanjaya Bhanu)" initials="SDSB"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41719C"/>
    <a:srgbClr val="00FFF8"/>
    <a:srgbClr val="00FFC9"/>
    <a:srgbClr val="E34DD1"/>
    <a:srgbClr val="0B0212"/>
    <a:srgbClr val="5FBBDB"/>
    <a:srgbClr val="00FFFF"/>
    <a:srgbClr val="474646"/>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202B0CA-FC54-4496-8BCA-5EF66A818D29}" styleName="深色樣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淺色樣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04" autoAdjust="0"/>
    <p:restoredTop sz="94660"/>
  </p:normalViewPr>
  <p:slideViewPr>
    <p:cSldViewPr snapToGrid="0">
      <p:cViewPr varScale="1">
        <p:scale>
          <a:sx n="87" d="100"/>
          <a:sy n="87" d="100"/>
        </p:scale>
        <p:origin x="108" y="24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A17241-7CDA-4D5E-B6A3-952085DFAC3E}" type="datetimeFigureOut">
              <a:rPr lang="zh-TW" altLang="en-US" smtClean="0"/>
              <a:t>2022/5/26</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65E625-B7E3-4683-A990-CE56CCF2B596}" type="slidenum">
              <a:rPr lang="zh-TW" altLang="en-US" smtClean="0"/>
              <a:t>‹#›</a:t>
            </a:fld>
            <a:endParaRPr lang="zh-TW" altLang="en-US"/>
          </a:p>
        </p:txBody>
      </p:sp>
    </p:spTree>
    <p:extLst>
      <p:ext uri="{BB962C8B-B14F-4D97-AF65-F5344CB8AC3E}">
        <p14:creationId xmlns:p14="http://schemas.microsoft.com/office/powerpoint/2010/main" val="3224775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FAC9235C-DE4D-41A4-8E71-056DA68C1249}" type="datetimeFigureOut">
              <a:rPr lang="en-US" smtClean="0"/>
              <a:t>5/26/2022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2836058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FAC9235C-DE4D-41A4-8E71-056DA68C1249}" type="datetimeFigureOut">
              <a:rPr lang="en-US" smtClean="0"/>
              <a:t>5/26/2022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328225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FAC9235C-DE4D-41A4-8E71-056DA68C1249}" type="datetimeFigureOut">
              <a:rPr lang="en-US" smtClean="0"/>
              <a:t>5/26/2022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2214852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FAC9235C-DE4D-41A4-8E71-056DA68C1249}" type="datetimeFigureOut">
              <a:rPr lang="en-US" smtClean="0"/>
              <a:t>5/26/2022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4245761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FAC9235C-DE4D-41A4-8E71-056DA68C1249}" type="datetimeFigureOut">
              <a:rPr lang="en-US" smtClean="0"/>
              <a:t>5/26/2022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2471706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FAC9235C-DE4D-41A4-8E71-056DA68C1249}" type="datetimeFigureOut">
              <a:rPr lang="en-US" smtClean="0"/>
              <a:t>5/26/2022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3245331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FAC9235C-DE4D-41A4-8E71-056DA68C1249}" type="datetimeFigureOut">
              <a:rPr lang="en-US" smtClean="0"/>
              <a:t>5/26/2022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4199257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FAC9235C-DE4D-41A4-8E71-056DA68C1249}" type="datetimeFigureOut">
              <a:rPr lang="en-US" smtClean="0"/>
              <a:t>5/26/2022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1173040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C9235C-DE4D-41A4-8E71-056DA68C1249}" type="datetimeFigureOut">
              <a:rPr lang="en-US" smtClean="0"/>
              <a:t>5/26/2022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3529339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FAC9235C-DE4D-41A4-8E71-056DA68C1249}" type="datetimeFigureOut">
              <a:rPr lang="en-US" smtClean="0"/>
              <a:t>5/26/2022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1225316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FAC9235C-DE4D-41A4-8E71-056DA68C1249}" type="datetimeFigureOut">
              <a:rPr lang="en-US" smtClean="0"/>
              <a:t>5/26/2022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271322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9235C-DE4D-41A4-8E71-056DA68C1249}" type="datetimeFigureOut">
              <a:rPr lang="en-US" smtClean="0"/>
              <a:t>5/26/2022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39C49B-67DB-4140-AFBA-4300AA14044E}" type="slidenum">
              <a:rPr lang="en-US" smtClean="0"/>
              <a:t>‹#›</a:t>
            </a:fld>
            <a:endParaRPr lang="en-US"/>
          </a:p>
        </p:txBody>
      </p:sp>
    </p:spTree>
    <p:extLst>
      <p:ext uri="{BB962C8B-B14F-4D97-AF65-F5344CB8AC3E}">
        <p14:creationId xmlns:p14="http://schemas.microsoft.com/office/powerpoint/2010/main" val="5119231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0751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217775" y="2592655"/>
            <a:ext cx="3534702" cy="1991699"/>
          </a:xfrm>
          <a:prstGeom prst="rect">
            <a:avLst/>
          </a:prstGeom>
        </p:spPr>
        <p:txBody>
          <a:bodyPr wrap="square">
            <a:spAutoFit/>
          </a:bodyPr>
          <a:lstStyle/>
          <a:p>
            <a:pPr algn="just">
              <a:lnSpc>
                <a:spcPct val="150000"/>
              </a:lnSpc>
            </a:pPr>
            <a:r>
              <a:rPr lang="zh-TW" altLang="en-US" sz="1400" dirty="0">
                <a:solidFill>
                  <a:schemeClr val="bg1"/>
                </a:solidFill>
                <a:latin typeface="微軟正黑體" panose="020B0604030504040204" pitchFamily="34" charset="-120"/>
                <a:ea typeface="微軟正黑體" panose="020B0604030504040204" pitchFamily="34" charset="-120"/>
              </a:rPr>
              <a:t>風魅影 </a:t>
            </a:r>
            <a:r>
              <a:rPr lang="en-US" altLang="zh-TW" sz="1400" dirty="0">
                <a:solidFill>
                  <a:schemeClr val="bg1"/>
                </a:solidFill>
                <a:latin typeface="微軟正黑體" panose="020B0604030504040204" pitchFamily="34" charset="-120"/>
                <a:ea typeface="微軟正黑體" panose="020B0604030504040204" pitchFamily="34" charset="-120"/>
              </a:rPr>
              <a:t>2022</a:t>
            </a:r>
            <a:r>
              <a:rPr lang="zh-TW" altLang="en-US" sz="1400" dirty="0">
                <a:solidFill>
                  <a:schemeClr val="bg1"/>
                </a:solidFill>
                <a:latin typeface="微軟正黑體" panose="020B0604030504040204" pitchFamily="34" charset="-120"/>
                <a:ea typeface="微軟正黑體" panose="020B0604030504040204" pitchFamily="34" charset="-120"/>
              </a:rPr>
              <a:t>標配了厚度達</a:t>
            </a:r>
            <a:r>
              <a:rPr lang="en-US" altLang="zh-TW" sz="1400" dirty="0">
                <a:solidFill>
                  <a:schemeClr val="bg1"/>
                </a:solidFill>
                <a:latin typeface="微軟正黑體" panose="020B0604030504040204" pitchFamily="34" charset="-120"/>
                <a:ea typeface="微軟正黑體" panose="020B0604030504040204" pitchFamily="34" charset="-120"/>
              </a:rPr>
              <a:t>4mm </a:t>
            </a:r>
            <a:r>
              <a:rPr lang="zh-TW" altLang="en-US" sz="1400" dirty="0">
                <a:solidFill>
                  <a:schemeClr val="bg1"/>
                </a:solidFill>
                <a:latin typeface="微軟正黑體" panose="020B0604030504040204" pitchFamily="34" charset="-120"/>
                <a:ea typeface="微軟正黑體" panose="020B0604030504040204" pitchFamily="34" charset="-120"/>
              </a:rPr>
              <a:t>鋼化玻璃，這可以讓玩家在使用時更安全，也盡可能降低破損的問題。</a:t>
            </a:r>
          </a:p>
          <a:p>
            <a:pPr algn="just">
              <a:lnSpc>
                <a:spcPct val="150000"/>
              </a:lnSpc>
            </a:pPr>
            <a:r>
              <a:rPr lang="zh-TW" altLang="en-US" sz="1400" dirty="0">
                <a:solidFill>
                  <a:schemeClr val="bg1"/>
                </a:solidFill>
                <a:latin typeface="微軟正黑體" panose="020B0604030504040204" pitchFamily="34" charset="-120"/>
                <a:ea typeface="微軟正黑體" panose="020B0604030504040204" pitchFamily="34" charset="-120"/>
              </a:rPr>
              <a:t>透明的玻璃由於雜質更少，所以它的透光會更漂亮，當搭配玩家炫酷的套件，更可以提升風魅影</a:t>
            </a:r>
            <a:r>
              <a:rPr lang="en-US" altLang="zh-TW" sz="1400" dirty="0">
                <a:solidFill>
                  <a:schemeClr val="bg1"/>
                </a:solidFill>
                <a:latin typeface="微軟正黑體" panose="020B0604030504040204" pitchFamily="34" charset="-120"/>
                <a:ea typeface="微軟正黑體" panose="020B0604030504040204" pitchFamily="34" charset="-120"/>
              </a:rPr>
              <a:t>2022</a:t>
            </a:r>
            <a:r>
              <a:rPr lang="zh-TW" altLang="en-US" sz="1400" dirty="0">
                <a:solidFill>
                  <a:schemeClr val="bg1"/>
                </a:solidFill>
                <a:latin typeface="微軟正黑體" panose="020B0604030504040204" pitchFamily="34" charset="-120"/>
                <a:ea typeface="微軟正黑體" panose="020B0604030504040204" pitchFamily="34" charset="-120"/>
              </a:rPr>
              <a:t>的乾淨。</a:t>
            </a:r>
          </a:p>
        </p:txBody>
      </p:sp>
      <p:sp>
        <p:nvSpPr>
          <p:cNvPr id="6" name="矩形 5"/>
          <p:cNvSpPr/>
          <p:nvPr/>
        </p:nvSpPr>
        <p:spPr>
          <a:xfrm>
            <a:off x="6217774" y="2130990"/>
            <a:ext cx="4333102" cy="461665"/>
          </a:xfrm>
          <a:prstGeom prst="rect">
            <a:avLst/>
          </a:prstGeom>
        </p:spPr>
        <p:txBody>
          <a:bodyPr wrap="square">
            <a:spAutoFit/>
          </a:bodyPr>
          <a:lstStyle/>
          <a:p>
            <a:r>
              <a:rPr lang="zh-TW" altLang="en-US" sz="2400" b="1" dirty="0">
                <a:solidFill>
                  <a:srgbClr val="00FFF8"/>
                </a:solidFill>
                <a:ea typeface="微軟正黑體" panose="020B0604030504040204" pitchFamily="34" charset="-120"/>
              </a:rPr>
              <a:t>安全的透明</a:t>
            </a:r>
            <a:r>
              <a:rPr lang="en-US" altLang="zh-TW" sz="2400" b="1" dirty="0">
                <a:solidFill>
                  <a:srgbClr val="00FFF8"/>
                </a:solidFill>
                <a:ea typeface="微軟正黑體" panose="020B0604030504040204" pitchFamily="34" charset="-120"/>
              </a:rPr>
              <a:t>4mm</a:t>
            </a:r>
            <a:r>
              <a:rPr lang="zh-TW" altLang="en-US" sz="2400" b="1" dirty="0">
                <a:solidFill>
                  <a:srgbClr val="00FFF8"/>
                </a:solidFill>
                <a:ea typeface="微軟正黑體" panose="020B0604030504040204" pitchFamily="34" charset="-120"/>
              </a:rPr>
              <a:t>鋼化玻璃</a:t>
            </a:r>
            <a:endParaRPr lang="en-US" altLang="zh-TW" sz="2400" b="1" dirty="0">
              <a:solidFill>
                <a:srgbClr val="00FFF8"/>
              </a:solidFill>
              <a:ea typeface="微軟正黑體" panose="020B0604030504040204" pitchFamily="34" charset="-120"/>
            </a:endParaRPr>
          </a:p>
        </p:txBody>
      </p:sp>
      <p:pic>
        <p:nvPicPr>
          <p:cNvPr id="7" name="圖片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568" y="154644"/>
            <a:ext cx="1487786" cy="337179"/>
          </a:xfrm>
          <a:prstGeom prst="rect">
            <a:avLst/>
          </a:prstGeom>
        </p:spPr>
      </p:pic>
      <p:pic>
        <p:nvPicPr>
          <p:cNvPr id="4" name="圖片 3">
            <a:extLst>
              <a:ext uri="{FF2B5EF4-FFF2-40B4-BE49-F238E27FC236}">
                <a16:creationId xmlns:a16="http://schemas.microsoft.com/office/drawing/2014/main" id="{26F2EB7A-AB2D-47DD-BDB3-3213BA3A687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67010" y="537531"/>
            <a:ext cx="5782937" cy="5782937"/>
          </a:xfrm>
          <a:prstGeom prst="rect">
            <a:avLst/>
          </a:prstGeom>
        </p:spPr>
      </p:pic>
    </p:spTree>
    <p:extLst>
      <p:ext uri="{BB962C8B-B14F-4D97-AF65-F5344CB8AC3E}">
        <p14:creationId xmlns:p14="http://schemas.microsoft.com/office/powerpoint/2010/main" val="1436376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E6FA2100-DEDF-4BCA-A3A3-204E3093F162}"/>
              </a:ext>
            </a:extLst>
          </p:cNvPr>
          <p:cNvGrpSpPr/>
          <p:nvPr/>
        </p:nvGrpSpPr>
        <p:grpSpPr>
          <a:xfrm>
            <a:off x="0" y="0"/>
            <a:ext cx="8978544" cy="6858000"/>
            <a:chOff x="0" y="0"/>
            <a:chExt cx="8978544" cy="6858000"/>
          </a:xfrm>
        </p:grpSpPr>
        <p:pic>
          <p:nvPicPr>
            <p:cNvPr id="9" name="圖片 8">
              <a:extLst>
                <a:ext uri="{FF2B5EF4-FFF2-40B4-BE49-F238E27FC236}">
                  <a16:creationId xmlns:a16="http://schemas.microsoft.com/office/drawing/2014/main" id="{AC1104FF-9C7F-48FB-A48B-04AA06F7F68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6096000" cy="6858000"/>
            </a:xfrm>
            <a:prstGeom prst="rect">
              <a:avLst/>
            </a:prstGeom>
          </p:spPr>
        </p:pic>
        <p:pic>
          <p:nvPicPr>
            <p:cNvPr id="5" name="圖片 4">
              <a:extLst>
                <a:ext uri="{FF2B5EF4-FFF2-40B4-BE49-F238E27FC236}">
                  <a16:creationId xmlns:a16="http://schemas.microsoft.com/office/drawing/2014/main" id="{85AD1F9D-362E-4866-947D-1DB0F03E3BA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87125" y="1327533"/>
              <a:ext cx="4791419" cy="4791419"/>
            </a:xfrm>
            <a:prstGeom prst="rect">
              <a:avLst/>
            </a:prstGeom>
          </p:spPr>
        </p:pic>
      </p:grpSp>
      <p:sp>
        <p:nvSpPr>
          <p:cNvPr id="2" name="標題 1"/>
          <p:cNvSpPr>
            <a:spLocks noGrp="1"/>
          </p:cNvSpPr>
          <p:nvPr>
            <p:ph type="title"/>
          </p:nvPr>
        </p:nvSpPr>
        <p:spPr>
          <a:xfrm>
            <a:off x="8879391" y="1052651"/>
            <a:ext cx="2311597" cy="1325563"/>
          </a:xfrm>
        </p:spPr>
        <p:txBody>
          <a:bodyPr>
            <a:normAutofit/>
          </a:bodyPr>
          <a:lstStyle/>
          <a:p>
            <a:r>
              <a:rPr lang="zh-TW" altLang="en-US" sz="2400" b="1" dirty="0">
                <a:solidFill>
                  <a:srgbClr val="00FFF8"/>
                </a:solidFill>
                <a:latin typeface="微軟正黑體" panose="020B0604030504040204" pitchFamily="34" charset="-120"/>
                <a:ea typeface="微軟正黑體" panose="020B0604030504040204" pitchFamily="34" charset="-120"/>
              </a:rPr>
              <a:t>幽靈</a:t>
            </a:r>
            <a:r>
              <a:rPr lang="en-US" altLang="zh-TW" sz="2400" b="1" dirty="0">
                <a:solidFill>
                  <a:srgbClr val="00FFF8"/>
                </a:solidFill>
                <a:latin typeface="微軟正黑體" panose="020B0604030504040204" pitchFamily="34" charset="-120"/>
                <a:ea typeface="微軟正黑體" panose="020B0604030504040204" pitchFamily="34" charset="-120"/>
              </a:rPr>
              <a:t>SE</a:t>
            </a:r>
            <a:r>
              <a:rPr lang="zh-TW" altLang="en-US" sz="2400" b="1" dirty="0">
                <a:solidFill>
                  <a:srgbClr val="00FFF8"/>
                </a:solidFill>
                <a:latin typeface="微軟正黑體" panose="020B0604030504040204" pitchFamily="34" charset="-120"/>
                <a:ea typeface="微軟正黑體" panose="020B0604030504040204" pitchFamily="34" charset="-120"/>
              </a:rPr>
              <a:t>風扇</a:t>
            </a:r>
            <a:endParaRPr lang="zh-TW" altLang="en-US" sz="2400" b="1" dirty="0">
              <a:solidFill>
                <a:srgbClr val="00FFF8"/>
              </a:solidFill>
            </a:endParaRPr>
          </a:p>
        </p:txBody>
      </p:sp>
      <p:sp>
        <p:nvSpPr>
          <p:cNvPr id="3" name="內容版面配置區 2"/>
          <p:cNvSpPr>
            <a:spLocks noGrp="1"/>
          </p:cNvSpPr>
          <p:nvPr>
            <p:ph idx="1"/>
          </p:nvPr>
        </p:nvSpPr>
        <p:spPr>
          <a:xfrm>
            <a:off x="7755933" y="3914641"/>
            <a:ext cx="4013293" cy="1615826"/>
          </a:xfrm>
        </p:spPr>
        <p:txBody>
          <a:bodyPr>
            <a:noAutofit/>
          </a:bodyPr>
          <a:lstStyle/>
          <a:p>
            <a:pPr algn="just">
              <a:lnSpc>
                <a:spcPct val="170000"/>
              </a:lnSpc>
            </a:pPr>
            <a:r>
              <a:rPr lang="zh-TW" altLang="en-US" sz="1400" dirty="0">
                <a:solidFill>
                  <a:schemeClr val="bg1"/>
                </a:solidFill>
                <a:latin typeface="微軟正黑體" panose="020B0604030504040204" pitchFamily="34" charset="-120"/>
                <a:ea typeface="微軟正黑體" panose="020B0604030504040204" pitchFamily="34" charset="-120"/>
              </a:rPr>
              <a:t>每一台風魅影</a:t>
            </a:r>
            <a:r>
              <a:rPr lang="en-US" altLang="zh-TW" sz="1400" dirty="0">
                <a:solidFill>
                  <a:schemeClr val="bg1"/>
                </a:solidFill>
                <a:latin typeface="微軟正黑體" panose="020B0604030504040204" pitchFamily="34" charset="-120"/>
                <a:ea typeface="微軟正黑體" panose="020B0604030504040204" pitchFamily="34" charset="-120"/>
              </a:rPr>
              <a:t>2022</a:t>
            </a:r>
            <a:r>
              <a:rPr lang="zh-TW" altLang="en-US" sz="1400" dirty="0">
                <a:solidFill>
                  <a:schemeClr val="bg1"/>
                </a:solidFill>
                <a:latin typeface="微軟正黑體" panose="020B0604030504040204" pitchFamily="34" charset="-120"/>
                <a:ea typeface="微軟正黑體" panose="020B0604030504040204" pitchFamily="34" charset="-120"/>
              </a:rPr>
              <a:t>都會安裝</a:t>
            </a:r>
            <a:r>
              <a:rPr lang="en-US" altLang="zh-TW" sz="1400" dirty="0">
                <a:solidFill>
                  <a:schemeClr val="bg1"/>
                </a:solidFill>
                <a:latin typeface="微軟正黑體" panose="020B0604030504040204" pitchFamily="34" charset="-120"/>
                <a:ea typeface="微軟正黑體" panose="020B0604030504040204" pitchFamily="34" charset="-120"/>
              </a:rPr>
              <a:t>4</a:t>
            </a:r>
            <a:r>
              <a:rPr lang="zh-TW" altLang="en-US" sz="1400" dirty="0">
                <a:solidFill>
                  <a:schemeClr val="bg1"/>
                </a:solidFill>
                <a:latin typeface="微軟正黑體" panose="020B0604030504040204" pitchFamily="34" charset="-120"/>
                <a:ea typeface="微軟正黑體" panose="020B0604030504040204" pitchFamily="34" charset="-120"/>
              </a:rPr>
              <a:t>支幽靈</a:t>
            </a:r>
            <a:r>
              <a:rPr lang="en-US" altLang="zh-TW" sz="1400" dirty="0">
                <a:solidFill>
                  <a:schemeClr val="bg1"/>
                </a:solidFill>
                <a:latin typeface="微軟正黑體" panose="020B0604030504040204" pitchFamily="34" charset="-120"/>
                <a:ea typeface="微軟正黑體" panose="020B0604030504040204" pitchFamily="34" charset="-120"/>
              </a:rPr>
              <a:t>SE</a:t>
            </a:r>
            <a:r>
              <a:rPr lang="zh-TW" altLang="en-US" sz="1400" dirty="0">
                <a:solidFill>
                  <a:schemeClr val="bg1"/>
                </a:solidFill>
                <a:latin typeface="微軟正黑體" panose="020B0604030504040204" pitchFamily="34" charset="-120"/>
                <a:ea typeface="微軟正黑體" panose="020B0604030504040204" pitchFamily="34" charset="-120"/>
              </a:rPr>
              <a:t>風扇，這支風扇有著</a:t>
            </a:r>
            <a:r>
              <a:rPr lang="en-US" altLang="zh-TW" sz="1400" dirty="0">
                <a:solidFill>
                  <a:schemeClr val="bg1"/>
                </a:solidFill>
                <a:latin typeface="微軟正黑體" panose="020B0604030504040204" pitchFamily="34" charset="-120"/>
                <a:ea typeface="微軟正黑體" panose="020B0604030504040204" pitchFamily="34" charset="-120"/>
              </a:rPr>
              <a:t>1200</a:t>
            </a:r>
            <a:r>
              <a:rPr lang="zh-TW" altLang="en-US" sz="1400" dirty="0">
                <a:solidFill>
                  <a:schemeClr val="bg1"/>
                </a:solidFill>
                <a:latin typeface="微軟正黑體" panose="020B0604030504040204" pitchFamily="34" charset="-120"/>
                <a:ea typeface="微軟正黑體" panose="020B0604030504040204" pitchFamily="34" charset="-120"/>
              </a:rPr>
              <a:t>的轉速和</a:t>
            </a:r>
            <a:r>
              <a:rPr lang="en-US" altLang="zh-TW" sz="1400" dirty="0">
                <a:solidFill>
                  <a:schemeClr val="bg1"/>
                </a:solidFill>
                <a:latin typeface="微軟正黑體" panose="020B0604030504040204" pitchFamily="34" charset="-120"/>
                <a:ea typeface="微軟正黑體" panose="020B0604030504040204" pitchFamily="34" charset="-120"/>
              </a:rPr>
              <a:t>41.6</a:t>
            </a:r>
            <a:r>
              <a:rPr lang="zh-TW" altLang="en-US" sz="1400" dirty="0">
                <a:solidFill>
                  <a:schemeClr val="bg1"/>
                </a:solidFill>
                <a:latin typeface="微軟正黑體" panose="020B0604030504040204" pitchFamily="34" charset="-120"/>
                <a:ea typeface="微軟正黑體" panose="020B0604030504040204" pitchFamily="34" charset="-120"/>
              </a:rPr>
              <a:t>的風流，在這強大的傳規格後面噪音值只有</a:t>
            </a:r>
            <a:r>
              <a:rPr lang="en-US" altLang="zh-TW" sz="1400" dirty="0">
                <a:solidFill>
                  <a:schemeClr val="bg1"/>
                </a:solidFill>
                <a:latin typeface="微軟正黑體" panose="020B0604030504040204" pitchFamily="34" charset="-120"/>
                <a:ea typeface="微軟正黑體" panose="020B0604030504040204" pitchFamily="34" charset="-120"/>
              </a:rPr>
              <a:t>23.6</a:t>
            </a:r>
            <a:r>
              <a:rPr lang="zh-TW" altLang="en-US" sz="1400" dirty="0">
                <a:solidFill>
                  <a:schemeClr val="bg1"/>
                </a:solidFill>
                <a:latin typeface="微軟正黑體" panose="020B0604030504040204" pitchFamily="34" charset="-120"/>
                <a:ea typeface="微軟正黑體" panose="020B0604030504040204" pitchFamily="34" charset="-120"/>
              </a:rPr>
              <a:t>，顯示火鳥對於產品的高度追求。</a:t>
            </a:r>
            <a:r>
              <a:rPr lang="en-US" altLang="zh-TW" sz="1400" dirty="0">
                <a:solidFill>
                  <a:schemeClr val="bg1"/>
                </a:solidFill>
              </a:rPr>
              <a:t> </a:t>
            </a:r>
          </a:p>
        </p:txBody>
      </p:sp>
      <p:pic>
        <p:nvPicPr>
          <p:cNvPr id="11" name="圖片 10">
            <a:extLst>
              <a:ext uri="{FF2B5EF4-FFF2-40B4-BE49-F238E27FC236}">
                <a16:creationId xmlns:a16="http://schemas.microsoft.com/office/drawing/2014/main" id="{FFA41441-21D4-453C-84BE-C7610902AF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7568" y="154644"/>
            <a:ext cx="1487786" cy="337179"/>
          </a:xfrm>
          <a:prstGeom prst="rect">
            <a:avLst/>
          </a:prstGeom>
        </p:spPr>
      </p:pic>
      <p:graphicFrame>
        <p:nvGraphicFramePr>
          <p:cNvPr id="12" name="表格 11">
            <a:extLst>
              <a:ext uri="{FF2B5EF4-FFF2-40B4-BE49-F238E27FC236}">
                <a16:creationId xmlns:a16="http://schemas.microsoft.com/office/drawing/2014/main" id="{B6511E3B-89C3-3C42-535C-D549B5A1EF68}"/>
              </a:ext>
            </a:extLst>
          </p:cNvPr>
          <p:cNvGraphicFramePr>
            <a:graphicFrameLocks noGrp="1"/>
          </p:cNvGraphicFramePr>
          <p:nvPr>
            <p:extLst>
              <p:ext uri="{D42A27DB-BD31-4B8C-83A1-F6EECF244321}">
                <p14:modId xmlns:p14="http://schemas.microsoft.com/office/powerpoint/2010/main" val="2480806524"/>
              </p:ext>
            </p:extLst>
          </p:nvPr>
        </p:nvGraphicFramePr>
        <p:xfrm>
          <a:off x="8117967" y="2073470"/>
          <a:ext cx="3453224" cy="1739778"/>
        </p:xfrm>
        <a:graphic>
          <a:graphicData uri="http://schemas.openxmlformats.org/drawingml/2006/table">
            <a:tbl>
              <a:tblPr firstRow="1" bandRow="1">
                <a:tableStyleId>{073A0DAA-6AF3-43AB-8588-CEC1D06C72B9}</a:tableStyleId>
              </a:tblPr>
              <a:tblGrid>
                <a:gridCol w="1726612">
                  <a:extLst>
                    <a:ext uri="{9D8B030D-6E8A-4147-A177-3AD203B41FA5}">
                      <a16:colId xmlns:a16="http://schemas.microsoft.com/office/drawing/2014/main" val="3668776566"/>
                    </a:ext>
                  </a:extLst>
                </a:gridCol>
                <a:gridCol w="1726612">
                  <a:extLst>
                    <a:ext uri="{9D8B030D-6E8A-4147-A177-3AD203B41FA5}">
                      <a16:colId xmlns:a16="http://schemas.microsoft.com/office/drawing/2014/main" val="2552681963"/>
                    </a:ext>
                  </a:extLst>
                </a:gridCol>
              </a:tblGrid>
              <a:tr h="289963">
                <a:tc>
                  <a:txBody>
                    <a:bodyPr/>
                    <a:lstStyle/>
                    <a:p>
                      <a:pPr algn="ctr"/>
                      <a:r>
                        <a:rPr lang="en-US" altLang="zh-TW" sz="1400" b="0" dirty="0">
                          <a:solidFill>
                            <a:schemeClr val="bg1"/>
                          </a:solidFill>
                        </a:rPr>
                        <a:t>Dimension</a:t>
                      </a:r>
                      <a:endParaRPr lang="zh-TW" altLang="en-US" sz="1400" b="0" dirty="0">
                        <a:solidFill>
                          <a:schemeClr val="bg1"/>
                        </a:solidFill>
                      </a:endParaRPr>
                    </a:p>
                  </a:txBody>
                  <a:tcPr marL="71497" marR="71497" marT="35749" marB="35749" anchor="ctr"/>
                </a:tc>
                <a:tc>
                  <a:txBody>
                    <a:bodyPr/>
                    <a:lstStyle/>
                    <a:p>
                      <a:r>
                        <a:rPr lang="en-US" altLang="zh-TW" sz="1400" b="0" dirty="0">
                          <a:solidFill>
                            <a:schemeClr val="bg1"/>
                          </a:solidFill>
                        </a:rPr>
                        <a:t>120 x 120 x 25mm</a:t>
                      </a:r>
                      <a:endParaRPr lang="zh-TW" altLang="en-US" sz="1400" b="0" dirty="0">
                        <a:solidFill>
                          <a:schemeClr val="bg1"/>
                        </a:solidFill>
                      </a:endParaRPr>
                    </a:p>
                  </a:txBody>
                  <a:tcPr marL="71497" marR="71497" marT="35749" marB="35749" anchor="ctr"/>
                </a:tc>
                <a:extLst>
                  <a:ext uri="{0D108BD9-81ED-4DB2-BD59-A6C34878D82A}">
                    <a16:rowId xmlns:a16="http://schemas.microsoft.com/office/drawing/2014/main" val="3935697509"/>
                  </a:ext>
                </a:extLst>
              </a:tr>
              <a:tr h="289963">
                <a:tc>
                  <a:txBody>
                    <a:bodyPr/>
                    <a:lstStyle/>
                    <a:p>
                      <a:pPr algn="ctr"/>
                      <a:r>
                        <a:rPr lang="zh-TW" altLang="zh-TW" sz="1400" b="0" dirty="0">
                          <a:solidFill>
                            <a:schemeClr val="tx1"/>
                          </a:solidFill>
                          <a:latin typeface="+mn-lt"/>
                          <a:ea typeface="+mn-ea"/>
                        </a:rPr>
                        <a:t>Rated voltage</a:t>
                      </a:r>
                      <a:endParaRPr lang="zh-TW" altLang="en-US" sz="1400" b="0" dirty="0">
                        <a:solidFill>
                          <a:schemeClr val="tx1"/>
                        </a:solidFill>
                        <a:latin typeface="+mn-lt"/>
                        <a:ea typeface="+mn-ea"/>
                      </a:endParaRPr>
                    </a:p>
                  </a:txBody>
                  <a:tcPr marL="71497" marR="71497" marT="35749" marB="35749" anchor="ct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zh-TW" altLang="zh-TW" sz="1400" b="0" dirty="0">
                          <a:solidFill>
                            <a:schemeClr val="tx1"/>
                          </a:solidFill>
                          <a:latin typeface="+mn-lt"/>
                          <a:ea typeface="+mn-ea"/>
                        </a:rPr>
                        <a:t>DC</a:t>
                      </a:r>
                      <a:r>
                        <a:rPr lang="en-US" altLang="zh-TW" sz="1400" b="0" dirty="0">
                          <a:solidFill>
                            <a:schemeClr val="tx1"/>
                          </a:solidFill>
                          <a:latin typeface="+mn-lt"/>
                          <a:ea typeface="+mn-ea"/>
                        </a:rPr>
                        <a:t> </a:t>
                      </a:r>
                      <a:r>
                        <a:rPr lang="zh-TW" altLang="zh-TW" sz="1400" b="0" dirty="0">
                          <a:solidFill>
                            <a:schemeClr val="tx1"/>
                          </a:solidFill>
                          <a:latin typeface="+mn-lt"/>
                          <a:ea typeface="+mn-ea"/>
                        </a:rPr>
                        <a:t>12V</a:t>
                      </a:r>
                    </a:p>
                  </a:txBody>
                  <a:tcPr marL="71497" marR="71497" marT="35749" marB="35749" anchor="ctr"/>
                </a:tc>
                <a:extLst>
                  <a:ext uri="{0D108BD9-81ED-4DB2-BD59-A6C34878D82A}">
                    <a16:rowId xmlns:a16="http://schemas.microsoft.com/office/drawing/2014/main" val="323964338"/>
                  </a:ext>
                </a:extLst>
              </a:tr>
              <a:tr h="289963">
                <a:tc>
                  <a:txBody>
                    <a:bodyPr/>
                    <a:lstStyle/>
                    <a:p>
                      <a:pPr algn="ctr"/>
                      <a:r>
                        <a:rPr lang="en-US" altLang="zh-TW" sz="1400" b="0" dirty="0">
                          <a:solidFill>
                            <a:schemeClr val="tx1"/>
                          </a:solidFill>
                        </a:rPr>
                        <a:t>Start Voltage </a:t>
                      </a:r>
                      <a:endParaRPr lang="zh-TW" altLang="en-US" sz="1400" b="0" dirty="0">
                        <a:solidFill>
                          <a:schemeClr val="tx1"/>
                        </a:solidFill>
                      </a:endParaRPr>
                    </a:p>
                  </a:txBody>
                  <a:tcPr marL="71497" marR="71497" marT="35749" marB="35749" anchor="ctr"/>
                </a:tc>
                <a:tc>
                  <a:txBody>
                    <a:bodyPr/>
                    <a:lstStyle/>
                    <a:p>
                      <a:r>
                        <a:rPr lang="zh-TW" altLang="en-US" sz="1400" b="0" dirty="0">
                          <a:solidFill>
                            <a:schemeClr val="tx1"/>
                          </a:solidFill>
                        </a:rPr>
                        <a:t>≦ </a:t>
                      </a:r>
                      <a:r>
                        <a:rPr lang="en-US" altLang="zh-TW" sz="1400" b="0" dirty="0">
                          <a:solidFill>
                            <a:schemeClr val="tx1"/>
                          </a:solidFill>
                        </a:rPr>
                        <a:t>6V</a:t>
                      </a:r>
                      <a:endParaRPr lang="zh-TW" altLang="en-US" sz="1400" b="0" dirty="0">
                        <a:solidFill>
                          <a:schemeClr val="tx1"/>
                        </a:solidFill>
                      </a:endParaRPr>
                    </a:p>
                  </a:txBody>
                  <a:tcPr marL="71497" marR="71497" marT="35749" marB="35749" anchor="ctr"/>
                </a:tc>
                <a:extLst>
                  <a:ext uri="{0D108BD9-81ED-4DB2-BD59-A6C34878D82A}">
                    <a16:rowId xmlns:a16="http://schemas.microsoft.com/office/drawing/2014/main" val="3279905393"/>
                  </a:ext>
                </a:extLst>
              </a:tr>
              <a:tr h="289963">
                <a:tc>
                  <a:txBody>
                    <a:bodyPr/>
                    <a:lstStyle/>
                    <a:p>
                      <a:pPr algn="ctr"/>
                      <a:r>
                        <a:rPr lang="en-US" altLang="zh-TW" sz="1400" b="0" dirty="0">
                          <a:solidFill>
                            <a:schemeClr val="tx1"/>
                          </a:solidFill>
                        </a:rPr>
                        <a:t>Speed </a:t>
                      </a:r>
                      <a:endParaRPr lang="zh-TW" altLang="en-US" sz="1400" b="0" dirty="0">
                        <a:solidFill>
                          <a:schemeClr val="tx1"/>
                        </a:solidFill>
                      </a:endParaRPr>
                    </a:p>
                  </a:txBody>
                  <a:tcPr marL="71497" marR="71497" marT="35749" marB="35749" anchor="ctr"/>
                </a:tc>
                <a:tc>
                  <a:txBody>
                    <a:bodyPr/>
                    <a:lstStyle/>
                    <a:p>
                      <a:r>
                        <a:rPr lang="en-US" altLang="zh-TW" sz="1400" b="0" dirty="0">
                          <a:solidFill>
                            <a:schemeClr val="tx1"/>
                          </a:solidFill>
                        </a:rPr>
                        <a:t>1000 ± 200 RPM</a:t>
                      </a:r>
                      <a:endParaRPr lang="zh-TW" altLang="en-US" sz="1400" b="0" dirty="0">
                        <a:solidFill>
                          <a:schemeClr val="tx1"/>
                        </a:solidFill>
                      </a:endParaRPr>
                    </a:p>
                  </a:txBody>
                  <a:tcPr marL="71497" marR="71497" marT="35749" marB="35749" anchor="ctr"/>
                </a:tc>
                <a:extLst>
                  <a:ext uri="{0D108BD9-81ED-4DB2-BD59-A6C34878D82A}">
                    <a16:rowId xmlns:a16="http://schemas.microsoft.com/office/drawing/2014/main" val="636243996"/>
                  </a:ext>
                </a:extLst>
              </a:tr>
              <a:tr h="289963">
                <a:tc>
                  <a:txBody>
                    <a:bodyPr/>
                    <a:lstStyle/>
                    <a:p>
                      <a:pPr algn="ctr"/>
                      <a:r>
                        <a:rPr lang="en-US" altLang="zh-TW" sz="1400" b="0" dirty="0">
                          <a:solidFill>
                            <a:schemeClr val="tx1"/>
                          </a:solidFill>
                        </a:rPr>
                        <a:t>Max Air Flow </a:t>
                      </a:r>
                      <a:endParaRPr lang="zh-TW" altLang="en-US" sz="1400" b="0" dirty="0">
                        <a:solidFill>
                          <a:schemeClr val="tx1"/>
                        </a:solidFill>
                      </a:endParaRPr>
                    </a:p>
                  </a:txBody>
                  <a:tcPr marL="71497" marR="71497" marT="35749" marB="35749" anchor="ctr"/>
                </a:tc>
                <a:tc>
                  <a:txBody>
                    <a:bodyPr/>
                    <a:lstStyle/>
                    <a:p>
                      <a:r>
                        <a:rPr lang="en-US" altLang="zh-TW" sz="1400" b="0" dirty="0">
                          <a:solidFill>
                            <a:schemeClr val="tx1"/>
                          </a:solidFill>
                        </a:rPr>
                        <a:t>41.6 CFM</a:t>
                      </a:r>
                      <a:endParaRPr lang="zh-TW" altLang="en-US" sz="1400" b="0" dirty="0">
                        <a:solidFill>
                          <a:schemeClr val="tx1"/>
                        </a:solidFill>
                      </a:endParaRPr>
                    </a:p>
                  </a:txBody>
                  <a:tcPr marL="71497" marR="71497" marT="35749" marB="35749" anchor="ctr"/>
                </a:tc>
                <a:extLst>
                  <a:ext uri="{0D108BD9-81ED-4DB2-BD59-A6C34878D82A}">
                    <a16:rowId xmlns:a16="http://schemas.microsoft.com/office/drawing/2014/main" val="3122025351"/>
                  </a:ext>
                </a:extLst>
              </a:tr>
              <a:tr h="289963">
                <a:tc>
                  <a:txBody>
                    <a:bodyPr/>
                    <a:lstStyle/>
                    <a:p>
                      <a:pPr algn="ctr"/>
                      <a:r>
                        <a:rPr lang="en-US" altLang="zh-TW" sz="1400" b="0" dirty="0">
                          <a:solidFill>
                            <a:schemeClr val="tx1"/>
                          </a:solidFill>
                        </a:rPr>
                        <a:t>Noise</a:t>
                      </a:r>
                      <a:endParaRPr lang="zh-TW" altLang="en-US" sz="1400" b="0" dirty="0">
                        <a:solidFill>
                          <a:schemeClr val="tx1"/>
                        </a:solidFill>
                      </a:endParaRPr>
                    </a:p>
                  </a:txBody>
                  <a:tcPr marL="71497" marR="71497" marT="35749" marB="35749" anchor="ctr"/>
                </a:tc>
                <a:tc>
                  <a:txBody>
                    <a:bodyPr/>
                    <a:lstStyle/>
                    <a:p>
                      <a:r>
                        <a:rPr lang="en-US" altLang="zh-TW" sz="1400" b="0" dirty="0">
                          <a:solidFill>
                            <a:schemeClr val="tx1"/>
                          </a:solidFill>
                        </a:rPr>
                        <a:t>23.6 dB-A</a:t>
                      </a:r>
                      <a:endParaRPr lang="zh-TW" altLang="en-US" sz="1400" b="0" dirty="0">
                        <a:solidFill>
                          <a:schemeClr val="tx1"/>
                        </a:solidFill>
                      </a:endParaRPr>
                    </a:p>
                  </a:txBody>
                  <a:tcPr marL="71497" marR="71497" marT="35749" marB="35749" anchor="ctr"/>
                </a:tc>
                <a:extLst>
                  <a:ext uri="{0D108BD9-81ED-4DB2-BD59-A6C34878D82A}">
                    <a16:rowId xmlns:a16="http://schemas.microsoft.com/office/drawing/2014/main" val="2230416770"/>
                  </a:ext>
                </a:extLst>
              </a:tr>
            </a:tbl>
          </a:graphicData>
        </a:graphic>
      </p:graphicFrame>
    </p:spTree>
    <p:extLst>
      <p:ext uri="{BB962C8B-B14F-4D97-AF65-F5344CB8AC3E}">
        <p14:creationId xmlns:p14="http://schemas.microsoft.com/office/powerpoint/2010/main" val="1864070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998174" y="2192066"/>
            <a:ext cx="2799457" cy="2585323"/>
          </a:xfrm>
          <a:prstGeom prst="rect">
            <a:avLst/>
          </a:prstGeom>
        </p:spPr>
        <p:txBody>
          <a:bodyPr wrap="square">
            <a:spAutoFit/>
          </a:bodyPr>
          <a:lstStyle/>
          <a:p>
            <a:pPr marL="285750" indent="-285750" fontAlgn="ctr">
              <a:lnSpc>
                <a:spcPct val="150000"/>
              </a:lnSpc>
              <a:buFont typeface="Arial" panose="020B0604020202020204" pitchFamily="34" charset="0"/>
              <a:buChar char="•"/>
            </a:pPr>
            <a:r>
              <a:rPr lang="zh-TW" altLang="en-US" sz="1200" dirty="0">
                <a:solidFill>
                  <a:schemeClr val="bg1"/>
                </a:solidFill>
                <a:latin typeface="微軟正黑體" panose="020B0604030504040204" pitchFamily="34" charset="-120"/>
                <a:ea typeface="微軟正黑體" panose="020B0604030504040204" pitchFamily="34" charset="-120"/>
              </a:rPr>
              <a:t>高透氣的鐵網設計</a:t>
            </a:r>
          </a:p>
          <a:p>
            <a:pPr marL="285750" indent="-285750" fontAlgn="ctr">
              <a:lnSpc>
                <a:spcPct val="150000"/>
              </a:lnSpc>
              <a:buFont typeface="Arial" panose="020B0604020202020204" pitchFamily="34" charset="0"/>
              <a:buChar char="•"/>
            </a:pPr>
            <a:r>
              <a:rPr lang="zh-TW" altLang="en-US" sz="1200" dirty="0">
                <a:solidFill>
                  <a:schemeClr val="bg1"/>
                </a:solidFill>
                <a:latin typeface="微軟正黑體" panose="020B0604030504040204" pitchFamily="34" charset="-120"/>
                <a:ea typeface="微軟正黑體" panose="020B0604030504040204" pitchFamily="34" charset="-120"/>
              </a:rPr>
              <a:t>前面板多層次濾網 </a:t>
            </a:r>
            <a:r>
              <a:rPr lang="en-US" altLang="zh-TW" sz="1200" dirty="0">
                <a:solidFill>
                  <a:schemeClr val="bg1"/>
                </a:solidFill>
                <a:latin typeface="微軟正黑體" panose="020B0604030504040204" pitchFamily="34" charset="-120"/>
                <a:ea typeface="微軟正黑體" panose="020B0604030504040204" pitchFamily="34" charset="-120"/>
              </a:rPr>
              <a:t>/ </a:t>
            </a:r>
            <a:r>
              <a:rPr lang="zh-TW" altLang="en-US" sz="1200" dirty="0">
                <a:solidFill>
                  <a:schemeClr val="bg1"/>
                </a:solidFill>
                <a:latin typeface="微軟正黑體" panose="020B0604030504040204" pitchFamily="34" charset="-120"/>
                <a:ea typeface="微軟正黑體" panose="020B0604030504040204" pitchFamily="34" charset="-120"/>
              </a:rPr>
              <a:t>上蓋磁吸式濾網 </a:t>
            </a:r>
            <a:r>
              <a:rPr lang="en-US" altLang="zh-TW" sz="1200" dirty="0">
                <a:solidFill>
                  <a:schemeClr val="bg1"/>
                </a:solidFill>
                <a:latin typeface="微軟正黑體" panose="020B0604030504040204" pitchFamily="34" charset="-120"/>
                <a:ea typeface="微軟正黑體" panose="020B0604030504040204" pitchFamily="34" charset="-120"/>
              </a:rPr>
              <a:t>/ </a:t>
            </a:r>
            <a:r>
              <a:rPr lang="zh-TW" altLang="en-US" sz="1200" dirty="0">
                <a:solidFill>
                  <a:schemeClr val="bg1"/>
                </a:solidFill>
                <a:latin typeface="微軟正黑體" panose="020B0604030504040204" pitchFamily="34" charset="-120"/>
                <a:ea typeface="微軟正黑體" panose="020B0604030504040204" pitchFamily="34" charset="-120"/>
              </a:rPr>
              <a:t>電源濾網 </a:t>
            </a:r>
          </a:p>
          <a:p>
            <a:pPr marL="285750" indent="-285750" fontAlgn="ctr">
              <a:lnSpc>
                <a:spcPct val="150000"/>
              </a:lnSpc>
              <a:buFont typeface="Arial" panose="020B0604020202020204" pitchFamily="34" charset="0"/>
              <a:buChar char="•"/>
            </a:pPr>
            <a:r>
              <a:rPr lang="zh-TW" altLang="en-US" sz="1200" dirty="0">
                <a:solidFill>
                  <a:schemeClr val="bg1"/>
                </a:solidFill>
                <a:latin typeface="微軟正黑體" panose="020B0604030504040204" pitchFamily="34" charset="-120"/>
                <a:ea typeface="微軟正黑體" panose="020B0604030504040204" pitchFamily="34" charset="-120"/>
              </a:rPr>
              <a:t>全透明後鎖鋼化玻璃 </a:t>
            </a:r>
          </a:p>
          <a:p>
            <a:pPr marL="285750" indent="-285750" fontAlgn="ctr">
              <a:lnSpc>
                <a:spcPct val="150000"/>
              </a:lnSpc>
              <a:buFont typeface="Arial" panose="020B0604020202020204" pitchFamily="34" charset="0"/>
              <a:buChar char="•"/>
            </a:pPr>
            <a:r>
              <a:rPr lang="zh-TW" altLang="en-US" sz="1200" dirty="0">
                <a:solidFill>
                  <a:schemeClr val="bg1"/>
                </a:solidFill>
                <a:latin typeface="微軟正黑體" panose="020B0604030504040204" pitchFamily="34" charset="-120"/>
                <a:ea typeface="微軟正黑體" panose="020B0604030504040204" pitchFamily="34" charset="-120"/>
              </a:rPr>
              <a:t>出廠安裝</a:t>
            </a:r>
            <a:r>
              <a:rPr lang="en-US" altLang="zh-TW" sz="1200" dirty="0">
                <a:solidFill>
                  <a:schemeClr val="bg1"/>
                </a:solidFill>
                <a:latin typeface="微軟正黑體" panose="020B0604030504040204" pitchFamily="34" charset="-120"/>
                <a:ea typeface="微軟正黑體" panose="020B0604030504040204" pitchFamily="34" charset="-120"/>
              </a:rPr>
              <a:t>4 x 120mm </a:t>
            </a:r>
            <a:r>
              <a:rPr lang="zh-TW" altLang="en-US" sz="1200" dirty="0">
                <a:solidFill>
                  <a:schemeClr val="bg1"/>
                </a:solidFill>
                <a:latin typeface="微軟正黑體" panose="020B0604030504040204" pitchFamily="34" charset="-120"/>
                <a:ea typeface="微軟正黑體" panose="020B0604030504040204" pitchFamily="34" charset="-120"/>
              </a:rPr>
              <a:t>風扇</a:t>
            </a:r>
          </a:p>
          <a:p>
            <a:pPr marL="285750" indent="-285750" fontAlgn="ctr">
              <a:lnSpc>
                <a:spcPct val="150000"/>
              </a:lnSpc>
              <a:buFont typeface="Arial" panose="020B0604020202020204" pitchFamily="34" charset="0"/>
              <a:buChar char="•"/>
            </a:pPr>
            <a:r>
              <a:rPr lang="zh-TW" altLang="en-US" sz="1200" dirty="0">
                <a:solidFill>
                  <a:schemeClr val="bg1"/>
                </a:solidFill>
                <a:latin typeface="微軟正黑體" panose="020B0604030504040204" pitchFamily="34" charset="-120"/>
                <a:ea typeface="微軟正黑體" panose="020B0604030504040204" pitchFamily="34" charset="-120"/>
              </a:rPr>
              <a:t>顯卡支援度高達 </a:t>
            </a:r>
            <a:r>
              <a:rPr lang="en-US" altLang="zh-TW" sz="1200" dirty="0">
                <a:solidFill>
                  <a:schemeClr val="bg1"/>
                </a:solidFill>
                <a:latin typeface="微軟正黑體" panose="020B0604030504040204" pitchFamily="34" charset="-120"/>
                <a:ea typeface="微軟正黑體" panose="020B0604030504040204" pitchFamily="34" charset="-120"/>
              </a:rPr>
              <a:t>315 mm</a:t>
            </a:r>
          </a:p>
          <a:p>
            <a:pPr marL="285750" indent="-285750" fontAlgn="ctr">
              <a:lnSpc>
                <a:spcPct val="150000"/>
              </a:lnSpc>
              <a:buFont typeface="Arial" panose="020B0604020202020204" pitchFamily="34" charset="0"/>
              <a:buChar char="•"/>
            </a:pPr>
            <a:r>
              <a:rPr lang="zh-TW" altLang="en-US" sz="1200" dirty="0">
                <a:solidFill>
                  <a:schemeClr val="bg1"/>
                </a:solidFill>
                <a:latin typeface="微軟正黑體" panose="020B0604030504040204" pitchFamily="34" charset="-120"/>
                <a:ea typeface="微軟正黑體" panose="020B0604030504040204" pitchFamily="34" charset="-120"/>
              </a:rPr>
              <a:t>雙 </a:t>
            </a:r>
            <a:r>
              <a:rPr lang="en-US" altLang="zh-TW" sz="1200" dirty="0">
                <a:solidFill>
                  <a:schemeClr val="bg1"/>
                </a:solidFill>
                <a:latin typeface="微軟正黑體" panose="020B0604030504040204" pitchFamily="34" charset="-120"/>
                <a:ea typeface="微軟正黑體" panose="020B0604030504040204" pitchFamily="34" charset="-120"/>
              </a:rPr>
              <a:t>USB 3.0 </a:t>
            </a:r>
          </a:p>
          <a:p>
            <a:pPr marL="285750" indent="-285750" fontAlgn="ctr">
              <a:lnSpc>
                <a:spcPct val="150000"/>
              </a:lnSpc>
              <a:buFont typeface="Arial" panose="020B0604020202020204" pitchFamily="34" charset="0"/>
              <a:buChar char="•"/>
            </a:pPr>
            <a:r>
              <a:rPr lang="zh-TW" altLang="en-US" sz="1200" dirty="0">
                <a:solidFill>
                  <a:schemeClr val="bg1"/>
                </a:solidFill>
                <a:latin typeface="微軟正黑體" panose="020B0604030504040204" pitchFamily="34" charset="-120"/>
                <a:ea typeface="微軟正黑體" panose="020B0604030504040204" pitchFamily="34" charset="-120"/>
              </a:rPr>
              <a:t>模組化硬碟磁架</a:t>
            </a:r>
          </a:p>
          <a:p>
            <a:pPr marL="285750" indent="-285750" fontAlgn="ctr">
              <a:lnSpc>
                <a:spcPct val="150000"/>
              </a:lnSpc>
              <a:buFont typeface="Arial" panose="020B0604020202020204" pitchFamily="34" charset="0"/>
              <a:buChar char="•"/>
            </a:pPr>
            <a:r>
              <a:rPr lang="zh-TW" altLang="en-US" sz="1200" dirty="0">
                <a:solidFill>
                  <a:schemeClr val="bg1"/>
                </a:solidFill>
                <a:latin typeface="微軟正黑體" panose="020B0604030504040204" pitchFamily="34" charset="-120"/>
                <a:ea typeface="微軟正黑體" panose="020B0604030504040204" pitchFamily="34" charset="-120"/>
              </a:rPr>
              <a:t>特殊的前面板骨架設計</a:t>
            </a:r>
          </a:p>
        </p:txBody>
      </p:sp>
      <p:graphicFrame>
        <p:nvGraphicFramePr>
          <p:cNvPr id="9" name="表格 8"/>
          <p:cNvGraphicFramePr>
            <a:graphicFrameLocks noGrp="1"/>
          </p:cNvGraphicFramePr>
          <p:nvPr>
            <p:extLst>
              <p:ext uri="{D42A27DB-BD31-4B8C-83A1-F6EECF244321}">
                <p14:modId xmlns:p14="http://schemas.microsoft.com/office/powerpoint/2010/main" val="1214586876"/>
              </p:ext>
            </p:extLst>
          </p:nvPr>
        </p:nvGraphicFramePr>
        <p:xfrm>
          <a:off x="394368" y="231219"/>
          <a:ext cx="8419126" cy="6395562"/>
        </p:xfrm>
        <a:graphic>
          <a:graphicData uri="http://schemas.openxmlformats.org/drawingml/2006/table">
            <a:tbl>
              <a:tblPr>
                <a:tableStyleId>{5C22544A-7EE6-4342-B048-85BDC9FD1C3A}</a:tableStyleId>
              </a:tblPr>
              <a:tblGrid>
                <a:gridCol w="1529102">
                  <a:extLst>
                    <a:ext uri="{9D8B030D-6E8A-4147-A177-3AD203B41FA5}">
                      <a16:colId xmlns:a16="http://schemas.microsoft.com/office/drawing/2014/main" val="2231745521"/>
                    </a:ext>
                  </a:extLst>
                </a:gridCol>
                <a:gridCol w="846521">
                  <a:extLst>
                    <a:ext uri="{9D8B030D-6E8A-4147-A177-3AD203B41FA5}">
                      <a16:colId xmlns:a16="http://schemas.microsoft.com/office/drawing/2014/main" val="2171589621"/>
                    </a:ext>
                  </a:extLst>
                </a:gridCol>
                <a:gridCol w="3013163">
                  <a:extLst>
                    <a:ext uri="{9D8B030D-6E8A-4147-A177-3AD203B41FA5}">
                      <a16:colId xmlns:a16="http://schemas.microsoft.com/office/drawing/2014/main" val="2796367433"/>
                    </a:ext>
                  </a:extLst>
                </a:gridCol>
                <a:gridCol w="3030340">
                  <a:extLst>
                    <a:ext uri="{9D8B030D-6E8A-4147-A177-3AD203B41FA5}">
                      <a16:colId xmlns:a16="http://schemas.microsoft.com/office/drawing/2014/main" val="758507603"/>
                    </a:ext>
                  </a:extLst>
                </a:gridCol>
              </a:tblGrid>
              <a:tr h="283692">
                <a:tc gridSpan="2">
                  <a:txBody>
                    <a:bodyPr/>
                    <a:lstStyle/>
                    <a:p>
                      <a:pPr algn="ctr" fontAlgn="ctr"/>
                      <a:r>
                        <a:rPr lang="zh-TW" altLang="en-US" sz="1000" u="none" strike="noStrike" dirty="0">
                          <a:solidFill>
                            <a:srgbClr val="00FFFF"/>
                          </a:solidFill>
                          <a:effectLst/>
                          <a:latin typeface="微軟正黑體" panose="020B0604030504040204" pitchFamily="34" charset="-120"/>
                          <a:ea typeface="微軟正黑體" panose="020B0604030504040204" pitchFamily="34" charset="-120"/>
                        </a:rPr>
                        <a:t>　</a:t>
                      </a:r>
                      <a:endParaRPr lang="zh-TW" altLang="en-US" sz="1000" b="0" i="0" u="none" strike="noStrike" dirty="0">
                        <a:solidFill>
                          <a:srgbClr val="00FFFF"/>
                        </a:solidFill>
                        <a:effectLst/>
                        <a:latin typeface="微軟正黑體" panose="020B0604030504040204" pitchFamily="34" charset="-120"/>
                        <a:ea typeface="微軟正黑體" panose="020B0604030504040204" pitchFamily="34" charset="-120"/>
                      </a:endParaRPr>
                    </a:p>
                  </a:txBody>
                  <a:tcPr marL="8241" marR="8241" marT="8241" marB="0" anchor="ctr">
                    <a:solidFill>
                      <a:srgbClr val="0B0212"/>
                    </a:solidFill>
                  </a:tcPr>
                </a:tc>
                <a:tc hMerge="1">
                  <a:txBody>
                    <a:bodyPr/>
                    <a:lstStyle/>
                    <a:p>
                      <a:endParaRPr lang="zh-TW" altLang="en-US"/>
                    </a:p>
                  </a:txBody>
                  <a:tcPr/>
                </a:tc>
                <a:tc>
                  <a:txBody>
                    <a:bodyPr/>
                    <a:lstStyle/>
                    <a:p>
                      <a:pPr algn="ctr" fontAlgn="ctr"/>
                      <a:r>
                        <a:rPr lang="pt-BR" sz="1050" b="1" u="none" strike="noStrike" dirty="0">
                          <a:solidFill>
                            <a:srgbClr val="00FFFF"/>
                          </a:solidFill>
                          <a:effectLst/>
                          <a:latin typeface="微軟正黑體" panose="020B0604030504040204" pitchFamily="34" charset="-120"/>
                          <a:ea typeface="微軟正黑體" panose="020B0604030504040204" pitchFamily="34" charset="-120"/>
                        </a:rPr>
                        <a:t>Nova Mesh SE TG 4Fans – White</a:t>
                      </a:r>
                    </a:p>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1050" b="1" i="0" u="none" strike="noStrike" dirty="0">
                          <a:solidFill>
                            <a:srgbClr val="00FFFF"/>
                          </a:solidFill>
                          <a:effectLst/>
                          <a:latin typeface="微軟正黑體" panose="020B0604030504040204" pitchFamily="34" charset="-120"/>
                          <a:ea typeface="微軟正黑體" panose="020B0604030504040204" pitchFamily="34" charset="-120"/>
                        </a:rPr>
                        <a:t>風魅影</a:t>
                      </a:r>
                      <a:r>
                        <a:rPr lang="en-US" altLang="zh-TW" sz="1050" b="1" i="0" u="none" strike="noStrike" dirty="0">
                          <a:solidFill>
                            <a:srgbClr val="00FFFF"/>
                          </a:solidFill>
                          <a:effectLst/>
                          <a:latin typeface="微軟正黑體" panose="020B0604030504040204" pitchFamily="34" charset="-120"/>
                          <a:ea typeface="微軟正黑體" panose="020B0604030504040204" pitchFamily="34" charset="-120"/>
                        </a:rPr>
                        <a:t>(</a:t>
                      </a:r>
                      <a:r>
                        <a:rPr lang="zh-TW" altLang="en-US" sz="1050" b="1" i="0" u="none" strike="noStrike" dirty="0">
                          <a:solidFill>
                            <a:srgbClr val="00FFFF"/>
                          </a:solidFill>
                          <a:effectLst/>
                          <a:latin typeface="微軟正黑體" panose="020B0604030504040204" pitchFamily="34" charset="-120"/>
                          <a:ea typeface="微軟正黑體" panose="020B0604030504040204" pitchFamily="34" charset="-120"/>
                        </a:rPr>
                        <a:t>白</a:t>
                      </a:r>
                      <a:r>
                        <a:rPr lang="en-US" altLang="zh-TW" sz="1050" b="1" i="0" u="none" strike="noStrike" dirty="0">
                          <a:solidFill>
                            <a:srgbClr val="00FFFF"/>
                          </a:solidFill>
                          <a:effectLst/>
                          <a:latin typeface="微軟正黑體" panose="020B0604030504040204" pitchFamily="34" charset="-120"/>
                          <a:ea typeface="微軟正黑體" panose="020B0604030504040204" pitchFamily="34" charset="-120"/>
                        </a:rPr>
                        <a:t>) 2022</a:t>
                      </a:r>
                    </a:p>
                  </a:txBody>
                  <a:tcPr marL="8241" marR="8241" marT="8241" marB="0" anchor="ctr">
                    <a:solidFill>
                      <a:srgbClr val="0B0212"/>
                    </a:solidFill>
                  </a:tcPr>
                </a:tc>
                <a:tc>
                  <a:txBody>
                    <a:bodyPr/>
                    <a:lstStyle/>
                    <a:p>
                      <a:pPr algn="ctr" fontAlgn="ctr"/>
                      <a:r>
                        <a:rPr lang="pt-BR" sz="1050" b="1" u="none" strike="noStrike" dirty="0">
                          <a:solidFill>
                            <a:srgbClr val="00FFFF"/>
                          </a:solidFill>
                          <a:effectLst/>
                          <a:latin typeface="微軟正黑體" panose="020B0604030504040204" pitchFamily="34" charset="-120"/>
                          <a:ea typeface="微軟正黑體" panose="020B0604030504040204" pitchFamily="34" charset="-120"/>
                        </a:rPr>
                        <a:t>Nova Mesh SE TG 4Fans – Black</a:t>
                      </a:r>
                    </a:p>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1050" b="1" i="0" u="none" strike="noStrike" dirty="0">
                          <a:solidFill>
                            <a:srgbClr val="00FFFF"/>
                          </a:solidFill>
                          <a:effectLst/>
                          <a:latin typeface="微軟正黑體" panose="020B0604030504040204" pitchFamily="34" charset="-120"/>
                          <a:ea typeface="微軟正黑體" panose="020B0604030504040204" pitchFamily="34" charset="-120"/>
                        </a:rPr>
                        <a:t>風魅影</a:t>
                      </a:r>
                      <a:r>
                        <a:rPr lang="en-US" altLang="zh-TW" sz="1050" b="1" i="0" u="none" strike="noStrike" dirty="0">
                          <a:solidFill>
                            <a:srgbClr val="00FFFF"/>
                          </a:solidFill>
                          <a:effectLst/>
                          <a:latin typeface="微軟正黑體" panose="020B0604030504040204" pitchFamily="34" charset="-120"/>
                          <a:ea typeface="微軟正黑體" panose="020B0604030504040204" pitchFamily="34" charset="-120"/>
                        </a:rPr>
                        <a:t>(</a:t>
                      </a:r>
                      <a:r>
                        <a:rPr lang="zh-TW" altLang="en-US" sz="1050" b="1" i="0" u="none" strike="noStrike" dirty="0">
                          <a:solidFill>
                            <a:srgbClr val="00FFFF"/>
                          </a:solidFill>
                          <a:effectLst/>
                          <a:latin typeface="微軟正黑體" panose="020B0604030504040204" pitchFamily="34" charset="-120"/>
                          <a:ea typeface="微軟正黑體" panose="020B0604030504040204" pitchFamily="34" charset="-120"/>
                        </a:rPr>
                        <a:t>黑</a:t>
                      </a:r>
                      <a:r>
                        <a:rPr lang="en-US" altLang="zh-TW" sz="1050" b="1" i="0" u="none" strike="noStrike" dirty="0">
                          <a:solidFill>
                            <a:srgbClr val="00FFFF"/>
                          </a:solidFill>
                          <a:effectLst/>
                          <a:latin typeface="微軟正黑體" panose="020B0604030504040204" pitchFamily="34" charset="-120"/>
                          <a:ea typeface="微軟正黑體" panose="020B0604030504040204" pitchFamily="34" charset="-120"/>
                        </a:rPr>
                        <a:t>) 2022 </a:t>
                      </a:r>
                    </a:p>
                  </a:txBody>
                  <a:tcPr marL="8241" marR="8241" marT="8241" marB="0" anchor="ctr">
                    <a:solidFill>
                      <a:srgbClr val="0B0212"/>
                    </a:solidFill>
                  </a:tcPr>
                </a:tc>
                <a:extLst>
                  <a:ext uri="{0D108BD9-81ED-4DB2-BD59-A6C34878D82A}">
                    <a16:rowId xmlns:a16="http://schemas.microsoft.com/office/drawing/2014/main" val="4092098385"/>
                  </a:ext>
                </a:extLst>
              </a:tr>
              <a:tr h="239760">
                <a:tc gridSpan="2">
                  <a:txBody>
                    <a:bodyPr/>
                    <a:lstStyle/>
                    <a:p>
                      <a:pPr algn="ctr" fontAlgn="ctr"/>
                      <a:r>
                        <a:rPr lang="en-US" sz="1000" u="none" strike="noStrike" dirty="0">
                          <a:solidFill>
                            <a:srgbClr val="00FFFF"/>
                          </a:solidFill>
                          <a:effectLst/>
                          <a:latin typeface="微軟正黑體" panose="020B0604030504040204" pitchFamily="34" charset="-120"/>
                          <a:ea typeface="微軟正黑體" panose="020B0604030504040204" pitchFamily="34" charset="-120"/>
                        </a:rPr>
                        <a:t>Part no.</a:t>
                      </a:r>
                      <a:endParaRPr lang="en-US" sz="1000" b="0" i="0" u="none" strike="noStrike" dirty="0">
                        <a:solidFill>
                          <a:srgbClr val="00FFFF"/>
                        </a:solidFill>
                        <a:effectLst/>
                        <a:latin typeface="微軟正黑體" panose="020B0604030504040204" pitchFamily="34" charset="-120"/>
                        <a:ea typeface="微軟正黑體" panose="020B0604030504040204" pitchFamily="34" charset="-120"/>
                      </a:endParaRPr>
                    </a:p>
                  </a:txBody>
                  <a:tcPr marL="8241" marR="8241" marT="8241" marB="0" anchor="ctr">
                    <a:solidFill>
                      <a:srgbClr val="0B0212"/>
                    </a:solidFill>
                  </a:tcPr>
                </a:tc>
                <a:tc hMerge="1">
                  <a:txBody>
                    <a:bodyPr/>
                    <a:lstStyle/>
                    <a:p>
                      <a:endParaRPr lang="zh-TW" altLang="en-US"/>
                    </a:p>
                  </a:txBody>
                  <a:tcPr/>
                </a:tc>
                <a:tc>
                  <a:txBody>
                    <a:bodyPr/>
                    <a:lstStyle/>
                    <a:p>
                      <a:pPr algn="ctr" fontAlgn="ctr"/>
                      <a:r>
                        <a:rPr lang="en-US" sz="1050" b="1" u="none" strike="noStrike" dirty="0">
                          <a:solidFill>
                            <a:srgbClr val="00FFFF"/>
                          </a:solidFill>
                          <a:effectLst/>
                          <a:latin typeface="微軟正黑體" panose="020B0604030504040204" pitchFamily="34" charset="-120"/>
                          <a:ea typeface="微軟正黑體" panose="020B0604030504040204" pitchFamily="34" charset="-120"/>
                        </a:rPr>
                        <a:t>BFC-NSE-300-WWGKW-4W</a:t>
                      </a:r>
                      <a:endParaRPr lang="en-US" sz="1050" b="1" i="0" u="none" strike="noStrike" dirty="0">
                        <a:solidFill>
                          <a:srgbClr val="00FFFF"/>
                        </a:solidFill>
                        <a:effectLst/>
                        <a:latin typeface="微軟正黑體" panose="020B0604030504040204" pitchFamily="34" charset="-120"/>
                        <a:ea typeface="微軟正黑體" panose="020B0604030504040204" pitchFamily="34" charset="-120"/>
                      </a:endParaRPr>
                    </a:p>
                  </a:txBody>
                  <a:tcPr marL="8241" marR="8241" marT="8241" marB="0" anchor="ctr">
                    <a:solidFill>
                      <a:srgbClr val="0B0212"/>
                    </a:solidFill>
                  </a:tcPr>
                </a:tc>
                <a:tc>
                  <a:txBody>
                    <a:bodyPr/>
                    <a:lstStyle/>
                    <a:p>
                      <a:pPr algn="ctr" fontAlgn="ctr"/>
                      <a:r>
                        <a:rPr lang="en-US" sz="1050" b="1" u="none" strike="noStrike" dirty="0">
                          <a:solidFill>
                            <a:srgbClr val="00FFFF"/>
                          </a:solidFill>
                          <a:effectLst/>
                          <a:latin typeface="微軟正黑體" panose="020B0604030504040204" pitchFamily="34" charset="-120"/>
                          <a:ea typeface="微軟正黑體" panose="020B0604030504040204" pitchFamily="34" charset="-120"/>
                        </a:rPr>
                        <a:t>BFC-NSE-300-KKGSK-4B</a:t>
                      </a:r>
                      <a:endParaRPr lang="en-US" sz="1050" b="1" i="0" u="none" strike="noStrike" dirty="0">
                        <a:solidFill>
                          <a:srgbClr val="00FFFF"/>
                        </a:solidFill>
                        <a:effectLst/>
                        <a:latin typeface="微軟正黑體" panose="020B0604030504040204" pitchFamily="34" charset="-120"/>
                        <a:ea typeface="微軟正黑體" panose="020B0604030504040204" pitchFamily="34" charset="-120"/>
                      </a:endParaRPr>
                    </a:p>
                  </a:txBody>
                  <a:tcPr marL="8241" marR="8241" marT="8241" marB="0" anchor="ctr">
                    <a:solidFill>
                      <a:srgbClr val="0B0212"/>
                    </a:solidFill>
                  </a:tcPr>
                </a:tc>
                <a:extLst>
                  <a:ext uri="{0D108BD9-81ED-4DB2-BD59-A6C34878D82A}">
                    <a16:rowId xmlns:a16="http://schemas.microsoft.com/office/drawing/2014/main" val="1728849213"/>
                  </a:ext>
                </a:extLst>
              </a:tr>
              <a:tr h="239760">
                <a:tc gridSpan="2">
                  <a:txBody>
                    <a:bodyPr/>
                    <a:lstStyle/>
                    <a:p>
                      <a:pPr algn="ctr" fontAlgn="ctr"/>
                      <a:r>
                        <a:rPr lang="en-US" altLang="zh-TW" sz="1000" b="0" i="0" u="none" strike="noStrike" dirty="0">
                          <a:solidFill>
                            <a:srgbClr val="00FFFF"/>
                          </a:solidFill>
                          <a:effectLst/>
                          <a:latin typeface="微軟正黑體" panose="020B0604030504040204" pitchFamily="34" charset="-120"/>
                          <a:ea typeface="微軟正黑體" panose="020B0604030504040204" pitchFamily="34" charset="-120"/>
                        </a:rPr>
                        <a:t>EAN</a:t>
                      </a:r>
                      <a:endParaRPr lang="en-US" sz="1000" b="0" i="0" u="none" strike="noStrike" dirty="0">
                        <a:solidFill>
                          <a:srgbClr val="00FFFF"/>
                        </a:solidFill>
                        <a:effectLst/>
                        <a:latin typeface="微軟正黑體" panose="020B0604030504040204" pitchFamily="34" charset="-120"/>
                        <a:ea typeface="微軟正黑體" panose="020B0604030504040204" pitchFamily="34" charset="-120"/>
                      </a:endParaRPr>
                    </a:p>
                  </a:txBody>
                  <a:tcPr marL="8241" marR="8241" marT="8241" marB="0" anchor="ctr">
                    <a:solidFill>
                      <a:srgbClr val="0B0212"/>
                    </a:solidFill>
                  </a:tcPr>
                </a:tc>
                <a:tc hMerge="1">
                  <a:txBody>
                    <a:bodyPr/>
                    <a:lstStyle/>
                    <a:p>
                      <a:endParaRPr lang="zh-TW" altLang="en-US"/>
                    </a:p>
                  </a:txBody>
                  <a:tcPr/>
                </a:tc>
                <a:tc>
                  <a:txBody>
                    <a:bodyPr/>
                    <a:lstStyle/>
                    <a:p>
                      <a:pPr algn="ctr" fontAlgn="ctr"/>
                      <a:r>
                        <a:rPr lang="en-US" sz="1050" b="1" i="0" u="none" strike="noStrike" dirty="0">
                          <a:solidFill>
                            <a:srgbClr val="00FFFF"/>
                          </a:solidFill>
                          <a:effectLst/>
                          <a:latin typeface="微軟正黑體" panose="020B0604030504040204" pitchFamily="34" charset="-120"/>
                          <a:ea typeface="微軟正黑體" panose="020B0604030504040204" pitchFamily="34" charset="-120"/>
                        </a:rPr>
                        <a:t>4712883218064</a:t>
                      </a:r>
                    </a:p>
                  </a:txBody>
                  <a:tcPr marL="8241" marR="8241" marT="8241" marB="0" anchor="ctr">
                    <a:solidFill>
                      <a:srgbClr val="0B0212"/>
                    </a:solidFill>
                  </a:tcPr>
                </a:tc>
                <a:tc>
                  <a:txBody>
                    <a:bodyPr/>
                    <a:lstStyle/>
                    <a:p>
                      <a:pPr algn="ctr" fontAlgn="ctr"/>
                      <a:r>
                        <a:rPr lang="en-US" sz="1050" b="1" i="0" u="none" strike="noStrike" dirty="0">
                          <a:solidFill>
                            <a:srgbClr val="00FFFF"/>
                          </a:solidFill>
                          <a:effectLst/>
                          <a:latin typeface="微軟正黑體" panose="020B0604030504040204" pitchFamily="34" charset="-120"/>
                          <a:ea typeface="微軟正黑體" panose="020B0604030504040204" pitchFamily="34" charset="-120"/>
                        </a:rPr>
                        <a:t>4712883218071</a:t>
                      </a:r>
                    </a:p>
                  </a:txBody>
                  <a:tcPr marL="8241" marR="8241" marT="8241" marB="0" anchor="ctr">
                    <a:solidFill>
                      <a:srgbClr val="0B0212"/>
                    </a:solidFill>
                  </a:tcPr>
                </a:tc>
                <a:extLst>
                  <a:ext uri="{0D108BD9-81ED-4DB2-BD59-A6C34878D82A}">
                    <a16:rowId xmlns:a16="http://schemas.microsoft.com/office/drawing/2014/main" val="3749841938"/>
                  </a:ext>
                </a:extLst>
              </a:tr>
              <a:tr h="239760">
                <a:tc gridSpan="2">
                  <a:txBody>
                    <a:bodyPr/>
                    <a:lstStyle/>
                    <a:p>
                      <a:pPr algn="ctr" fontAlgn="ctr"/>
                      <a:r>
                        <a:rPr lang="en-US" altLang="zh-TW" sz="1000" b="0" i="0" u="none" strike="noStrike" dirty="0">
                          <a:solidFill>
                            <a:srgbClr val="00FFFF"/>
                          </a:solidFill>
                          <a:effectLst/>
                          <a:latin typeface="微軟正黑體" panose="020B0604030504040204" pitchFamily="34" charset="-120"/>
                          <a:ea typeface="微軟正黑體" panose="020B0604030504040204" pitchFamily="34" charset="-120"/>
                        </a:rPr>
                        <a:t>UPC</a:t>
                      </a:r>
                      <a:endParaRPr lang="en-US" sz="1000" b="0" i="0" u="none" strike="noStrike" dirty="0">
                        <a:solidFill>
                          <a:srgbClr val="00FFFF"/>
                        </a:solidFill>
                        <a:effectLst/>
                        <a:latin typeface="微軟正黑體" panose="020B0604030504040204" pitchFamily="34" charset="-120"/>
                        <a:ea typeface="微軟正黑體" panose="020B0604030504040204" pitchFamily="34" charset="-120"/>
                      </a:endParaRPr>
                    </a:p>
                  </a:txBody>
                  <a:tcPr marL="8241" marR="8241" marT="8241" marB="0" anchor="ctr">
                    <a:solidFill>
                      <a:srgbClr val="0B0212"/>
                    </a:solidFill>
                  </a:tcPr>
                </a:tc>
                <a:tc hMerge="1">
                  <a:txBody>
                    <a:bodyPr/>
                    <a:lstStyle/>
                    <a:p>
                      <a:endParaRPr lang="zh-TW" altLang="en-US"/>
                    </a:p>
                  </a:txBody>
                  <a:tcPr/>
                </a:tc>
                <a:tc>
                  <a:txBody>
                    <a:bodyPr/>
                    <a:lstStyle/>
                    <a:p>
                      <a:pPr algn="ctr" fontAlgn="ctr"/>
                      <a:r>
                        <a:rPr lang="en-US" sz="1050" b="1" i="0" u="none" strike="noStrike" dirty="0">
                          <a:solidFill>
                            <a:srgbClr val="00FFFF"/>
                          </a:solidFill>
                          <a:effectLst/>
                          <a:latin typeface="微軟正黑體" panose="020B0604030504040204" pitchFamily="34" charset="-120"/>
                          <a:ea typeface="微軟正黑體" panose="020B0604030504040204" pitchFamily="34" charset="-120"/>
                        </a:rPr>
                        <a:t>886027159309</a:t>
                      </a:r>
                    </a:p>
                  </a:txBody>
                  <a:tcPr marL="8241" marR="8241" marT="8241" marB="0" anchor="ctr">
                    <a:solidFill>
                      <a:srgbClr val="0B0212"/>
                    </a:solidFill>
                  </a:tcPr>
                </a:tc>
                <a:tc>
                  <a:txBody>
                    <a:bodyPr/>
                    <a:lstStyle/>
                    <a:p>
                      <a:pPr algn="ctr" fontAlgn="ctr"/>
                      <a:r>
                        <a:rPr lang="en-US" sz="1050" b="1" i="0" u="none" strike="noStrike" dirty="0">
                          <a:solidFill>
                            <a:srgbClr val="00FFFF"/>
                          </a:solidFill>
                          <a:effectLst/>
                          <a:latin typeface="微軟正黑體" panose="020B0604030504040204" pitchFamily="34" charset="-120"/>
                          <a:ea typeface="微軟正黑體" panose="020B0604030504040204" pitchFamily="34" charset="-120"/>
                        </a:rPr>
                        <a:t>886027159316</a:t>
                      </a:r>
                    </a:p>
                  </a:txBody>
                  <a:tcPr marL="8241" marR="8241" marT="8241" marB="0" anchor="ctr">
                    <a:solidFill>
                      <a:srgbClr val="0B0212"/>
                    </a:solidFill>
                  </a:tcPr>
                </a:tc>
                <a:extLst>
                  <a:ext uri="{0D108BD9-81ED-4DB2-BD59-A6C34878D82A}">
                    <a16:rowId xmlns:a16="http://schemas.microsoft.com/office/drawing/2014/main" val="491668513"/>
                  </a:ext>
                </a:extLst>
              </a:tr>
              <a:tr h="270522">
                <a:tc gridSpan="2">
                  <a:txBody>
                    <a:bodyPr/>
                    <a:lstStyle/>
                    <a:p>
                      <a:pPr algn="ctr" fontAlgn="ctr"/>
                      <a:r>
                        <a:rPr lang="en-US" sz="1000" b="0" i="0" u="none" strike="noStrike" dirty="0">
                          <a:solidFill>
                            <a:srgbClr val="00FFFF"/>
                          </a:solidFill>
                          <a:effectLst/>
                          <a:latin typeface="微軟正黑體" panose="020B0604030504040204" pitchFamily="34" charset="-120"/>
                          <a:ea typeface="微軟正黑體" panose="020B0604030504040204" pitchFamily="34" charset="-120"/>
                        </a:rPr>
                        <a:t>Net weight  (NW)</a:t>
                      </a:r>
                    </a:p>
                    <a:p>
                      <a:pPr algn="ctr" fontAlgn="ctr"/>
                      <a:r>
                        <a:rPr lang="en-US" sz="1000" b="0" i="0" u="none" strike="noStrike" dirty="0">
                          <a:solidFill>
                            <a:srgbClr val="00FFFF"/>
                          </a:solidFill>
                          <a:effectLst/>
                          <a:latin typeface="微軟正黑體" panose="020B0604030504040204" pitchFamily="34" charset="-120"/>
                          <a:ea typeface="微軟正黑體" panose="020B0604030504040204" pitchFamily="34" charset="-120"/>
                        </a:rPr>
                        <a:t>Gross weight (GW)</a:t>
                      </a:r>
                    </a:p>
                  </a:txBody>
                  <a:tcPr marL="8241" marR="8241" marT="8241" marB="0" anchor="ctr">
                    <a:solidFill>
                      <a:srgbClr val="0B0212"/>
                    </a:solidFill>
                  </a:tcPr>
                </a:tc>
                <a:tc hMerge="1">
                  <a:txBody>
                    <a:bodyPr/>
                    <a:lstStyle/>
                    <a:p>
                      <a:endParaRPr lang="zh-TW" altLang="en-US"/>
                    </a:p>
                  </a:txBody>
                  <a:tcPr/>
                </a:tc>
                <a:tc>
                  <a:txBody>
                    <a:bodyPr/>
                    <a:lstStyle/>
                    <a:p>
                      <a:pPr algn="ctr" fontAlgn="ctr"/>
                      <a:r>
                        <a:rPr lang="en-US" altLang="zh-TW" sz="1050" b="1" i="0" u="none" strike="noStrike" dirty="0">
                          <a:solidFill>
                            <a:srgbClr val="00FFFF"/>
                          </a:solidFill>
                          <a:effectLst/>
                          <a:latin typeface="微軟正黑體" panose="020B0604030504040204" pitchFamily="34" charset="-120"/>
                          <a:ea typeface="微軟正黑體" panose="020B0604030504040204" pitchFamily="34" charset="-120"/>
                        </a:rPr>
                        <a:t>4.9</a:t>
                      </a:r>
                      <a:r>
                        <a:rPr lang="zh-TW" altLang="en-US" sz="1050" b="1" i="0" u="none" strike="noStrike" dirty="0">
                          <a:solidFill>
                            <a:srgbClr val="00FFFF"/>
                          </a:solidFill>
                          <a:effectLst/>
                          <a:latin typeface="微軟正黑體" panose="020B0604030504040204" pitchFamily="34" charset="-120"/>
                          <a:ea typeface="微軟正黑體" panose="020B0604030504040204" pitchFamily="34" charset="-120"/>
                        </a:rPr>
                        <a:t> </a:t>
                      </a:r>
                      <a:r>
                        <a:rPr lang="en-US" altLang="zh-TW" sz="1050" b="1" i="0" u="none" strike="noStrike" dirty="0">
                          <a:solidFill>
                            <a:srgbClr val="00FFFF"/>
                          </a:solidFill>
                          <a:effectLst/>
                          <a:latin typeface="微軟正黑體" panose="020B0604030504040204" pitchFamily="34" charset="-120"/>
                          <a:ea typeface="微軟正黑體" panose="020B0604030504040204" pitchFamily="34" charset="-120"/>
                        </a:rPr>
                        <a:t>/</a:t>
                      </a:r>
                      <a:r>
                        <a:rPr lang="zh-TW" altLang="en-US" sz="1050" b="1" i="0" u="none" strike="noStrike" dirty="0">
                          <a:solidFill>
                            <a:srgbClr val="00FFFF"/>
                          </a:solidFill>
                          <a:effectLst/>
                          <a:latin typeface="微軟正黑體" panose="020B0604030504040204" pitchFamily="34" charset="-120"/>
                          <a:ea typeface="微軟正黑體" panose="020B0604030504040204" pitchFamily="34" charset="-120"/>
                        </a:rPr>
                        <a:t> </a:t>
                      </a:r>
                      <a:r>
                        <a:rPr lang="en-US" altLang="zh-TW" sz="1050" b="1" i="0" u="none" strike="noStrike" dirty="0">
                          <a:solidFill>
                            <a:srgbClr val="00FFFF"/>
                          </a:solidFill>
                          <a:effectLst/>
                          <a:latin typeface="微軟正黑體" panose="020B0604030504040204" pitchFamily="34" charset="-120"/>
                          <a:ea typeface="微軟正黑體" panose="020B0604030504040204" pitchFamily="34" charset="-120"/>
                        </a:rPr>
                        <a:t>5.7</a:t>
                      </a:r>
                    </a:p>
                  </a:txBody>
                  <a:tcPr marL="8241" marR="8241" marT="8241" marB="0" anchor="ctr">
                    <a:solidFill>
                      <a:srgbClr val="0B021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50" b="1" i="0" u="none" strike="noStrike" dirty="0">
                          <a:solidFill>
                            <a:srgbClr val="00FFFF"/>
                          </a:solidFill>
                          <a:effectLst/>
                          <a:latin typeface="微軟正黑體" panose="020B0604030504040204" pitchFamily="34" charset="-120"/>
                          <a:ea typeface="微軟正黑體" panose="020B0604030504040204" pitchFamily="34" charset="-120"/>
                        </a:rPr>
                        <a:t>4.9</a:t>
                      </a:r>
                      <a:r>
                        <a:rPr lang="zh-TW" altLang="en-US" sz="1050" b="1" i="0" u="none" strike="noStrike" dirty="0">
                          <a:solidFill>
                            <a:srgbClr val="00FFFF"/>
                          </a:solidFill>
                          <a:effectLst/>
                          <a:latin typeface="微軟正黑體" panose="020B0604030504040204" pitchFamily="34" charset="-120"/>
                          <a:ea typeface="微軟正黑體" panose="020B0604030504040204" pitchFamily="34" charset="-120"/>
                        </a:rPr>
                        <a:t> </a:t>
                      </a:r>
                      <a:r>
                        <a:rPr lang="en-US" altLang="zh-TW" sz="1050" b="1" i="0" u="none" strike="noStrike" dirty="0">
                          <a:solidFill>
                            <a:srgbClr val="00FFFF"/>
                          </a:solidFill>
                          <a:effectLst/>
                          <a:latin typeface="微軟正黑體" panose="020B0604030504040204" pitchFamily="34" charset="-120"/>
                          <a:ea typeface="微軟正黑體" panose="020B0604030504040204" pitchFamily="34" charset="-120"/>
                        </a:rPr>
                        <a:t>/</a:t>
                      </a:r>
                      <a:r>
                        <a:rPr lang="zh-TW" altLang="en-US" sz="1050" b="1" i="0" u="none" strike="noStrike" dirty="0">
                          <a:solidFill>
                            <a:srgbClr val="00FFFF"/>
                          </a:solidFill>
                          <a:effectLst/>
                          <a:latin typeface="微軟正黑體" panose="020B0604030504040204" pitchFamily="34" charset="-120"/>
                          <a:ea typeface="微軟正黑體" panose="020B0604030504040204" pitchFamily="34" charset="-120"/>
                        </a:rPr>
                        <a:t> </a:t>
                      </a:r>
                      <a:r>
                        <a:rPr lang="en-US" altLang="zh-TW" sz="1050" b="1" i="0" u="none" strike="noStrike" dirty="0">
                          <a:solidFill>
                            <a:srgbClr val="00FFFF"/>
                          </a:solidFill>
                          <a:effectLst/>
                          <a:latin typeface="微軟正黑體" panose="020B0604030504040204" pitchFamily="34" charset="-120"/>
                          <a:ea typeface="微軟正黑體" panose="020B0604030504040204" pitchFamily="34" charset="-120"/>
                        </a:rPr>
                        <a:t>5.7</a:t>
                      </a:r>
                    </a:p>
                  </a:txBody>
                  <a:tcPr marL="8241" marR="8241" marT="8241" marB="0" anchor="ctr">
                    <a:solidFill>
                      <a:srgbClr val="0B0212"/>
                    </a:solidFill>
                  </a:tcPr>
                </a:tc>
                <a:extLst>
                  <a:ext uri="{0D108BD9-81ED-4DB2-BD59-A6C34878D82A}">
                    <a16:rowId xmlns:a16="http://schemas.microsoft.com/office/drawing/2014/main" val="379824672"/>
                  </a:ext>
                </a:extLst>
              </a:tr>
              <a:tr h="239760">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00" b="0" i="0" u="none" strike="noStrike" dirty="0">
                          <a:solidFill>
                            <a:srgbClr val="00FFFF"/>
                          </a:solidFill>
                          <a:effectLst/>
                          <a:latin typeface="微軟正黑體" panose="020B0604030504040204" pitchFamily="34" charset="-120"/>
                          <a:ea typeface="微軟正黑體" panose="020B0604030504040204" pitchFamily="34" charset="-120"/>
                        </a:rPr>
                        <a:t>Dimensions (Packing)</a:t>
                      </a:r>
                    </a:p>
                  </a:txBody>
                  <a:tcPr marL="8241" marR="8241" marT="8241" marB="0" anchor="ctr">
                    <a:solidFill>
                      <a:srgbClr val="0B0212"/>
                    </a:solidFill>
                  </a:tcPr>
                </a:tc>
                <a:tc h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50" b="1" i="0" u="none" strike="noStrike" dirty="0">
                          <a:solidFill>
                            <a:srgbClr val="00FFFF"/>
                          </a:solidFill>
                          <a:effectLst/>
                          <a:latin typeface="微軟正黑體" panose="020B0604030504040204" pitchFamily="34" charset="-120"/>
                          <a:ea typeface="微軟正黑體" panose="020B0604030504040204" pitchFamily="34" charset="-120"/>
                        </a:rPr>
                        <a:t>496*273*438 mm</a:t>
                      </a:r>
                    </a:p>
                  </a:txBody>
                  <a:tcPr marL="8241" marR="8241" marT="8241" marB="0" anchor="ctr">
                    <a:solidFill>
                      <a:srgbClr val="0B021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50" b="1" i="0" u="none" strike="noStrike" dirty="0">
                          <a:solidFill>
                            <a:srgbClr val="00FFFF"/>
                          </a:solidFill>
                          <a:effectLst/>
                          <a:latin typeface="微軟正黑體" panose="020B0604030504040204" pitchFamily="34" charset="-120"/>
                          <a:ea typeface="微軟正黑體" panose="020B0604030504040204" pitchFamily="34" charset="-120"/>
                        </a:rPr>
                        <a:t>496*273*438 mm</a:t>
                      </a:r>
                    </a:p>
                  </a:txBody>
                  <a:tcPr marL="8241" marR="8241" marT="8241" marB="0" anchor="ctr">
                    <a:solidFill>
                      <a:srgbClr val="0B0212"/>
                    </a:solidFill>
                  </a:tcPr>
                </a:tc>
                <a:extLst>
                  <a:ext uri="{0D108BD9-81ED-4DB2-BD59-A6C34878D82A}">
                    <a16:rowId xmlns:a16="http://schemas.microsoft.com/office/drawing/2014/main" val="2318042741"/>
                  </a:ext>
                </a:extLst>
              </a:tr>
              <a:tr h="239760">
                <a:tc gridSpan="2">
                  <a:txBody>
                    <a:bodyPr/>
                    <a:lstStyle/>
                    <a:p>
                      <a:pPr algn="ctr" fontAlgn="ctr"/>
                      <a:r>
                        <a:rPr lang="zh-TW" altLang="en-US" sz="1000" b="1" u="none" strike="noStrike" dirty="0">
                          <a:effectLst/>
                          <a:latin typeface="微軟正黑體" panose="020B0604030504040204" pitchFamily="34" charset="-120"/>
                          <a:ea typeface="微軟正黑體" panose="020B0604030504040204" pitchFamily="34" charset="-120"/>
                        </a:rPr>
                        <a:t>材質</a:t>
                      </a:r>
                      <a:endParaRPr lang="en-US"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endParaRPr lang="zh-TW" altLang="en-US"/>
                    </a:p>
                  </a:txBody>
                  <a:tcPr/>
                </a:tc>
                <a:tc gridSpan="2">
                  <a:txBody>
                    <a:bodyPr/>
                    <a:lstStyle/>
                    <a:p>
                      <a:pPr algn="ctr" fontAlgn="ctr"/>
                      <a:r>
                        <a:rPr lang="en-US" sz="1000" u="none" strike="noStrike" dirty="0">
                          <a:effectLst/>
                          <a:latin typeface="微軟正黑體" panose="020B0604030504040204" pitchFamily="34" charset="-120"/>
                          <a:ea typeface="微軟正黑體" panose="020B0604030504040204" pitchFamily="34" charset="-120"/>
                        </a:rPr>
                        <a:t>Steel, Mesh, Plastic, Tempered Glass </a:t>
                      </a:r>
                      <a:endParaRPr lang="en-US" sz="1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233186900"/>
                  </a:ext>
                </a:extLst>
              </a:tr>
              <a:tr h="239760">
                <a:tc gridSpan="2">
                  <a:txBody>
                    <a:bodyPr/>
                    <a:lstStyle/>
                    <a:p>
                      <a:pPr algn="ctr" fontAlgn="ctr"/>
                      <a:r>
                        <a:rPr lang="zh-TW" altLang="en-US" sz="1000" b="1" u="none" strike="noStrike" dirty="0">
                          <a:effectLst/>
                          <a:latin typeface="微軟正黑體" panose="020B0604030504040204" pitchFamily="34" charset="-120"/>
                          <a:ea typeface="微軟正黑體" panose="020B0604030504040204" pitchFamily="34" charset="-120"/>
                        </a:rPr>
                        <a:t>尺寸</a:t>
                      </a:r>
                      <a:r>
                        <a:rPr lang="pt-BR" sz="1000" b="1" u="none" strike="noStrike" dirty="0">
                          <a:effectLst/>
                          <a:latin typeface="微軟正黑體" panose="020B0604030504040204" pitchFamily="34" charset="-120"/>
                          <a:ea typeface="微軟正黑體" panose="020B0604030504040204" pitchFamily="34" charset="-120"/>
                        </a:rPr>
                        <a:t> (W x H x D)</a:t>
                      </a:r>
                      <a:endParaRPr lang="pt-BR"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endParaRPr lang="zh-TW" altLang="en-US"/>
                    </a:p>
                  </a:txBody>
                  <a:tcPr/>
                </a:tc>
                <a:tc gridSpan="2">
                  <a:txBody>
                    <a:bodyPr/>
                    <a:lstStyle/>
                    <a:p>
                      <a:pPr algn="ctr" fontAlgn="ctr"/>
                      <a:r>
                        <a:rPr lang="en-US" sz="1000" u="none" strike="noStrike" dirty="0">
                          <a:effectLst/>
                          <a:latin typeface="微軟正黑體" panose="020B0604030504040204" pitchFamily="34" charset="-120"/>
                          <a:ea typeface="微軟正黑體" panose="020B0604030504040204" pitchFamily="34" charset="-120"/>
                        </a:rPr>
                        <a:t>210mm x 450mm x 380mm</a:t>
                      </a:r>
                      <a:endParaRPr lang="en-US" sz="1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3391129451"/>
                  </a:ext>
                </a:extLst>
              </a:tr>
              <a:tr h="239760">
                <a:tc gridSpan="2">
                  <a:txBody>
                    <a:bodyPr/>
                    <a:lstStyle/>
                    <a:p>
                      <a:pPr algn="ctr" fontAlgn="ctr"/>
                      <a:r>
                        <a:rPr lang="zh-TW" altLang="en-US" sz="1000" b="1" u="none" strike="noStrike" dirty="0">
                          <a:effectLst/>
                          <a:latin typeface="微軟正黑體" panose="020B0604030504040204" pitchFamily="34" charset="-120"/>
                          <a:ea typeface="微軟正黑體" panose="020B0604030504040204" pitchFamily="34" charset="-120"/>
                        </a:rPr>
                        <a:t>主機板支援</a:t>
                      </a:r>
                      <a:endParaRPr lang="en-US"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endParaRPr lang="zh-TW" altLang="en-US"/>
                    </a:p>
                  </a:txBody>
                  <a:tcPr/>
                </a:tc>
                <a:tc gridSpan="2">
                  <a:txBody>
                    <a:bodyPr/>
                    <a:lstStyle/>
                    <a:p>
                      <a:pPr algn="ctr" fontAlgn="ctr"/>
                      <a:r>
                        <a:rPr lang="en-US" sz="1000" u="none" strike="noStrike" dirty="0">
                          <a:effectLst/>
                          <a:latin typeface="微軟正黑體" panose="020B0604030504040204" pitchFamily="34" charset="-120"/>
                          <a:ea typeface="微軟正黑體" panose="020B0604030504040204" pitchFamily="34" charset="-120"/>
                        </a:rPr>
                        <a:t>Mini-ITX, </a:t>
                      </a:r>
                      <a:r>
                        <a:rPr lang="en-US" sz="1000" u="none" strike="noStrike" dirty="0" err="1">
                          <a:effectLst/>
                          <a:latin typeface="微軟正黑體" panose="020B0604030504040204" pitchFamily="34" charset="-120"/>
                          <a:ea typeface="微軟正黑體" panose="020B0604030504040204" pitchFamily="34" charset="-120"/>
                        </a:rPr>
                        <a:t>MicroATX</a:t>
                      </a:r>
                      <a:r>
                        <a:rPr lang="en-US" sz="1000" u="none" strike="noStrike" dirty="0">
                          <a:effectLst/>
                          <a:latin typeface="微軟正黑體" panose="020B0604030504040204" pitchFamily="34" charset="-120"/>
                          <a:ea typeface="微軟正黑體" panose="020B0604030504040204" pitchFamily="34" charset="-120"/>
                        </a:rPr>
                        <a:t>, ATX</a:t>
                      </a:r>
                      <a:endParaRPr lang="en-US" sz="1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1318801737"/>
                  </a:ext>
                </a:extLst>
              </a:tr>
              <a:tr h="239760">
                <a:tc gridSpan="2">
                  <a:txBody>
                    <a:bodyPr/>
                    <a:lstStyle/>
                    <a:p>
                      <a:pPr algn="ctr" fontAlgn="ctr"/>
                      <a:r>
                        <a:rPr lang="zh-TW" altLang="en-US" sz="1000" b="1" u="none" strike="noStrike" dirty="0">
                          <a:effectLst/>
                          <a:latin typeface="微軟正黑體" panose="020B0604030504040204" pitchFamily="34" charset="-120"/>
                          <a:ea typeface="微軟正黑體" panose="020B0604030504040204" pitchFamily="34" charset="-120"/>
                        </a:rPr>
                        <a:t>主機板最大支援</a:t>
                      </a:r>
                      <a:endParaRPr lang="en-US"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endParaRPr lang="zh-TW" altLang="en-US"/>
                    </a:p>
                  </a:txBody>
                  <a:tcPr/>
                </a:tc>
                <a:tc gridSpan="2">
                  <a:txBody>
                    <a:bodyPr/>
                    <a:lstStyle/>
                    <a:p>
                      <a:pPr algn="ctr" fontAlgn="ctr"/>
                      <a:r>
                        <a:rPr lang="en-US" sz="1000" u="none" strike="noStrike" dirty="0">
                          <a:effectLst/>
                          <a:latin typeface="微軟正黑體" panose="020B0604030504040204" pitchFamily="34" charset="-120"/>
                          <a:ea typeface="微軟正黑體" panose="020B0604030504040204" pitchFamily="34" charset="-120"/>
                        </a:rPr>
                        <a:t>305mm x244mm</a:t>
                      </a:r>
                      <a:endParaRPr lang="en-US" sz="1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1357391524"/>
                  </a:ext>
                </a:extLst>
              </a:tr>
              <a:tr h="239760">
                <a:tc gridSpan="2">
                  <a:txBody>
                    <a:bodyPr/>
                    <a:lstStyle/>
                    <a:p>
                      <a:pPr algn="ctr" fontAlgn="ctr"/>
                      <a:r>
                        <a:rPr lang="zh-TW" altLang="en-US" sz="1000" b="1" i="0" u="none" strike="noStrike" dirty="0">
                          <a:solidFill>
                            <a:srgbClr val="000000"/>
                          </a:solidFill>
                          <a:effectLst/>
                          <a:latin typeface="微軟正黑體" panose="020B0604030504040204" pitchFamily="34" charset="-120"/>
                          <a:ea typeface="微軟正黑體" panose="020B0604030504040204" pitchFamily="34" charset="-120"/>
                        </a:rPr>
                        <a:t>空冷支援度</a:t>
                      </a:r>
                      <a:endParaRPr lang="en-US"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endParaRPr lang="zh-TW" altLang="en-US"/>
                    </a:p>
                  </a:txBody>
                  <a:tcPr/>
                </a:tc>
                <a:tc gridSpan="2">
                  <a:txBody>
                    <a:bodyPr/>
                    <a:lstStyle/>
                    <a:p>
                      <a:pPr algn="ctr" fontAlgn="ctr"/>
                      <a:r>
                        <a:rPr lang="en-US" sz="1000" u="none" strike="noStrike" dirty="0">
                          <a:solidFill>
                            <a:schemeClr val="tx1"/>
                          </a:solidFill>
                          <a:effectLst/>
                          <a:latin typeface="微軟正黑體" panose="020B0604030504040204" pitchFamily="34" charset="-120"/>
                          <a:ea typeface="微軟正黑體" panose="020B0604030504040204" pitchFamily="34" charset="-120"/>
                        </a:rPr>
                        <a:t>160mm</a:t>
                      </a:r>
                      <a:endParaRPr lang="en-US" sz="10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pPr algn="ctr" fontAlgn="ctr"/>
                      <a:endParaRPr lang="en-US" sz="1000" b="0" i="0" u="none" strike="noStrike" dirty="0">
                        <a:solidFill>
                          <a:schemeClr val="tx1"/>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786305632"/>
                  </a:ext>
                </a:extLst>
              </a:tr>
              <a:tr h="239760">
                <a:tc gridSpan="2">
                  <a:txBody>
                    <a:bodyPr/>
                    <a:lstStyle/>
                    <a:p>
                      <a:pPr algn="ctr" fontAlgn="ctr"/>
                      <a:r>
                        <a:rPr lang="zh-TW" altLang="en-US" sz="1000" b="1" i="0" u="none" strike="noStrike" dirty="0">
                          <a:solidFill>
                            <a:srgbClr val="000000"/>
                          </a:solidFill>
                          <a:effectLst/>
                          <a:latin typeface="微軟正黑體" panose="020B0604030504040204" pitchFamily="34" charset="-120"/>
                          <a:ea typeface="微軟正黑體" panose="020B0604030504040204" pitchFamily="34" charset="-120"/>
                        </a:rPr>
                        <a:t>顯卡支援度</a:t>
                      </a:r>
                      <a:endParaRPr lang="en-US"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endParaRPr lang="zh-TW" altLang="en-US"/>
                    </a:p>
                  </a:txBody>
                  <a:tcPr/>
                </a:tc>
                <a:tc gridSpan="2">
                  <a:txBody>
                    <a:bodyPr/>
                    <a:lstStyle/>
                    <a:p>
                      <a:pPr algn="ctr" fontAlgn="ctr"/>
                      <a:r>
                        <a:rPr lang="en-US" sz="1000" u="none" strike="noStrike" dirty="0">
                          <a:effectLst/>
                          <a:latin typeface="微軟正黑體" panose="020B0604030504040204" pitchFamily="34" charset="-120"/>
                          <a:ea typeface="微軟正黑體" panose="020B0604030504040204" pitchFamily="34" charset="-120"/>
                        </a:rPr>
                        <a:t>315mm </a:t>
                      </a:r>
                      <a:endParaRPr lang="en-US" sz="1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3786625007"/>
                  </a:ext>
                </a:extLst>
              </a:tr>
              <a:tr h="239760">
                <a:tc gridSpan="2">
                  <a:txBody>
                    <a:bodyPr/>
                    <a:lstStyle/>
                    <a:p>
                      <a:pPr algn="ctr" fontAlgn="ctr"/>
                      <a:r>
                        <a:rPr lang="zh-TW" altLang="en-US" sz="1000" b="1" i="0" u="none" strike="noStrike" dirty="0">
                          <a:solidFill>
                            <a:srgbClr val="000000"/>
                          </a:solidFill>
                          <a:effectLst/>
                          <a:latin typeface="微軟正黑體" panose="020B0604030504040204" pitchFamily="34" charset="-120"/>
                          <a:ea typeface="微軟正黑體" panose="020B0604030504040204" pitchFamily="34" charset="-120"/>
                        </a:rPr>
                        <a:t>理線空間</a:t>
                      </a:r>
                      <a:endParaRPr lang="en-US"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endParaRPr lang="zh-TW" altLang="en-US"/>
                    </a:p>
                  </a:txBody>
                  <a:tcPr/>
                </a:tc>
                <a:tc gridSpan="2">
                  <a:txBody>
                    <a:bodyPr/>
                    <a:lstStyle/>
                    <a:p>
                      <a:pPr algn="ctr" fontAlgn="ctr"/>
                      <a:r>
                        <a:rPr lang="en-US" sz="1000" u="none" strike="noStrike" dirty="0">
                          <a:effectLst/>
                          <a:latin typeface="微軟正黑體" panose="020B0604030504040204" pitchFamily="34" charset="-120"/>
                          <a:ea typeface="微軟正黑體" panose="020B0604030504040204" pitchFamily="34" charset="-120"/>
                        </a:rPr>
                        <a:t>up to 2</a:t>
                      </a:r>
                      <a:r>
                        <a:rPr lang="en-US" altLang="zh-TW" sz="1000" u="none" strike="noStrike" dirty="0">
                          <a:effectLst/>
                          <a:latin typeface="微軟正黑體" panose="020B0604030504040204" pitchFamily="34" charset="-120"/>
                          <a:ea typeface="微軟正黑體" panose="020B0604030504040204" pitchFamily="34" charset="-120"/>
                        </a:rPr>
                        <a:t>7</a:t>
                      </a:r>
                      <a:r>
                        <a:rPr lang="en-US" sz="1000" u="none" strike="noStrike" dirty="0">
                          <a:effectLst/>
                          <a:latin typeface="微軟正黑體" panose="020B0604030504040204" pitchFamily="34" charset="-120"/>
                          <a:ea typeface="微軟正黑體" panose="020B0604030504040204" pitchFamily="34" charset="-120"/>
                        </a:rPr>
                        <a:t>mm</a:t>
                      </a:r>
                      <a:endParaRPr lang="en-US" sz="1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348116647"/>
                  </a:ext>
                </a:extLst>
              </a:tr>
              <a:tr h="239760">
                <a:tc gridSpan="2">
                  <a:txBody>
                    <a:bodyPr/>
                    <a:lstStyle/>
                    <a:p>
                      <a:pPr algn="ctr" fontAlgn="ctr"/>
                      <a:r>
                        <a:rPr lang="en-US" altLang="zh-TW" sz="1000" b="1" u="none" strike="noStrike" dirty="0">
                          <a:effectLst/>
                          <a:latin typeface="微軟正黑體" panose="020B0604030504040204" pitchFamily="34" charset="-120"/>
                          <a:ea typeface="微軟正黑體" panose="020B0604030504040204" pitchFamily="34" charset="-120"/>
                        </a:rPr>
                        <a:t>3.5</a:t>
                      </a:r>
                      <a:r>
                        <a:rPr lang="zh-TW" altLang="en-US" sz="1000" b="1" u="none" strike="noStrike" dirty="0">
                          <a:effectLst/>
                          <a:latin typeface="微軟正黑體" panose="020B0604030504040204" pitchFamily="34" charset="-120"/>
                          <a:ea typeface="微軟正黑體" panose="020B0604030504040204" pitchFamily="34" charset="-120"/>
                        </a:rPr>
                        <a:t> 硬碟</a:t>
                      </a:r>
                      <a:endParaRPr lang="en-US"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endParaRPr lang="zh-TW" altLang="en-US"/>
                    </a:p>
                  </a:txBody>
                  <a:tcPr/>
                </a:tc>
                <a:tc gridSpan="2">
                  <a:txBody>
                    <a:bodyPr/>
                    <a:lstStyle/>
                    <a:p>
                      <a:pPr algn="ctr" fontAlgn="ctr"/>
                      <a:r>
                        <a:rPr lang="en-US" altLang="zh-TW" sz="1000" u="none" strike="noStrike" dirty="0">
                          <a:effectLst/>
                          <a:latin typeface="微軟正黑體" panose="020B0604030504040204" pitchFamily="34" charset="-120"/>
                          <a:ea typeface="微軟正黑體" panose="020B0604030504040204" pitchFamily="34" charset="-120"/>
                        </a:rPr>
                        <a:t>2</a:t>
                      </a:r>
                      <a:endParaRPr lang="en-US" altLang="zh-TW" sz="1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pPr algn="ctr" fontAlgn="ctr"/>
                      <a:endParaRPr lang="en-US" altLang="zh-TW" sz="10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3070249557"/>
                  </a:ext>
                </a:extLst>
              </a:tr>
              <a:tr h="239760">
                <a:tc gridSpan="2">
                  <a:txBody>
                    <a:bodyPr/>
                    <a:lstStyle/>
                    <a:p>
                      <a:pPr algn="ctr" fontAlgn="ctr"/>
                      <a:r>
                        <a:rPr lang="en-US" altLang="zh-TW" sz="1000" b="1" u="none" strike="noStrike" dirty="0">
                          <a:effectLst/>
                          <a:latin typeface="微軟正黑體" panose="020B0604030504040204" pitchFamily="34" charset="-120"/>
                          <a:ea typeface="微軟正黑體" panose="020B0604030504040204" pitchFamily="34" charset="-120"/>
                        </a:rPr>
                        <a:t>2.5</a:t>
                      </a:r>
                      <a:r>
                        <a:rPr lang="zh-TW" altLang="en-US" sz="1000" b="1" u="none" strike="noStrike" dirty="0">
                          <a:effectLst/>
                          <a:latin typeface="微軟正黑體" panose="020B0604030504040204" pitchFamily="34" charset="-120"/>
                          <a:ea typeface="微軟正黑體" panose="020B0604030504040204" pitchFamily="34" charset="-120"/>
                        </a:rPr>
                        <a:t> 硬碟</a:t>
                      </a:r>
                      <a:endParaRPr lang="en-US" altLang="zh-TW"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endParaRPr lang="zh-TW" altLang="en-US"/>
                    </a:p>
                  </a:txBody>
                  <a:tcPr/>
                </a:tc>
                <a:tc gridSpan="2">
                  <a:txBody>
                    <a:bodyPr/>
                    <a:lstStyle/>
                    <a:p>
                      <a:pPr algn="ctr" fontAlgn="ctr"/>
                      <a:r>
                        <a:rPr lang="en-US" altLang="zh-TW" sz="1000" u="none" strike="noStrike" dirty="0">
                          <a:effectLst/>
                          <a:latin typeface="微軟正黑體" panose="020B0604030504040204" pitchFamily="34" charset="-120"/>
                          <a:ea typeface="微軟正黑體" panose="020B0604030504040204" pitchFamily="34" charset="-120"/>
                        </a:rPr>
                        <a:t>2+1</a:t>
                      </a:r>
                      <a:endParaRPr lang="en-US" altLang="zh-TW" sz="1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pPr algn="ctr" fontAlgn="ctr"/>
                      <a:endParaRPr lang="en-US" altLang="zh-TW" sz="10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2760346608"/>
                  </a:ext>
                </a:extLst>
              </a:tr>
              <a:tr h="239760">
                <a:tc rowSpan="3">
                  <a:txBody>
                    <a:bodyPr/>
                    <a:lstStyle/>
                    <a:p>
                      <a:pPr algn="ctr" fontAlgn="ctr"/>
                      <a:r>
                        <a:rPr lang="zh-TW" altLang="en-US" sz="1050" b="1" u="none" strike="noStrike" dirty="0">
                          <a:effectLst/>
                          <a:latin typeface="微軟正黑體" panose="020B0604030504040204" pitchFamily="34" charset="-120"/>
                          <a:ea typeface="微軟正黑體" panose="020B0604030504040204" pitchFamily="34" charset="-120"/>
                        </a:rPr>
                        <a:t>可安裝的風扇</a:t>
                      </a:r>
                      <a:endParaRPr lang="en-US" sz="105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a:txBody>
                    <a:bodyPr/>
                    <a:lstStyle/>
                    <a:p>
                      <a:pPr algn="ctr" fontAlgn="ctr"/>
                      <a:r>
                        <a:rPr lang="en-US" sz="1000" b="1" u="none" strike="noStrike" dirty="0">
                          <a:effectLst/>
                          <a:latin typeface="微軟正黑體" panose="020B0604030504040204" pitchFamily="34" charset="-120"/>
                          <a:ea typeface="微軟正黑體" panose="020B0604030504040204" pitchFamily="34" charset="-120"/>
                        </a:rPr>
                        <a:t>Front</a:t>
                      </a:r>
                      <a:endParaRPr lang="en-US"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gridSpan="2">
                  <a:txBody>
                    <a:bodyPr/>
                    <a:lstStyle/>
                    <a:p>
                      <a:pPr algn="ctr" fontAlgn="ctr"/>
                      <a:r>
                        <a:rPr lang="en-US" sz="1000" u="none" strike="noStrike" dirty="0">
                          <a:effectLst/>
                          <a:latin typeface="微軟正黑體" panose="020B0604030504040204" pitchFamily="34" charset="-120"/>
                          <a:ea typeface="微軟正黑體" panose="020B0604030504040204" pitchFamily="34" charset="-120"/>
                        </a:rPr>
                        <a:t>3 x 120mm or 2 x 140mm</a:t>
                      </a:r>
                      <a:endParaRPr lang="en-US" sz="1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1258070733"/>
                  </a:ext>
                </a:extLst>
              </a:tr>
              <a:tr h="239760">
                <a:tc vMerge="1">
                  <a:txBody>
                    <a:bodyPr/>
                    <a:lstStyle/>
                    <a:p>
                      <a:endParaRPr lang="zh-TW" altLang="en-US"/>
                    </a:p>
                  </a:txBody>
                  <a:tcPr/>
                </a:tc>
                <a:tc>
                  <a:txBody>
                    <a:bodyPr/>
                    <a:lstStyle/>
                    <a:p>
                      <a:pPr algn="ctr" fontAlgn="ctr"/>
                      <a:r>
                        <a:rPr lang="en-US" sz="1000" b="1" u="none" strike="noStrike" dirty="0">
                          <a:effectLst/>
                          <a:latin typeface="微軟正黑體" panose="020B0604030504040204" pitchFamily="34" charset="-120"/>
                          <a:ea typeface="微軟正黑體" panose="020B0604030504040204" pitchFamily="34" charset="-120"/>
                        </a:rPr>
                        <a:t>Top</a:t>
                      </a:r>
                      <a:endParaRPr lang="en-US"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gridSpan="2">
                  <a:txBody>
                    <a:bodyPr/>
                    <a:lstStyle/>
                    <a:p>
                      <a:pPr algn="ctr" fontAlgn="ctr"/>
                      <a:r>
                        <a:rPr lang="en-US" sz="1000" u="none" strike="noStrike" dirty="0">
                          <a:effectLst/>
                          <a:latin typeface="微軟正黑體" panose="020B0604030504040204" pitchFamily="34" charset="-120"/>
                          <a:ea typeface="微軟正黑體" panose="020B0604030504040204" pitchFamily="34" charset="-120"/>
                        </a:rPr>
                        <a:t>2 x 120mm</a:t>
                      </a:r>
                      <a:endParaRPr lang="en-US" sz="1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2379537610"/>
                  </a:ext>
                </a:extLst>
              </a:tr>
              <a:tr h="239760">
                <a:tc vMerge="1">
                  <a:txBody>
                    <a:bodyPr/>
                    <a:lstStyle/>
                    <a:p>
                      <a:endParaRPr lang="zh-TW" altLang="en-US"/>
                    </a:p>
                  </a:txBody>
                  <a:tcPr/>
                </a:tc>
                <a:tc>
                  <a:txBody>
                    <a:bodyPr/>
                    <a:lstStyle/>
                    <a:p>
                      <a:pPr algn="ctr" fontAlgn="ctr"/>
                      <a:r>
                        <a:rPr lang="en-US" sz="1000" b="1" u="none" strike="noStrike" dirty="0">
                          <a:effectLst/>
                          <a:latin typeface="微軟正黑體" panose="020B0604030504040204" pitchFamily="34" charset="-120"/>
                          <a:ea typeface="微軟正黑體" panose="020B0604030504040204" pitchFamily="34" charset="-120"/>
                        </a:rPr>
                        <a:t>Rear</a:t>
                      </a:r>
                      <a:endParaRPr lang="en-US"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gridSpan="2">
                  <a:txBody>
                    <a:bodyPr/>
                    <a:lstStyle/>
                    <a:p>
                      <a:pPr algn="ctr" fontAlgn="ctr"/>
                      <a:r>
                        <a:rPr lang="en-US" sz="1000" u="none" strike="noStrike" dirty="0">
                          <a:effectLst/>
                          <a:latin typeface="微軟正黑體" panose="020B0604030504040204" pitchFamily="34" charset="-120"/>
                          <a:ea typeface="微軟正黑體" panose="020B0604030504040204" pitchFamily="34" charset="-120"/>
                        </a:rPr>
                        <a:t>1 x 120mm</a:t>
                      </a:r>
                      <a:endParaRPr lang="en-US" sz="1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2173469691"/>
                  </a:ext>
                </a:extLst>
              </a:tr>
              <a:tr h="239760">
                <a:tc rowSpan="2">
                  <a:txBody>
                    <a:bodyPr/>
                    <a:lstStyle/>
                    <a:p>
                      <a:pPr algn="ctr" fontAlgn="ctr"/>
                      <a:r>
                        <a:rPr lang="zh-TW" altLang="en-US" sz="1050" b="1" i="0" u="none" strike="noStrike" dirty="0">
                          <a:solidFill>
                            <a:srgbClr val="000000"/>
                          </a:solidFill>
                          <a:effectLst/>
                          <a:latin typeface="微軟正黑體" panose="020B0604030504040204" pitchFamily="34" charset="-120"/>
                          <a:ea typeface="微軟正黑體" panose="020B0604030504040204" pitchFamily="34" charset="-120"/>
                        </a:rPr>
                        <a:t>內附風扇</a:t>
                      </a:r>
                      <a:endParaRPr lang="en-US" sz="105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a:txBody>
                    <a:bodyPr/>
                    <a:lstStyle/>
                    <a:p>
                      <a:pPr algn="ctr" fontAlgn="ctr"/>
                      <a:r>
                        <a:rPr lang="en-US" sz="1000" b="1" u="none" strike="noStrike" dirty="0">
                          <a:effectLst/>
                          <a:latin typeface="微軟正黑體" panose="020B0604030504040204" pitchFamily="34" charset="-120"/>
                          <a:ea typeface="微軟正黑體" panose="020B0604030504040204" pitchFamily="34" charset="-120"/>
                        </a:rPr>
                        <a:t>Front</a:t>
                      </a:r>
                      <a:endParaRPr lang="en-US"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gridSpan="2">
                  <a:txBody>
                    <a:bodyPr/>
                    <a:lstStyle/>
                    <a:p>
                      <a:pPr algn="ctr" fontAlgn="ctr"/>
                      <a:r>
                        <a:rPr lang="en-US" sz="1000" u="none" strike="noStrike" dirty="0">
                          <a:effectLst/>
                          <a:latin typeface="微軟正黑體" panose="020B0604030504040204" pitchFamily="34" charset="-120"/>
                          <a:ea typeface="微軟正黑體" panose="020B0604030504040204" pitchFamily="34" charset="-120"/>
                        </a:rPr>
                        <a:t>3 x 120mm </a:t>
                      </a:r>
                      <a:r>
                        <a:rPr lang="en-US" sz="1000" u="none" strike="noStrike" kern="1200" dirty="0">
                          <a:solidFill>
                            <a:schemeClr val="dk1"/>
                          </a:solidFill>
                          <a:effectLst/>
                          <a:latin typeface="微軟正黑體" panose="020B0604030504040204" pitchFamily="34" charset="-120"/>
                          <a:ea typeface="微軟正黑體" panose="020B0604030504040204" pitchFamily="34" charset="-120"/>
                          <a:cs typeface="+mn-cs"/>
                        </a:rPr>
                        <a:t>Fan (</a:t>
                      </a:r>
                      <a:r>
                        <a:rPr lang="zh-TW" altLang="en-US" sz="1000" u="none" strike="noStrike" kern="1200" dirty="0">
                          <a:solidFill>
                            <a:schemeClr val="dk1"/>
                          </a:solidFill>
                          <a:effectLst/>
                          <a:latin typeface="微軟正黑體" panose="020B0604030504040204" pitchFamily="34" charset="-120"/>
                          <a:ea typeface="微軟正黑體" panose="020B0604030504040204" pitchFamily="34" charset="-120"/>
                          <a:cs typeface="+mn-cs"/>
                        </a:rPr>
                        <a:t>白機身附白框風扇 </a:t>
                      </a:r>
                      <a:r>
                        <a:rPr lang="en-US" altLang="zh-TW" sz="1000" u="none" strike="noStrike" kern="1200" dirty="0">
                          <a:solidFill>
                            <a:schemeClr val="dk1"/>
                          </a:solidFill>
                          <a:effectLst/>
                          <a:latin typeface="微軟正黑體" panose="020B0604030504040204" pitchFamily="34" charset="-120"/>
                          <a:ea typeface="微軟正黑體" panose="020B0604030504040204" pitchFamily="34" charset="-120"/>
                          <a:cs typeface="+mn-cs"/>
                        </a:rPr>
                        <a:t>/</a:t>
                      </a:r>
                      <a:r>
                        <a:rPr lang="zh-TW" altLang="en-US" sz="1000" u="none" strike="noStrike" kern="1200" dirty="0">
                          <a:solidFill>
                            <a:schemeClr val="dk1"/>
                          </a:solidFill>
                          <a:effectLst/>
                          <a:latin typeface="微軟正黑體" panose="020B0604030504040204" pitchFamily="34" charset="-120"/>
                          <a:ea typeface="微軟正黑體" panose="020B0604030504040204" pitchFamily="34" charset="-120"/>
                          <a:cs typeface="+mn-cs"/>
                        </a:rPr>
                        <a:t> 黑機身附黑框風扇</a:t>
                      </a:r>
                      <a:r>
                        <a:rPr lang="en-US" sz="1000" u="none" strike="noStrike" kern="1200" dirty="0">
                          <a:solidFill>
                            <a:schemeClr val="dk1"/>
                          </a:solidFill>
                          <a:effectLst/>
                          <a:latin typeface="微軟正黑體" panose="020B0604030504040204" pitchFamily="34" charset="-120"/>
                          <a:ea typeface="微軟正黑體" panose="020B0604030504040204" pitchFamily="34" charset="-120"/>
                          <a:cs typeface="+mn-cs"/>
                        </a:rPr>
                        <a:t>)</a:t>
                      </a:r>
                    </a:p>
                  </a:txBody>
                  <a:tcPr marL="8241" marR="8241" marT="8241" marB="0" anchor="ctr"/>
                </a:tc>
                <a:tc hMerge="1">
                  <a:txBody>
                    <a:bodyPr/>
                    <a:lstStyle/>
                    <a:p>
                      <a:pPr algn="ctr" fontAlgn="ctr"/>
                      <a:endParaRPr lang="en-US" sz="1000" u="none" strike="noStrike" kern="1200" dirty="0">
                        <a:solidFill>
                          <a:schemeClr val="dk1"/>
                        </a:solidFill>
                        <a:effectLst/>
                        <a:latin typeface="+mn-lt"/>
                        <a:ea typeface="+mn-ea"/>
                        <a:cs typeface="+mn-cs"/>
                      </a:endParaRPr>
                    </a:p>
                  </a:txBody>
                  <a:tcPr marL="8241" marR="8241" marT="8241" marB="0" anchor="ctr"/>
                </a:tc>
                <a:extLst>
                  <a:ext uri="{0D108BD9-81ED-4DB2-BD59-A6C34878D82A}">
                    <a16:rowId xmlns:a16="http://schemas.microsoft.com/office/drawing/2014/main" val="40260371"/>
                  </a:ext>
                </a:extLst>
              </a:tr>
              <a:tr h="239760">
                <a:tc vMerge="1">
                  <a:txBody>
                    <a:bodyPr/>
                    <a:lstStyle/>
                    <a:p>
                      <a:endParaRPr lang="zh-TW" altLang="en-US"/>
                    </a:p>
                  </a:txBody>
                  <a:tcPr/>
                </a:tc>
                <a:tc>
                  <a:txBody>
                    <a:bodyPr/>
                    <a:lstStyle/>
                    <a:p>
                      <a:pPr algn="ctr" fontAlgn="ctr"/>
                      <a:r>
                        <a:rPr lang="en-US" sz="1000" b="1" u="none" strike="noStrike" dirty="0">
                          <a:effectLst/>
                          <a:latin typeface="微軟正黑體" panose="020B0604030504040204" pitchFamily="34" charset="-120"/>
                          <a:ea typeface="微軟正黑體" panose="020B0604030504040204" pitchFamily="34" charset="-120"/>
                        </a:rPr>
                        <a:t>Rear</a:t>
                      </a:r>
                      <a:endParaRPr lang="en-US"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gridSpan="2">
                  <a:txBody>
                    <a:bodyPr/>
                    <a:lstStyle/>
                    <a:p>
                      <a:pPr algn="ctr" fontAlgn="ctr"/>
                      <a:r>
                        <a:rPr lang="en-US" sz="1000" u="none" strike="noStrike" dirty="0">
                          <a:effectLst/>
                          <a:latin typeface="微軟正黑體" panose="020B0604030504040204" pitchFamily="34" charset="-120"/>
                          <a:ea typeface="微軟正黑體" panose="020B0604030504040204" pitchFamily="34" charset="-120"/>
                        </a:rPr>
                        <a:t>1 x 120mm Fan </a:t>
                      </a:r>
                      <a:r>
                        <a:rPr lang="en-US" altLang="zh-TW" sz="1000" u="none" strike="noStrike" kern="1200" dirty="0">
                          <a:solidFill>
                            <a:schemeClr val="dk1"/>
                          </a:solidFill>
                          <a:effectLst/>
                          <a:latin typeface="微軟正黑體" panose="020B0604030504040204" pitchFamily="34" charset="-120"/>
                          <a:ea typeface="微軟正黑體" panose="020B0604030504040204" pitchFamily="34" charset="-120"/>
                          <a:cs typeface="+mn-cs"/>
                        </a:rPr>
                        <a:t>(</a:t>
                      </a:r>
                      <a:r>
                        <a:rPr lang="zh-TW" altLang="en-US" sz="1000" u="none" strike="noStrike" kern="1200" dirty="0">
                          <a:solidFill>
                            <a:schemeClr val="dk1"/>
                          </a:solidFill>
                          <a:effectLst/>
                          <a:latin typeface="微軟正黑體" panose="020B0604030504040204" pitchFamily="34" charset="-120"/>
                          <a:ea typeface="微軟正黑體" panose="020B0604030504040204" pitchFamily="34" charset="-120"/>
                          <a:cs typeface="+mn-cs"/>
                        </a:rPr>
                        <a:t>白機身附白框風扇 </a:t>
                      </a:r>
                      <a:r>
                        <a:rPr lang="en-US" altLang="zh-TW" sz="1000" u="none" strike="noStrike" kern="1200" dirty="0">
                          <a:solidFill>
                            <a:schemeClr val="dk1"/>
                          </a:solidFill>
                          <a:effectLst/>
                          <a:latin typeface="微軟正黑體" panose="020B0604030504040204" pitchFamily="34" charset="-120"/>
                          <a:ea typeface="微軟正黑體" panose="020B0604030504040204" pitchFamily="34" charset="-120"/>
                          <a:cs typeface="+mn-cs"/>
                        </a:rPr>
                        <a:t>/</a:t>
                      </a:r>
                      <a:r>
                        <a:rPr lang="zh-TW" altLang="en-US" sz="1000" u="none" strike="noStrike" kern="1200" dirty="0">
                          <a:solidFill>
                            <a:schemeClr val="dk1"/>
                          </a:solidFill>
                          <a:effectLst/>
                          <a:latin typeface="微軟正黑體" panose="020B0604030504040204" pitchFamily="34" charset="-120"/>
                          <a:ea typeface="微軟正黑體" panose="020B0604030504040204" pitchFamily="34" charset="-120"/>
                          <a:cs typeface="+mn-cs"/>
                        </a:rPr>
                        <a:t> 黑機身附黑框風扇</a:t>
                      </a:r>
                      <a:r>
                        <a:rPr lang="en-US" altLang="zh-TW" sz="1000" u="none" strike="noStrike" kern="1200" dirty="0">
                          <a:solidFill>
                            <a:schemeClr val="dk1"/>
                          </a:solidFill>
                          <a:effectLst/>
                          <a:latin typeface="微軟正黑體" panose="020B0604030504040204" pitchFamily="34" charset="-120"/>
                          <a:ea typeface="微軟正黑體" panose="020B0604030504040204" pitchFamily="34" charset="-120"/>
                          <a:cs typeface="+mn-cs"/>
                        </a:rPr>
                        <a:t>)</a:t>
                      </a:r>
                      <a:endParaRPr lang="en-US" sz="1000" b="0" i="0" u="none" strike="noStrike" dirty="0">
                        <a:solidFill>
                          <a:srgbClr val="FF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pPr algn="ctr" fontAlgn="ctr"/>
                      <a:endParaRPr lang="en-US" sz="1000" b="0" i="0" u="none" strike="noStrike" dirty="0">
                        <a:solidFill>
                          <a:srgbClr val="FF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3804965752"/>
                  </a:ext>
                </a:extLst>
              </a:tr>
              <a:tr h="239760">
                <a:tc rowSpan="3">
                  <a:txBody>
                    <a:bodyPr/>
                    <a:lstStyle/>
                    <a:p>
                      <a:pPr algn="ctr" fontAlgn="ctr"/>
                      <a:r>
                        <a:rPr lang="zh-TW" altLang="en-US" sz="1050" b="1" u="none" strike="noStrike" dirty="0">
                          <a:effectLst/>
                          <a:latin typeface="微軟正黑體" panose="020B0604030504040204" pitchFamily="34" charset="-120"/>
                          <a:ea typeface="微軟正黑體" panose="020B0604030504040204" pitchFamily="34" charset="-120"/>
                        </a:rPr>
                        <a:t>水冷排支援</a:t>
                      </a:r>
                      <a:endParaRPr lang="en-US" sz="105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a:txBody>
                    <a:bodyPr/>
                    <a:lstStyle/>
                    <a:p>
                      <a:pPr algn="ctr" fontAlgn="ctr"/>
                      <a:r>
                        <a:rPr lang="en-US" sz="1000" b="1" u="none" strike="noStrike" dirty="0">
                          <a:effectLst/>
                          <a:latin typeface="微軟正黑體" panose="020B0604030504040204" pitchFamily="34" charset="-120"/>
                          <a:ea typeface="微軟正黑體" panose="020B0604030504040204" pitchFamily="34" charset="-120"/>
                        </a:rPr>
                        <a:t>Front</a:t>
                      </a:r>
                      <a:endParaRPr lang="en-US"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gridSpan="2">
                  <a:txBody>
                    <a:bodyPr/>
                    <a:lstStyle/>
                    <a:p>
                      <a:pPr algn="ctr" fontAlgn="ctr"/>
                      <a:r>
                        <a:rPr lang="en-US" altLang="zh-TW" sz="1000" u="none" strike="noStrike" dirty="0">
                          <a:effectLst/>
                          <a:latin typeface="微軟正黑體" panose="020B0604030504040204" pitchFamily="34" charset="-120"/>
                          <a:ea typeface="微軟正黑體" panose="020B0604030504040204" pitchFamily="34" charset="-120"/>
                        </a:rPr>
                        <a:t>360mm x 1/280mm x 1/ 240mm x 1/ 140mm x 1/ 120mm x 1 (</a:t>
                      </a:r>
                      <a:r>
                        <a:rPr lang="zh-TW" altLang="en-US" sz="1000" u="none" strike="noStrike" dirty="0">
                          <a:effectLst/>
                          <a:latin typeface="微軟正黑體" panose="020B0604030504040204" pitchFamily="34" charset="-120"/>
                          <a:ea typeface="微軟正黑體" panose="020B0604030504040204" pitchFamily="34" charset="-120"/>
                        </a:rPr>
                        <a:t>水冷厚度建議</a:t>
                      </a:r>
                      <a:r>
                        <a:rPr lang="en-US" altLang="zh-TW" sz="1000" u="none" strike="noStrike" dirty="0">
                          <a:effectLst/>
                          <a:latin typeface="微軟正黑體" panose="020B0604030504040204" pitchFamily="34" charset="-120"/>
                          <a:ea typeface="微軟正黑體" panose="020B0604030504040204" pitchFamily="34" charset="-120"/>
                        </a:rPr>
                        <a:t>27mm)</a:t>
                      </a:r>
                      <a:endParaRPr lang="en-US" sz="1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pPr algn="ctr" fontAlgn="ctr"/>
                      <a:endParaRPr lang="en-US"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2723724583"/>
                  </a:ext>
                </a:extLst>
              </a:tr>
              <a:tr h="239760">
                <a:tc vMerge="1">
                  <a:txBody>
                    <a:bodyPr/>
                    <a:lstStyle/>
                    <a:p>
                      <a:endParaRPr lang="zh-TW" altLang="en-US"/>
                    </a:p>
                  </a:txBody>
                  <a:tcPr/>
                </a:tc>
                <a:tc>
                  <a:txBody>
                    <a:bodyPr/>
                    <a:lstStyle/>
                    <a:p>
                      <a:pPr algn="ctr" fontAlgn="ctr"/>
                      <a:r>
                        <a:rPr lang="en-US" sz="1000" b="1" u="none" strike="noStrike" dirty="0">
                          <a:effectLst/>
                          <a:latin typeface="微軟正黑體" panose="020B0604030504040204" pitchFamily="34" charset="-120"/>
                          <a:ea typeface="微軟正黑體" panose="020B0604030504040204" pitchFamily="34" charset="-120"/>
                        </a:rPr>
                        <a:t>Top</a:t>
                      </a:r>
                      <a:endParaRPr lang="en-US"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gridSpan="2">
                  <a:txBody>
                    <a:bodyPr/>
                    <a:lstStyle/>
                    <a:p>
                      <a:pPr algn="ctr" fontAlgn="ctr"/>
                      <a:r>
                        <a:rPr lang="en-US" altLang="zh-TW" sz="1000" u="none" strike="noStrike" dirty="0">
                          <a:effectLst/>
                          <a:latin typeface="微軟正黑體" panose="020B0604030504040204" pitchFamily="34" charset="-120"/>
                          <a:ea typeface="微軟正黑體" panose="020B0604030504040204" pitchFamily="34" charset="-120"/>
                        </a:rPr>
                        <a:t>240mm x 1/ 120mm x 1 (</a:t>
                      </a:r>
                      <a:r>
                        <a:rPr lang="zh-TW" altLang="en-US" sz="1000" u="none" strike="noStrike" dirty="0">
                          <a:effectLst/>
                          <a:latin typeface="微軟正黑體" panose="020B0604030504040204" pitchFamily="34" charset="-120"/>
                          <a:ea typeface="微軟正黑體" panose="020B0604030504040204" pitchFamily="34" charset="-120"/>
                        </a:rPr>
                        <a:t>水冷厚度建議</a:t>
                      </a:r>
                      <a:r>
                        <a:rPr lang="en-US" altLang="zh-TW" sz="1000" u="none" strike="noStrike" dirty="0">
                          <a:effectLst/>
                          <a:latin typeface="微軟正黑體" panose="020B0604030504040204" pitchFamily="34" charset="-120"/>
                          <a:ea typeface="微軟正黑體" panose="020B0604030504040204" pitchFamily="34" charset="-120"/>
                        </a:rPr>
                        <a:t>27mm/</a:t>
                      </a:r>
                      <a:r>
                        <a:rPr lang="zh-TW" altLang="en-US" sz="1000" u="none" strike="noStrike" dirty="0">
                          <a:effectLst/>
                          <a:latin typeface="微軟正黑體" panose="020B0604030504040204" pitchFamily="34" charset="-120"/>
                          <a:ea typeface="微軟正黑體" panose="020B0604030504040204" pitchFamily="34" charset="-120"/>
                        </a:rPr>
                        <a:t>水冷風扇建議</a:t>
                      </a:r>
                      <a:r>
                        <a:rPr lang="en-US" altLang="zh-TW" sz="1000" u="none" strike="noStrike" dirty="0">
                          <a:effectLst/>
                          <a:latin typeface="微軟正黑體" panose="020B0604030504040204" pitchFamily="34" charset="-120"/>
                          <a:ea typeface="微軟正黑體" panose="020B0604030504040204" pitchFamily="34" charset="-120"/>
                        </a:rPr>
                        <a:t>25mm/</a:t>
                      </a:r>
                      <a:r>
                        <a:rPr lang="zh-TW" altLang="en-US" sz="1000" u="none" strike="noStrike" dirty="0">
                          <a:effectLst/>
                          <a:latin typeface="微軟正黑體" panose="020B0604030504040204" pitchFamily="34" charset="-120"/>
                          <a:ea typeface="微軟正黑體" panose="020B0604030504040204" pitchFamily="34" charset="-120"/>
                        </a:rPr>
                        <a:t>記憶體建議</a:t>
                      </a:r>
                      <a:r>
                        <a:rPr lang="en-US" altLang="zh-TW" sz="1000" u="none" strike="noStrike" dirty="0">
                          <a:effectLst/>
                          <a:latin typeface="微軟正黑體" panose="020B0604030504040204" pitchFamily="34" charset="-120"/>
                          <a:ea typeface="微軟正黑體" panose="020B0604030504040204" pitchFamily="34" charset="-120"/>
                        </a:rPr>
                        <a:t>32mm)</a:t>
                      </a:r>
                      <a:endParaRPr lang="en-US" sz="1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pPr algn="ctr" fontAlgn="ctr"/>
                      <a:endParaRPr lang="en-US" sz="9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1877816791"/>
                  </a:ext>
                </a:extLst>
              </a:tr>
              <a:tr h="239760">
                <a:tc vMerge="1">
                  <a:txBody>
                    <a:bodyPr/>
                    <a:lstStyle/>
                    <a:p>
                      <a:endParaRPr lang="zh-TW" altLang="en-US"/>
                    </a:p>
                  </a:txBody>
                  <a:tcPr/>
                </a:tc>
                <a:tc>
                  <a:txBody>
                    <a:bodyPr/>
                    <a:lstStyle/>
                    <a:p>
                      <a:pPr algn="ctr" fontAlgn="ctr"/>
                      <a:r>
                        <a:rPr lang="en-US" sz="1000" b="1" u="none" strike="noStrike" dirty="0">
                          <a:effectLst/>
                          <a:latin typeface="微軟正黑體" panose="020B0604030504040204" pitchFamily="34" charset="-120"/>
                          <a:ea typeface="微軟正黑體" panose="020B0604030504040204" pitchFamily="34" charset="-120"/>
                        </a:rPr>
                        <a:t>Rear</a:t>
                      </a:r>
                      <a:endParaRPr lang="en-US"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gridSpan="2">
                  <a:txBody>
                    <a:bodyPr/>
                    <a:lstStyle/>
                    <a:p>
                      <a:pPr algn="ctr" fontAlgn="ctr"/>
                      <a:r>
                        <a:rPr lang="en-US" sz="1000" u="none" strike="noStrike" dirty="0">
                          <a:effectLst/>
                          <a:latin typeface="微軟正黑體" panose="020B0604030504040204" pitchFamily="34" charset="-120"/>
                          <a:ea typeface="微軟正黑體" panose="020B0604030504040204" pitchFamily="34" charset="-120"/>
                        </a:rPr>
                        <a:t>120mm x 1</a:t>
                      </a:r>
                      <a:endParaRPr lang="en-US" sz="1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1674044838"/>
                  </a:ext>
                </a:extLst>
              </a:tr>
              <a:tr h="239760">
                <a:tc gridSpan="2">
                  <a:txBody>
                    <a:bodyPr/>
                    <a:lstStyle/>
                    <a:p>
                      <a:pPr algn="ctr" fontAlgn="ctr"/>
                      <a:r>
                        <a:rPr lang="en-US" sz="1000" b="1" u="none" strike="noStrike" dirty="0">
                          <a:effectLst/>
                          <a:latin typeface="微軟正黑體" panose="020B0604030504040204" pitchFamily="34" charset="-120"/>
                          <a:ea typeface="微軟正黑體" panose="020B0604030504040204" pitchFamily="34" charset="-120"/>
                        </a:rPr>
                        <a:t>PCI-E Slots</a:t>
                      </a:r>
                      <a:endParaRPr lang="en-US"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endParaRPr lang="zh-TW" altLang="en-US"/>
                    </a:p>
                  </a:txBody>
                  <a:tcPr/>
                </a:tc>
                <a:tc gridSpan="2">
                  <a:txBody>
                    <a:bodyPr/>
                    <a:lstStyle/>
                    <a:p>
                      <a:pPr algn="ctr" fontAlgn="ctr"/>
                      <a:r>
                        <a:rPr lang="en-US" sz="1000" u="none" strike="noStrike" dirty="0">
                          <a:effectLst/>
                          <a:latin typeface="微軟正黑體" panose="020B0604030504040204" pitchFamily="34" charset="-120"/>
                          <a:ea typeface="微軟正黑體" panose="020B0604030504040204" pitchFamily="34" charset="-120"/>
                        </a:rPr>
                        <a:t>7 Slots</a:t>
                      </a:r>
                      <a:endParaRPr lang="en-US" sz="1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3345325413"/>
                  </a:ext>
                </a:extLst>
              </a:tr>
              <a:tr h="239760">
                <a:tc gridSpan="2">
                  <a:txBody>
                    <a:bodyPr/>
                    <a:lstStyle/>
                    <a:p>
                      <a:pPr algn="ctr" fontAlgn="ctr"/>
                      <a:r>
                        <a:rPr lang="en-US" sz="1000" b="1" u="none" strike="noStrike" dirty="0">
                          <a:effectLst/>
                          <a:latin typeface="微軟正黑體" panose="020B0604030504040204" pitchFamily="34" charset="-120"/>
                          <a:ea typeface="微軟正黑體" panose="020B0604030504040204" pitchFamily="34" charset="-120"/>
                        </a:rPr>
                        <a:t>I/O Ports</a:t>
                      </a:r>
                      <a:endParaRPr lang="en-US"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endParaRPr lang="zh-TW" altLang="en-US"/>
                    </a:p>
                  </a:txBody>
                  <a:tcPr/>
                </a:tc>
                <a:tc gridSpan="2">
                  <a:txBody>
                    <a:bodyPr/>
                    <a:lstStyle/>
                    <a:p>
                      <a:pPr algn="ctr" fontAlgn="ctr"/>
                      <a:r>
                        <a:rPr lang="pt-BR" sz="1000" u="none" strike="noStrike" dirty="0">
                          <a:effectLst/>
                          <a:latin typeface="微軟正黑體" panose="020B0604030504040204" pitchFamily="34" charset="-120"/>
                          <a:ea typeface="微軟正黑體" panose="020B0604030504040204" pitchFamily="34" charset="-120"/>
                        </a:rPr>
                        <a:t>2 x USB 3.0, Audio I/O</a:t>
                      </a:r>
                      <a:endParaRPr lang="pt-BR" sz="1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pPr algn="ctr" fontAlgn="ctr"/>
                      <a:endParaRPr lang="pt-BR" sz="10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2157122366"/>
                  </a:ext>
                </a:extLst>
              </a:tr>
              <a:tr h="239760">
                <a:tc gridSpan="2">
                  <a:txBody>
                    <a:bodyPr/>
                    <a:lstStyle/>
                    <a:p>
                      <a:pPr algn="ctr" fontAlgn="ctr"/>
                      <a:r>
                        <a:rPr lang="zh-TW" altLang="en-US" sz="1000" b="1" u="none" strike="noStrike" dirty="0">
                          <a:effectLst/>
                          <a:latin typeface="微軟正黑體" panose="020B0604030504040204" pitchFamily="34" charset="-120"/>
                          <a:ea typeface="微軟正黑體" panose="020B0604030504040204" pitchFamily="34" charset="-120"/>
                        </a:rPr>
                        <a:t>電源供應器尺寸</a:t>
                      </a:r>
                      <a:endParaRPr lang="en-US"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endParaRPr lang="zh-TW" altLang="en-US"/>
                    </a:p>
                  </a:txBody>
                  <a:tcPr/>
                </a:tc>
                <a:tc gridSpan="2">
                  <a:txBody>
                    <a:bodyPr/>
                    <a:lstStyle/>
                    <a:p>
                      <a:pPr algn="ctr" fontAlgn="ctr"/>
                      <a:r>
                        <a:rPr lang="en-US" sz="1000" u="none" strike="noStrike" dirty="0">
                          <a:effectLst/>
                          <a:latin typeface="微軟正黑體" panose="020B0604030504040204" pitchFamily="34" charset="-120"/>
                          <a:ea typeface="微軟正黑體" panose="020B0604030504040204" pitchFamily="34" charset="-120"/>
                        </a:rPr>
                        <a:t>ATX &amp; Standard / </a:t>
                      </a:r>
                      <a:r>
                        <a:rPr lang="zh-TW" altLang="en-US" sz="1000" u="none" strike="noStrike" dirty="0">
                          <a:effectLst/>
                          <a:latin typeface="微軟正黑體" panose="020B0604030504040204" pitchFamily="34" charset="-120"/>
                          <a:ea typeface="微軟正黑體" panose="020B0604030504040204" pitchFamily="34" charset="-120"/>
                        </a:rPr>
                        <a:t>長度可達至 </a:t>
                      </a:r>
                      <a:r>
                        <a:rPr lang="en-US" altLang="zh-TW" sz="1000" u="none" strike="noStrike" dirty="0">
                          <a:effectLst/>
                          <a:latin typeface="微軟正黑體" panose="020B0604030504040204" pitchFamily="34" charset="-120"/>
                          <a:ea typeface="微軟正黑體" panose="020B0604030504040204" pitchFamily="34" charset="-120"/>
                        </a:rPr>
                        <a:t>200</a:t>
                      </a:r>
                      <a:r>
                        <a:rPr lang="en-US" sz="1000" u="none" strike="noStrike" dirty="0">
                          <a:effectLst/>
                          <a:latin typeface="微軟正黑體" panose="020B0604030504040204" pitchFamily="34" charset="-120"/>
                          <a:ea typeface="微軟正黑體" panose="020B0604030504040204" pitchFamily="34" charset="-120"/>
                        </a:rPr>
                        <a:t>mm (</a:t>
                      </a:r>
                      <a:r>
                        <a:rPr lang="zh-TW" altLang="en-US" sz="1000" u="none" strike="noStrike" dirty="0">
                          <a:effectLst/>
                          <a:latin typeface="微軟正黑體" panose="020B0604030504040204" pitchFamily="34" charset="-120"/>
                          <a:ea typeface="微軟正黑體" panose="020B0604030504040204" pitchFamily="34" charset="-120"/>
                        </a:rPr>
                        <a:t>建議長度至 </a:t>
                      </a:r>
                      <a:r>
                        <a:rPr lang="en-US" altLang="zh-TW" sz="1000" u="none" strike="noStrike" dirty="0">
                          <a:effectLst/>
                          <a:latin typeface="微軟正黑體" panose="020B0604030504040204" pitchFamily="34" charset="-120"/>
                          <a:ea typeface="微軟正黑體" panose="020B0604030504040204" pitchFamily="34" charset="-120"/>
                        </a:rPr>
                        <a:t>190</a:t>
                      </a:r>
                      <a:r>
                        <a:rPr lang="en-US" sz="1000" u="none" strike="noStrike" dirty="0">
                          <a:effectLst/>
                          <a:latin typeface="微軟正黑體" panose="020B0604030504040204" pitchFamily="34" charset="-120"/>
                          <a:ea typeface="微軟正黑體" panose="020B0604030504040204" pitchFamily="34" charset="-120"/>
                        </a:rPr>
                        <a:t>mm)</a:t>
                      </a:r>
                      <a:endParaRPr lang="en-US" sz="1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241" marR="8241" marT="8241" marB="0" anchor="ct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352379856"/>
                  </a:ext>
                </a:extLst>
              </a:tr>
            </a:tbl>
          </a:graphicData>
        </a:graphic>
      </p:graphicFrame>
    </p:spTree>
    <p:extLst>
      <p:ext uri="{BB962C8B-B14F-4D97-AF65-F5344CB8AC3E}">
        <p14:creationId xmlns:p14="http://schemas.microsoft.com/office/powerpoint/2010/main" val="2808237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568" y="154644"/>
            <a:ext cx="1487786" cy="337179"/>
          </a:xfrm>
          <a:prstGeom prst="rect">
            <a:avLst/>
          </a:prstGeom>
        </p:spPr>
      </p:pic>
      <p:sp>
        <p:nvSpPr>
          <p:cNvPr id="8" name="矩形 7">
            <a:extLst>
              <a:ext uri="{FF2B5EF4-FFF2-40B4-BE49-F238E27FC236}">
                <a16:creationId xmlns:a16="http://schemas.microsoft.com/office/drawing/2014/main" id="{9A0E9FF0-3CD8-6C4A-BEE2-659355C4CFA3}"/>
              </a:ext>
            </a:extLst>
          </p:cNvPr>
          <p:cNvSpPr/>
          <p:nvPr/>
        </p:nvSpPr>
        <p:spPr>
          <a:xfrm>
            <a:off x="6154756" y="1712038"/>
            <a:ext cx="5013609" cy="830997"/>
          </a:xfrm>
          <a:prstGeom prst="rect">
            <a:avLst/>
          </a:prstGeom>
        </p:spPr>
        <p:txBody>
          <a:bodyPr wrap="square">
            <a:spAutoFit/>
          </a:bodyPr>
          <a:lstStyle/>
          <a:p>
            <a:r>
              <a:rPr lang="zh-TW" altLang="en-US" sz="2400" b="1" dirty="0">
                <a:solidFill>
                  <a:srgbClr val="00FFF8"/>
                </a:solidFill>
                <a:latin typeface="微軟正黑體" panose="020B0604030504040204" pitchFamily="34" charset="-120"/>
                <a:ea typeface="微軟正黑體" panose="020B0604030504040204" pitchFamily="34" charset="-120"/>
              </a:rPr>
              <a:t>源自於風魅影的特色，保留的最核心的價值 </a:t>
            </a:r>
            <a:r>
              <a:rPr lang="en-US" altLang="zh-TW" sz="2400" b="1" dirty="0">
                <a:solidFill>
                  <a:srgbClr val="00FFF8"/>
                </a:solidFill>
                <a:latin typeface="微軟正黑體" panose="020B0604030504040204" pitchFamily="34" charset="-120"/>
                <a:ea typeface="微軟正黑體" panose="020B0604030504040204" pitchFamily="34" charset="-120"/>
              </a:rPr>
              <a:t>- </a:t>
            </a:r>
            <a:r>
              <a:rPr lang="zh-TW" altLang="en-US" sz="2400" b="1" dirty="0">
                <a:solidFill>
                  <a:srgbClr val="00FFF8"/>
                </a:solidFill>
                <a:latin typeface="微軟正黑體" panose="020B0604030504040204" pitchFamily="34" charset="-120"/>
                <a:ea typeface="微軟正黑體" panose="020B0604030504040204" pitchFamily="34" charset="-120"/>
              </a:rPr>
              <a:t>風魅影</a:t>
            </a:r>
            <a:r>
              <a:rPr lang="en-US" altLang="zh-TW" sz="2400" b="1" dirty="0">
                <a:solidFill>
                  <a:srgbClr val="00FFF8"/>
                </a:solidFill>
                <a:latin typeface="微軟正黑體" panose="020B0604030504040204" pitchFamily="34" charset="-120"/>
                <a:ea typeface="微軟正黑體" panose="020B0604030504040204" pitchFamily="34" charset="-120"/>
              </a:rPr>
              <a:t>2022</a:t>
            </a:r>
          </a:p>
        </p:txBody>
      </p:sp>
      <p:sp>
        <p:nvSpPr>
          <p:cNvPr id="9" name="矩形 8"/>
          <p:cNvSpPr/>
          <p:nvPr/>
        </p:nvSpPr>
        <p:spPr>
          <a:xfrm>
            <a:off x="6154756" y="2504024"/>
            <a:ext cx="5223339" cy="2638030"/>
          </a:xfrm>
          <a:prstGeom prst="rect">
            <a:avLst/>
          </a:prstGeom>
        </p:spPr>
        <p:txBody>
          <a:bodyPr wrap="square">
            <a:spAutoFit/>
          </a:bodyPr>
          <a:lstStyle/>
          <a:p>
            <a:pPr algn="just">
              <a:lnSpc>
                <a:spcPct val="150000"/>
              </a:lnSpc>
            </a:pPr>
            <a:r>
              <a:rPr lang="zh-TW" altLang="en-US" sz="1400" dirty="0">
                <a:solidFill>
                  <a:schemeClr val="bg1"/>
                </a:solidFill>
                <a:latin typeface="微軟正黑體" panose="020B0604030504040204" pitchFamily="34" charset="-120"/>
                <a:ea typeface="微軟正黑體" panose="020B0604030504040204" pitchFamily="34" charset="-120"/>
              </a:rPr>
              <a:t>風魅影系列一直是火鳥在入門款最佳代表作品，致力於提供極簡的設計風格、完整的硬體支援、簡單的安裝方式，卻有輕鬆的入手價格。</a:t>
            </a:r>
          </a:p>
          <a:p>
            <a:pPr algn="just">
              <a:lnSpc>
                <a:spcPct val="150000"/>
              </a:lnSpc>
            </a:pPr>
            <a:r>
              <a:rPr lang="zh-TW" altLang="en-US" sz="1400" dirty="0">
                <a:solidFill>
                  <a:schemeClr val="bg1"/>
                </a:solidFill>
                <a:latin typeface="微軟正黑體" panose="020B0604030504040204" pitchFamily="34" charset="-120"/>
                <a:ea typeface="微軟正黑體" panose="020B0604030504040204" pitchFamily="34" charset="-120"/>
              </a:rPr>
              <a:t>風魅影</a:t>
            </a:r>
            <a:r>
              <a:rPr lang="en-US" altLang="zh-TW" sz="1400" dirty="0">
                <a:solidFill>
                  <a:schemeClr val="bg1"/>
                </a:solidFill>
                <a:latin typeface="微軟正黑體" panose="020B0604030504040204" pitchFamily="34" charset="-120"/>
                <a:ea typeface="微軟正黑體" panose="020B0604030504040204" pitchFamily="34" charset="-120"/>
              </a:rPr>
              <a:t>2022 </a:t>
            </a:r>
            <a:r>
              <a:rPr lang="zh-TW" altLang="en-US" sz="1400" dirty="0">
                <a:solidFill>
                  <a:schemeClr val="bg1"/>
                </a:solidFill>
                <a:latin typeface="微軟正黑體" panose="020B0604030504040204" pitchFamily="34" charset="-120"/>
                <a:ea typeface="微軟正黑體" panose="020B0604030504040204" pitchFamily="34" charset="-120"/>
              </a:rPr>
              <a:t>可以由最前方的細小金屬網及過濾灰塵濾網組成的前面板來看出其核心價值，出廠搭載 </a:t>
            </a:r>
            <a:r>
              <a:rPr lang="en-US" altLang="zh-TW" sz="1400" dirty="0">
                <a:solidFill>
                  <a:schemeClr val="bg1"/>
                </a:solidFill>
                <a:latin typeface="微軟正黑體" panose="020B0604030504040204" pitchFamily="34" charset="-120"/>
                <a:ea typeface="微軟正黑體" panose="020B0604030504040204" pitchFamily="34" charset="-120"/>
              </a:rPr>
              <a:t>4 </a:t>
            </a:r>
            <a:r>
              <a:rPr lang="zh-TW" altLang="en-US" sz="1400" dirty="0">
                <a:solidFill>
                  <a:schemeClr val="bg1"/>
                </a:solidFill>
                <a:latin typeface="微軟正黑體" panose="020B0604030504040204" pitchFamily="34" charset="-120"/>
                <a:ea typeface="微軟正黑體" panose="020B0604030504040204" pitchFamily="34" charset="-120"/>
              </a:rPr>
              <a:t>個 </a:t>
            </a:r>
            <a:r>
              <a:rPr lang="en-US" altLang="zh-TW" sz="1400" dirty="0">
                <a:solidFill>
                  <a:schemeClr val="bg1"/>
                </a:solidFill>
                <a:latin typeface="微軟正黑體" panose="020B0604030504040204" pitchFamily="34" charset="-120"/>
                <a:ea typeface="微軟正黑體" panose="020B0604030504040204" pitchFamily="34" charset="-120"/>
              </a:rPr>
              <a:t>120mm </a:t>
            </a:r>
            <a:r>
              <a:rPr lang="zh-TW" altLang="en-US" sz="1400" dirty="0">
                <a:solidFill>
                  <a:schemeClr val="bg1"/>
                </a:solidFill>
                <a:latin typeface="微軟正黑體" panose="020B0604030504040204" pitchFamily="34" charset="-120"/>
                <a:ea typeface="微軟正黑體" panose="020B0604030504040204" pitchFamily="34" charset="-120"/>
              </a:rPr>
              <a:t>風扇。在機箱左側有著透明鋼化玻璃可以呈現機內部乾淨簡單的內部設計，玩家可以應用這個內部設計，來組裝出自己的高階電競平台。</a:t>
            </a:r>
            <a:endParaRPr lang="zh-TW" altLang="zh-TW" sz="1400" dirty="0">
              <a:solidFill>
                <a:schemeClr val="bg1"/>
              </a:solidFill>
              <a:latin typeface="微軟正黑體" panose="020B0604030504040204" pitchFamily="34" charset="-120"/>
              <a:ea typeface="微軟正黑體" panose="020B0604030504040204" pitchFamily="34" charset="-120"/>
            </a:endParaRPr>
          </a:p>
          <a:p>
            <a:pPr algn="just">
              <a:lnSpc>
                <a:spcPct val="150000"/>
              </a:lnSpc>
            </a:pPr>
            <a:endParaRPr lang="en-US" altLang="zh-TW" sz="1400"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endParaRPr>
          </a:p>
        </p:txBody>
      </p:sp>
      <p:grpSp>
        <p:nvGrpSpPr>
          <p:cNvPr id="12" name="群組 11">
            <a:extLst>
              <a:ext uri="{FF2B5EF4-FFF2-40B4-BE49-F238E27FC236}">
                <a16:creationId xmlns:a16="http://schemas.microsoft.com/office/drawing/2014/main" id="{CF5A8B71-B7C8-6BB7-996E-AE1ADF5B4802}"/>
              </a:ext>
            </a:extLst>
          </p:cNvPr>
          <p:cNvGrpSpPr/>
          <p:nvPr/>
        </p:nvGrpSpPr>
        <p:grpSpPr>
          <a:xfrm>
            <a:off x="382427" y="1098110"/>
            <a:ext cx="5922839" cy="4365238"/>
            <a:chOff x="-390098" y="0"/>
            <a:chExt cx="10211188" cy="6858000"/>
          </a:xfrm>
        </p:grpSpPr>
        <p:pic>
          <p:nvPicPr>
            <p:cNvPr id="11" name="圖片 10">
              <a:extLst>
                <a:ext uri="{FF2B5EF4-FFF2-40B4-BE49-F238E27FC236}">
                  <a16:creationId xmlns:a16="http://schemas.microsoft.com/office/drawing/2014/main" id="{D643790E-7381-5C15-7264-8DB9B22B155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04535" y="586852"/>
              <a:ext cx="6216555" cy="6216555"/>
            </a:xfrm>
            <a:prstGeom prst="rect">
              <a:avLst/>
            </a:prstGeom>
          </p:spPr>
        </p:pic>
        <p:pic>
          <p:nvPicPr>
            <p:cNvPr id="6" name="圖片 5">
              <a:extLst>
                <a:ext uri="{FF2B5EF4-FFF2-40B4-BE49-F238E27FC236}">
                  <a16:creationId xmlns:a16="http://schemas.microsoft.com/office/drawing/2014/main" id="{9780F1A8-70F8-8832-BACA-598E2CB2284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0098" y="0"/>
              <a:ext cx="6858000" cy="6858000"/>
            </a:xfrm>
            <a:prstGeom prst="rect">
              <a:avLst/>
            </a:prstGeom>
          </p:spPr>
        </p:pic>
      </p:grpSp>
    </p:spTree>
    <p:extLst>
      <p:ext uri="{BB962C8B-B14F-4D97-AF65-F5344CB8AC3E}">
        <p14:creationId xmlns:p14="http://schemas.microsoft.com/office/powerpoint/2010/main" val="1702420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095345" y="2195728"/>
            <a:ext cx="3939702" cy="2314864"/>
          </a:xfrm>
          <a:prstGeom prst="rect">
            <a:avLst/>
          </a:prstGeom>
        </p:spPr>
        <p:txBody>
          <a:bodyPr wrap="square">
            <a:spAutoFit/>
          </a:bodyPr>
          <a:lstStyle/>
          <a:p>
            <a:pPr>
              <a:lnSpc>
                <a:spcPct val="150000"/>
              </a:lnSpc>
            </a:pPr>
            <a:r>
              <a:rPr lang="zh-TW" altLang="en-US" sz="1400" dirty="0">
                <a:solidFill>
                  <a:schemeClr val="bg1"/>
                </a:solidFill>
                <a:latin typeface="微軟正黑體" panose="020B0604030504040204" pitchFamily="34" charset="-120"/>
                <a:ea typeface="微軟正黑體" panose="020B0604030504040204" pitchFamily="34" charset="-120"/>
              </a:rPr>
              <a:t>風魅影 </a:t>
            </a:r>
            <a:r>
              <a:rPr lang="en-US" altLang="zh-TW" sz="1400" dirty="0">
                <a:solidFill>
                  <a:schemeClr val="bg1"/>
                </a:solidFill>
                <a:latin typeface="微軟正黑體" panose="020B0604030504040204" pitchFamily="34" charset="-120"/>
                <a:ea typeface="微軟正黑體" panose="020B0604030504040204" pitchFamily="34" charset="-120"/>
              </a:rPr>
              <a:t>2022</a:t>
            </a:r>
            <a:r>
              <a:rPr lang="zh-TW" altLang="en-US" sz="1400" dirty="0">
                <a:solidFill>
                  <a:schemeClr val="bg1"/>
                </a:solidFill>
                <a:latin typeface="微軟正黑體" panose="020B0604030504040204" pitchFamily="34" charset="-120"/>
                <a:ea typeface="微軟正黑體" panose="020B0604030504040204" pitchFamily="34" charset="-120"/>
              </a:rPr>
              <a:t>是一款設計緊湊的機箱，但是在緊湊中卻可以支援大部分的新規格硬體，且在充足氣流的方式下獲得更好的效能。</a:t>
            </a:r>
          </a:p>
          <a:p>
            <a:pPr>
              <a:lnSpc>
                <a:spcPct val="150000"/>
              </a:lnSpc>
            </a:pPr>
            <a:r>
              <a:rPr lang="zh-TW" altLang="en-US" sz="1400" dirty="0">
                <a:solidFill>
                  <a:schemeClr val="bg1"/>
                </a:solidFill>
                <a:latin typeface="微軟正黑體" panose="020B0604030504040204" pitchFamily="34" charset="-120"/>
                <a:ea typeface="微軟正黑體" panose="020B0604030504040204" pitchFamily="34" charset="-120"/>
              </a:rPr>
              <a:t>風魅影 </a:t>
            </a:r>
            <a:r>
              <a:rPr lang="en-US" altLang="zh-TW" sz="1400" dirty="0">
                <a:solidFill>
                  <a:schemeClr val="bg1"/>
                </a:solidFill>
                <a:latin typeface="微軟正黑體" panose="020B0604030504040204" pitchFamily="34" charset="-120"/>
                <a:ea typeface="微軟正黑體" panose="020B0604030504040204" pitchFamily="34" charset="-120"/>
              </a:rPr>
              <a:t>2022 </a:t>
            </a:r>
            <a:r>
              <a:rPr lang="zh-TW" altLang="en-US" sz="1400" dirty="0">
                <a:solidFill>
                  <a:schemeClr val="bg1"/>
                </a:solidFill>
                <a:latin typeface="微軟正黑體" panose="020B0604030504040204" pitchFamily="34" charset="-120"/>
                <a:ea typeface="微軟正黑體" panose="020B0604030504040204" pitchFamily="34" charset="-120"/>
              </a:rPr>
              <a:t>本次有兩個顏色選項，讓玩家有更個性的選擇，黑色機身帶有黑色鐵網全黑風扇，白色機身帶有白色鐵網全白風扇，追求顏色一致性的玩家不容錯過。</a:t>
            </a:r>
            <a:endParaRPr lang="en-US" sz="1400" dirty="0">
              <a:solidFill>
                <a:schemeClr val="bg1"/>
              </a:solidFill>
              <a:latin typeface="微軟正黑體" panose="020B0604030504040204" pitchFamily="34" charset="-120"/>
              <a:ea typeface="微軟正黑體" panose="020B0604030504040204" pitchFamily="34" charset="-120"/>
            </a:endParaRPr>
          </a:p>
        </p:txBody>
      </p:sp>
      <p:sp>
        <p:nvSpPr>
          <p:cNvPr id="9" name="矩形 8"/>
          <p:cNvSpPr/>
          <p:nvPr/>
        </p:nvSpPr>
        <p:spPr>
          <a:xfrm>
            <a:off x="1764967" y="1364731"/>
            <a:ext cx="8163339" cy="830997"/>
          </a:xfrm>
          <a:prstGeom prst="rect">
            <a:avLst/>
          </a:prstGeom>
        </p:spPr>
        <p:txBody>
          <a:bodyPr wrap="square">
            <a:spAutoFit/>
          </a:bodyPr>
          <a:lstStyle/>
          <a:p>
            <a:pPr algn="ctr"/>
            <a:r>
              <a:rPr lang="zh-TW" altLang="en-US" sz="2400" b="1" dirty="0">
                <a:solidFill>
                  <a:srgbClr val="00FFF8"/>
                </a:solidFill>
                <a:latin typeface="微軟正黑體" panose="020B0604030504040204" pitchFamily="34" charset="-120"/>
                <a:ea typeface="微軟正黑體" panose="020B0604030504040204" pitchFamily="34" charset="-120"/>
              </a:rPr>
              <a:t>高透氣的鐵網設計</a:t>
            </a:r>
            <a:endParaRPr lang="en-US" altLang="zh-TW" sz="2400" b="1" dirty="0">
              <a:solidFill>
                <a:srgbClr val="00FFF8"/>
              </a:solidFill>
              <a:latin typeface="微軟正黑體" panose="020B0604030504040204" pitchFamily="34" charset="-120"/>
              <a:ea typeface="微軟正黑體" panose="020B0604030504040204" pitchFamily="34" charset="-120"/>
            </a:endParaRPr>
          </a:p>
          <a:p>
            <a:pPr algn="ctr"/>
            <a:r>
              <a:rPr lang="zh-TW" altLang="en-US" sz="2400" b="1" dirty="0">
                <a:solidFill>
                  <a:srgbClr val="00FFF8"/>
                </a:solidFill>
                <a:latin typeface="微軟正黑體" panose="020B0604030504040204" pitchFamily="34" charset="-120"/>
                <a:ea typeface="微軟正黑體" panose="020B0604030504040204" pitchFamily="34" charset="-120"/>
              </a:rPr>
              <a:t>來呈現你的繽紛風格</a:t>
            </a:r>
            <a:endParaRPr lang="en-US" altLang="zh-TW" sz="2400" b="1" dirty="0">
              <a:solidFill>
                <a:srgbClr val="00FFF8"/>
              </a:solidFill>
              <a:latin typeface="微軟正黑體" panose="020B0604030504040204" pitchFamily="34" charset="-120"/>
              <a:ea typeface="微軟正黑體" panose="020B0604030504040204" pitchFamily="34" charset="-120"/>
            </a:endParaRPr>
          </a:p>
        </p:txBody>
      </p:sp>
      <p:pic>
        <p:nvPicPr>
          <p:cNvPr id="6" name="圖片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568" y="154644"/>
            <a:ext cx="1487786" cy="337179"/>
          </a:xfrm>
          <a:prstGeom prst="rect">
            <a:avLst/>
          </a:prstGeom>
        </p:spPr>
      </p:pic>
      <p:pic>
        <p:nvPicPr>
          <p:cNvPr id="10" name="圖片 9">
            <a:extLst>
              <a:ext uri="{FF2B5EF4-FFF2-40B4-BE49-F238E27FC236}">
                <a16:creationId xmlns:a16="http://schemas.microsoft.com/office/drawing/2014/main" id="{AA0DCC9B-AEE4-4F4F-9F6C-C5239B1A887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15354" y="-10486"/>
            <a:ext cx="2270828" cy="6858000"/>
          </a:xfrm>
          <a:prstGeom prst="rect">
            <a:avLst/>
          </a:prstGeom>
        </p:spPr>
      </p:pic>
      <p:pic>
        <p:nvPicPr>
          <p:cNvPr id="12" name="圖片 11">
            <a:extLst>
              <a:ext uri="{FF2B5EF4-FFF2-40B4-BE49-F238E27FC236}">
                <a16:creationId xmlns:a16="http://schemas.microsoft.com/office/drawing/2014/main" id="{15B12C20-7176-41F8-B8FE-12FF703A15B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144210" y="0"/>
            <a:ext cx="2270828" cy="6858000"/>
          </a:xfrm>
          <a:prstGeom prst="rect">
            <a:avLst/>
          </a:prstGeom>
        </p:spPr>
      </p:pic>
    </p:spTree>
    <p:extLst>
      <p:ext uri="{BB962C8B-B14F-4D97-AF65-F5344CB8AC3E}">
        <p14:creationId xmlns:p14="http://schemas.microsoft.com/office/powerpoint/2010/main" val="1807395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500020" y="1357304"/>
            <a:ext cx="7191957" cy="375809"/>
          </a:xfrm>
          <a:prstGeom prst="rect">
            <a:avLst/>
          </a:prstGeom>
        </p:spPr>
        <p:txBody>
          <a:bodyPr wrap="square">
            <a:spAutoFit/>
          </a:bodyPr>
          <a:lstStyle/>
          <a:p>
            <a:pPr algn="ctr">
              <a:lnSpc>
                <a:spcPct val="150000"/>
              </a:lnSpc>
            </a:pPr>
            <a:r>
              <a:rPr lang="zh-TW" altLang="en-US" sz="1400" dirty="0">
                <a:solidFill>
                  <a:schemeClr val="bg1"/>
                </a:solidFill>
                <a:latin typeface="微軟正黑體" panose="020B0604030504040204" pitchFamily="34" charset="-120"/>
                <a:ea typeface="微軟正黑體" panose="020B0604030504040204" pitchFamily="34" charset="-120"/>
              </a:rPr>
              <a:t>風扇安裝於鐵網後面，在簡潔美感與機能上達到完好的平衡點。</a:t>
            </a:r>
            <a:endParaRPr lang="en-US" altLang="zh-TW" sz="1400" dirty="0">
              <a:solidFill>
                <a:schemeClr val="bg1"/>
              </a:solidFill>
              <a:highlight>
                <a:srgbClr val="808000"/>
              </a:highlight>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9" name="矩形 8"/>
          <p:cNvSpPr/>
          <p:nvPr/>
        </p:nvSpPr>
        <p:spPr>
          <a:xfrm>
            <a:off x="1843957" y="898311"/>
            <a:ext cx="8295877" cy="461665"/>
          </a:xfrm>
          <a:prstGeom prst="rect">
            <a:avLst/>
          </a:prstGeom>
        </p:spPr>
        <p:txBody>
          <a:bodyPr wrap="square">
            <a:spAutoFit/>
          </a:bodyPr>
          <a:lstStyle/>
          <a:p>
            <a:pPr algn="ctr"/>
            <a:r>
              <a:rPr lang="zh-TW" altLang="en-US" sz="2400" b="1" dirty="0">
                <a:solidFill>
                  <a:srgbClr val="00FFF8"/>
                </a:solidFill>
                <a:latin typeface="微軟正黑體" panose="020B0604030504040204" pitchFamily="34" charset="-120"/>
                <a:ea typeface="微軟正黑體" panose="020B0604030504040204" pitchFamily="34" charset="-120"/>
              </a:rPr>
              <a:t>出廠即附贈</a:t>
            </a:r>
            <a:r>
              <a:rPr lang="en-US" altLang="zh-TW" sz="2400" b="1" dirty="0">
                <a:solidFill>
                  <a:srgbClr val="00FFF8"/>
                </a:solidFill>
                <a:latin typeface="微軟正黑體" panose="020B0604030504040204" pitchFamily="34" charset="-120"/>
                <a:ea typeface="微軟正黑體" panose="020B0604030504040204" pitchFamily="34" charset="-120"/>
              </a:rPr>
              <a:t>4</a:t>
            </a:r>
            <a:r>
              <a:rPr lang="zh-TW" altLang="en-US" sz="2400" b="1" dirty="0">
                <a:solidFill>
                  <a:srgbClr val="00FFF8"/>
                </a:solidFill>
                <a:latin typeface="微軟正黑體" panose="020B0604030504040204" pitchFamily="34" charset="-120"/>
                <a:ea typeface="微軟正黑體" panose="020B0604030504040204" pitchFamily="34" charset="-120"/>
              </a:rPr>
              <a:t>支風扇，外觀呈現乾淨整潔</a:t>
            </a:r>
          </a:p>
        </p:txBody>
      </p:sp>
      <p:pic>
        <p:nvPicPr>
          <p:cNvPr id="6" name="圖片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568" y="154644"/>
            <a:ext cx="1487786" cy="337179"/>
          </a:xfrm>
          <a:prstGeom prst="rect">
            <a:avLst/>
          </a:prstGeom>
        </p:spPr>
      </p:pic>
      <p:grpSp>
        <p:nvGrpSpPr>
          <p:cNvPr id="2" name="群組 1">
            <a:extLst>
              <a:ext uri="{FF2B5EF4-FFF2-40B4-BE49-F238E27FC236}">
                <a16:creationId xmlns:a16="http://schemas.microsoft.com/office/drawing/2014/main" id="{EE05236B-D1D3-4822-A62F-0545375357D1}"/>
              </a:ext>
            </a:extLst>
          </p:cNvPr>
          <p:cNvGrpSpPr/>
          <p:nvPr/>
        </p:nvGrpSpPr>
        <p:grpSpPr>
          <a:xfrm>
            <a:off x="1843957" y="1818968"/>
            <a:ext cx="7917451" cy="4665895"/>
            <a:chOff x="1843957" y="1818968"/>
            <a:chExt cx="7917451" cy="4665895"/>
          </a:xfrm>
        </p:grpSpPr>
        <p:pic>
          <p:nvPicPr>
            <p:cNvPr id="11" name="圖片 10">
              <a:extLst>
                <a:ext uri="{FF2B5EF4-FFF2-40B4-BE49-F238E27FC236}">
                  <a16:creationId xmlns:a16="http://schemas.microsoft.com/office/drawing/2014/main" id="{AB60CA33-7CE9-4715-AA76-433441706AF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43957" y="1818969"/>
              <a:ext cx="4665894" cy="4665894"/>
            </a:xfrm>
            <a:prstGeom prst="rect">
              <a:avLst/>
            </a:prstGeom>
          </p:spPr>
        </p:pic>
        <p:pic>
          <p:nvPicPr>
            <p:cNvPr id="16" name="圖片 15">
              <a:extLst>
                <a:ext uri="{FF2B5EF4-FFF2-40B4-BE49-F238E27FC236}">
                  <a16:creationId xmlns:a16="http://schemas.microsoft.com/office/drawing/2014/main" id="{612E4914-0476-4B33-B1AF-C3C954BC39A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95513" y="1818968"/>
              <a:ext cx="4665895" cy="4665895"/>
            </a:xfrm>
            <a:prstGeom prst="rect">
              <a:avLst/>
            </a:prstGeom>
          </p:spPr>
        </p:pic>
      </p:grpSp>
    </p:spTree>
    <p:extLst>
      <p:ext uri="{BB962C8B-B14F-4D97-AF65-F5344CB8AC3E}">
        <p14:creationId xmlns:p14="http://schemas.microsoft.com/office/powerpoint/2010/main" val="140828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703326" y="1705957"/>
            <a:ext cx="5542669" cy="2638030"/>
          </a:xfrm>
          <a:prstGeom prst="rect">
            <a:avLst/>
          </a:prstGeom>
        </p:spPr>
        <p:txBody>
          <a:bodyPr wrap="square">
            <a:spAutoFit/>
          </a:bodyPr>
          <a:lstStyle/>
          <a:p>
            <a:pPr algn="just">
              <a:lnSpc>
                <a:spcPct val="150000"/>
              </a:lnSpc>
            </a:pPr>
            <a:r>
              <a:rPr lang="zh-TW" altLang="en-US" sz="1400" dirty="0">
                <a:solidFill>
                  <a:schemeClr val="bg1"/>
                </a:solidFill>
                <a:latin typeface="微軟正黑體" panose="020B0604030504040204" pitchFamily="34" charset="-120"/>
                <a:ea typeface="微軟正黑體" panose="020B0604030504040204" pitchFamily="34" charset="-120"/>
              </a:rPr>
              <a:t>風魅影 </a:t>
            </a:r>
            <a:r>
              <a:rPr lang="en-US" altLang="zh-TW" sz="1400" dirty="0">
                <a:solidFill>
                  <a:schemeClr val="bg1"/>
                </a:solidFill>
                <a:latin typeface="微軟正黑體" panose="020B0604030504040204" pitchFamily="34" charset="-120"/>
                <a:ea typeface="微軟正黑體" panose="020B0604030504040204" pitchFamily="34" charset="-120"/>
              </a:rPr>
              <a:t>2022 </a:t>
            </a:r>
            <a:r>
              <a:rPr lang="zh-TW" altLang="en-US" sz="1400" dirty="0">
                <a:solidFill>
                  <a:schemeClr val="bg1"/>
                </a:solidFill>
                <a:latin typeface="微軟正黑體" panose="020B0604030504040204" pitchFamily="34" charset="-120"/>
                <a:ea typeface="微軟正黑體" panose="020B0604030504040204" pitchFamily="34" charset="-120"/>
              </a:rPr>
              <a:t>是一台簡單可靠且對於長期使用有貼心設計機箱，透過多層的過濾系統讓玩家在可以盡量減少拆裝的問題，並且在拆裝上絕對是簡單省時的清潔方式。</a:t>
            </a:r>
          </a:p>
          <a:p>
            <a:pPr algn="just">
              <a:lnSpc>
                <a:spcPct val="150000"/>
              </a:lnSpc>
            </a:pPr>
            <a:r>
              <a:rPr lang="zh-TW" altLang="en-US" sz="1400" dirty="0">
                <a:solidFill>
                  <a:schemeClr val="bg1"/>
                </a:solidFill>
                <a:latin typeface="微軟正黑體" panose="020B0604030504040204" pitchFamily="34" charset="-120"/>
                <a:ea typeface="微軟正黑體" panose="020B0604030504040204" pitchFamily="34" charset="-120"/>
              </a:rPr>
              <a:t>前面板一直都是大多機殼進氣量最多的地方，因此在設計上透過多層次的過濾由最外面的鐵網將進行第一次過濾後，後方的濾網在將更小的灰塵顆粒阻擋於機身外面。上方則配有磁吸式濾網，除了讓落塵不會進入機身中也方便玩家清理，</a:t>
            </a:r>
            <a:r>
              <a:rPr lang="en-US" altLang="zh-TW" sz="1400" dirty="0">
                <a:solidFill>
                  <a:schemeClr val="bg1"/>
                </a:solidFill>
                <a:latin typeface="微軟正黑體" panose="020B0604030504040204" pitchFamily="34" charset="-120"/>
                <a:ea typeface="微軟正黑體" panose="020B0604030504040204" pitchFamily="34" charset="-120"/>
              </a:rPr>
              <a:t>PSU</a:t>
            </a:r>
            <a:r>
              <a:rPr lang="zh-TW" altLang="en-US" sz="1400" dirty="0">
                <a:solidFill>
                  <a:schemeClr val="bg1"/>
                </a:solidFill>
                <a:latin typeface="微軟正黑體" panose="020B0604030504040204" pitchFamily="34" charset="-120"/>
                <a:ea typeface="微軟正黑體" panose="020B0604030504040204" pitchFamily="34" charset="-120"/>
              </a:rPr>
              <a:t>也是容易帶入灰塵的地方，我們一樣配有專屬的濾網，讓玩家盡可能達到無塵的使用環境。</a:t>
            </a:r>
          </a:p>
        </p:txBody>
      </p:sp>
      <p:sp>
        <p:nvSpPr>
          <p:cNvPr id="8" name="矩形 7"/>
          <p:cNvSpPr/>
          <p:nvPr/>
        </p:nvSpPr>
        <p:spPr>
          <a:xfrm>
            <a:off x="2626230" y="909401"/>
            <a:ext cx="6935565" cy="461665"/>
          </a:xfrm>
          <a:prstGeom prst="rect">
            <a:avLst/>
          </a:prstGeom>
        </p:spPr>
        <p:txBody>
          <a:bodyPr wrap="square">
            <a:spAutoFit/>
          </a:bodyPr>
          <a:lstStyle/>
          <a:p>
            <a:pPr algn="ctr"/>
            <a:r>
              <a:rPr lang="zh-TW" altLang="en-US" sz="2400" b="1" dirty="0">
                <a:solidFill>
                  <a:srgbClr val="00FFF8"/>
                </a:solidFill>
                <a:ea typeface="微軟正黑體" panose="020B0604030504040204" pitchFamily="34" charset="-120"/>
              </a:rPr>
              <a:t>體貼的過濾設計為玩家帶來簡單的清潔體驗</a:t>
            </a:r>
            <a:endParaRPr lang="en-US" altLang="zh-TW" sz="2400" b="1" dirty="0">
              <a:solidFill>
                <a:srgbClr val="00FFF8"/>
              </a:solidFill>
              <a:ea typeface="微軟正黑體" panose="020B0604030504040204" pitchFamily="34" charset="-120"/>
            </a:endParaRPr>
          </a:p>
        </p:txBody>
      </p:sp>
      <p:pic>
        <p:nvPicPr>
          <p:cNvPr id="10" name="圖片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568" y="154644"/>
            <a:ext cx="1487786" cy="337179"/>
          </a:xfrm>
          <a:prstGeom prst="rect">
            <a:avLst/>
          </a:prstGeom>
        </p:spPr>
      </p:pic>
      <p:pic>
        <p:nvPicPr>
          <p:cNvPr id="13" name="圖片 12">
            <a:extLst>
              <a:ext uri="{FF2B5EF4-FFF2-40B4-BE49-F238E27FC236}">
                <a16:creationId xmlns:a16="http://schemas.microsoft.com/office/drawing/2014/main" id="{BDB860DB-4B71-4ACF-A84E-65BA2B4101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45995" y="1559522"/>
            <a:ext cx="5382609" cy="3179880"/>
          </a:xfrm>
          <a:prstGeom prst="rect">
            <a:avLst/>
          </a:prstGeom>
        </p:spPr>
      </p:pic>
      <p:grpSp>
        <p:nvGrpSpPr>
          <p:cNvPr id="16" name="群組 15">
            <a:extLst>
              <a:ext uri="{FF2B5EF4-FFF2-40B4-BE49-F238E27FC236}">
                <a16:creationId xmlns:a16="http://schemas.microsoft.com/office/drawing/2014/main" id="{7305E240-DE2F-4F8F-8EFE-28B5F4B8C99F}"/>
              </a:ext>
            </a:extLst>
          </p:cNvPr>
          <p:cNvGrpSpPr/>
          <p:nvPr/>
        </p:nvGrpSpPr>
        <p:grpSpPr>
          <a:xfrm>
            <a:off x="553674" y="4907340"/>
            <a:ext cx="8391358" cy="1739257"/>
            <a:chOff x="553674" y="4907340"/>
            <a:chExt cx="8391358" cy="1739257"/>
          </a:xfrm>
        </p:grpSpPr>
        <p:sp>
          <p:nvSpPr>
            <p:cNvPr id="5" name="矩形 4"/>
            <p:cNvSpPr/>
            <p:nvPr/>
          </p:nvSpPr>
          <p:spPr>
            <a:xfrm>
              <a:off x="1072865" y="6323432"/>
              <a:ext cx="1306063" cy="307776"/>
            </a:xfrm>
            <a:prstGeom prst="rect">
              <a:avLst/>
            </a:prstGeom>
          </p:spPr>
          <p:txBody>
            <a:bodyPr wrap="none">
              <a:spAutoFit/>
            </a:bodyPr>
            <a:lstStyle/>
            <a:p>
              <a:r>
                <a:rPr lang="en-US" altLang="zh-TW" sz="1400" dirty="0">
                  <a:solidFill>
                    <a:srgbClr val="FFFFFF"/>
                  </a:solidFill>
                  <a:latin typeface="Calibri" panose="020F0502020204030204" pitchFamily="34" charset="0"/>
                </a:rPr>
                <a:t>PSU Dust Filter </a:t>
              </a:r>
              <a:endParaRPr lang="zh-TW" altLang="en-US" sz="1400" dirty="0"/>
            </a:p>
          </p:txBody>
        </p:sp>
        <p:pic>
          <p:nvPicPr>
            <p:cNvPr id="19" name="圖片 18">
              <a:extLst>
                <a:ext uri="{FF2B5EF4-FFF2-40B4-BE49-F238E27FC236}">
                  <a16:creationId xmlns:a16="http://schemas.microsoft.com/office/drawing/2014/main" id="{0B17A41B-964E-4818-AFD7-5B51269CF82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3674" y="4919864"/>
              <a:ext cx="2362586" cy="1276514"/>
            </a:xfrm>
            <a:prstGeom prst="rect">
              <a:avLst/>
            </a:prstGeom>
          </p:spPr>
        </p:pic>
        <p:sp>
          <p:nvSpPr>
            <p:cNvPr id="11" name="矩形 10"/>
            <p:cNvSpPr/>
            <p:nvPr/>
          </p:nvSpPr>
          <p:spPr>
            <a:xfrm>
              <a:off x="3407875" y="6308043"/>
              <a:ext cx="1860638" cy="338554"/>
            </a:xfrm>
            <a:prstGeom prst="rect">
              <a:avLst/>
            </a:prstGeom>
          </p:spPr>
          <p:txBody>
            <a:bodyPr wrap="none">
              <a:spAutoFit/>
            </a:bodyPr>
            <a:lstStyle/>
            <a:p>
              <a:r>
                <a:rPr lang="en-US" altLang="zh-TW" sz="1600" dirty="0">
                  <a:solidFill>
                    <a:srgbClr val="FFFFFF"/>
                  </a:solidFill>
                  <a:latin typeface="Calibri" panose="020F0502020204030204" pitchFamily="34" charset="0"/>
                </a:rPr>
                <a:t>Magnets Dust Filter </a:t>
              </a:r>
              <a:endParaRPr lang="zh-TW" altLang="en-US" sz="1600" dirty="0"/>
            </a:p>
          </p:txBody>
        </p:sp>
        <p:pic>
          <p:nvPicPr>
            <p:cNvPr id="6" name="圖片 5">
              <a:extLst>
                <a:ext uri="{FF2B5EF4-FFF2-40B4-BE49-F238E27FC236}">
                  <a16:creationId xmlns:a16="http://schemas.microsoft.com/office/drawing/2014/main" id="{EDB38DD5-172D-4274-9EC2-4D2BB36E74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69357" y="5056347"/>
              <a:ext cx="2264868" cy="1228855"/>
            </a:xfrm>
            <a:prstGeom prst="rect">
              <a:avLst/>
            </a:prstGeom>
          </p:spPr>
        </p:pic>
        <p:sp>
          <p:nvSpPr>
            <p:cNvPr id="9" name="矩形 8">
              <a:extLst>
                <a:ext uri="{FF2B5EF4-FFF2-40B4-BE49-F238E27FC236}">
                  <a16:creationId xmlns:a16="http://schemas.microsoft.com/office/drawing/2014/main" id="{76D46341-27C3-46AF-AC80-5DA69821883D}"/>
                </a:ext>
              </a:extLst>
            </p:cNvPr>
            <p:cNvSpPr/>
            <p:nvPr/>
          </p:nvSpPr>
          <p:spPr>
            <a:xfrm>
              <a:off x="5861316" y="6323432"/>
              <a:ext cx="3083716" cy="307777"/>
            </a:xfrm>
            <a:prstGeom prst="rect">
              <a:avLst/>
            </a:prstGeom>
          </p:spPr>
          <p:txBody>
            <a:bodyPr wrap="square">
              <a:spAutoFit/>
            </a:bodyPr>
            <a:lstStyle/>
            <a:p>
              <a:r>
                <a:rPr lang="en-US" altLang="zh-TW" sz="1400" dirty="0">
                  <a:solidFill>
                    <a:srgbClr val="FFFFFF"/>
                  </a:solidFill>
                  <a:latin typeface="Calibri" panose="020F0502020204030204" pitchFamily="34" charset="0"/>
                </a:rPr>
                <a:t>Easy Clean With Removable Dust Filters</a:t>
              </a:r>
              <a:endParaRPr lang="zh-TW" altLang="en-US" sz="1400" dirty="0"/>
            </a:p>
          </p:txBody>
        </p:sp>
        <p:pic>
          <p:nvPicPr>
            <p:cNvPr id="12" name="圖片 11">
              <a:extLst>
                <a:ext uri="{FF2B5EF4-FFF2-40B4-BE49-F238E27FC236}">
                  <a16:creationId xmlns:a16="http://schemas.microsoft.com/office/drawing/2014/main" id="{A0F7E227-F23B-412A-94D2-FF71D38E436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916260" y="4907340"/>
              <a:ext cx="2843869" cy="1217376"/>
            </a:xfrm>
            <a:prstGeom prst="rect">
              <a:avLst/>
            </a:prstGeom>
          </p:spPr>
        </p:pic>
      </p:grpSp>
    </p:spTree>
    <p:extLst>
      <p:ext uri="{BB962C8B-B14F-4D97-AF65-F5344CB8AC3E}">
        <p14:creationId xmlns:p14="http://schemas.microsoft.com/office/powerpoint/2010/main" val="2495718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551692" y="1709744"/>
            <a:ext cx="2636556" cy="830997"/>
          </a:xfrm>
          <a:prstGeom prst="rect">
            <a:avLst/>
          </a:prstGeom>
        </p:spPr>
        <p:txBody>
          <a:bodyPr wrap="square">
            <a:spAutoFit/>
          </a:bodyPr>
          <a:lstStyle/>
          <a:p>
            <a:r>
              <a:rPr lang="zh-TW" altLang="en-US" sz="2400" b="1" dirty="0">
                <a:solidFill>
                  <a:srgbClr val="00FFF8"/>
                </a:solidFill>
                <a:ea typeface="微軟正黑體" panose="020B0604030504040204" pitchFamily="34" charset="-120"/>
              </a:rPr>
              <a:t>簡潔的內部設計搭配充足的理線空間</a:t>
            </a:r>
            <a:endParaRPr lang="en-US" altLang="zh-TW" sz="2400" b="1" dirty="0">
              <a:solidFill>
                <a:srgbClr val="00FFF8"/>
              </a:solidFill>
              <a:ea typeface="微軟正黑體" panose="020B0604030504040204" pitchFamily="34" charset="-120"/>
            </a:endParaRPr>
          </a:p>
        </p:txBody>
      </p:sp>
      <p:pic>
        <p:nvPicPr>
          <p:cNvPr id="5" name="圖片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568" y="154644"/>
            <a:ext cx="1487786" cy="337179"/>
          </a:xfrm>
          <a:prstGeom prst="rect">
            <a:avLst/>
          </a:prstGeom>
        </p:spPr>
      </p:pic>
      <p:sp>
        <p:nvSpPr>
          <p:cNvPr id="15" name="文字方塊 14">
            <a:extLst>
              <a:ext uri="{FF2B5EF4-FFF2-40B4-BE49-F238E27FC236}">
                <a16:creationId xmlns:a16="http://schemas.microsoft.com/office/drawing/2014/main" id="{A30460BE-33F4-422D-BE9B-7600572B8C9B}"/>
              </a:ext>
            </a:extLst>
          </p:cNvPr>
          <p:cNvSpPr txBox="1"/>
          <p:nvPr/>
        </p:nvSpPr>
        <p:spPr>
          <a:xfrm>
            <a:off x="551692" y="2585540"/>
            <a:ext cx="3391318" cy="2654188"/>
          </a:xfrm>
          <a:prstGeom prst="rect">
            <a:avLst/>
          </a:prstGeom>
          <a:noFill/>
        </p:spPr>
        <p:txBody>
          <a:bodyPr wrap="square" numCol="1">
            <a:spAutoFit/>
          </a:bodyPr>
          <a:lstStyle/>
          <a:p>
            <a:pPr algn="just">
              <a:lnSpc>
                <a:spcPct val="120000"/>
              </a:lnSpc>
            </a:pPr>
            <a:r>
              <a:rPr lang="zh-TW" altLang="en-US" sz="1400" dirty="0">
                <a:solidFill>
                  <a:schemeClr val="bg1"/>
                </a:solidFill>
                <a:latin typeface="微軟正黑體" panose="020B0604030504040204" pitchFamily="34" charset="-120"/>
                <a:ea typeface="微軟正黑體" panose="020B0604030504040204" pitchFamily="34" charset="-120"/>
              </a:rPr>
              <a:t>為讓玩家擁有整潔的機箱空間，風魅影 </a:t>
            </a:r>
            <a:r>
              <a:rPr lang="en-US" altLang="zh-TW" sz="1400" dirty="0">
                <a:solidFill>
                  <a:schemeClr val="bg1"/>
                </a:solidFill>
                <a:latin typeface="微軟正黑體" panose="020B0604030504040204" pitchFamily="34" charset="-120"/>
                <a:ea typeface="微軟正黑體" panose="020B0604030504040204" pitchFamily="34" charset="-120"/>
              </a:rPr>
              <a:t>2022</a:t>
            </a:r>
            <a:r>
              <a:rPr lang="zh-TW" altLang="en-US" sz="1400" dirty="0">
                <a:solidFill>
                  <a:schemeClr val="bg1"/>
                </a:solidFill>
                <a:latin typeface="微軟正黑體" panose="020B0604030504040204" pitchFamily="34" charset="-120"/>
                <a:ea typeface="微軟正黑體" panose="020B0604030504040204" pitchFamily="34" charset="-120"/>
              </a:rPr>
              <a:t>內建一個 </a:t>
            </a:r>
            <a:r>
              <a:rPr lang="en-US" altLang="zh-TW" sz="1400" dirty="0">
                <a:solidFill>
                  <a:schemeClr val="bg1"/>
                </a:solidFill>
                <a:latin typeface="微軟正黑體" panose="020B0604030504040204" pitchFamily="34" charset="-120"/>
                <a:ea typeface="微軟正黑體" panose="020B0604030504040204" pitchFamily="34" charset="-120"/>
              </a:rPr>
              <a:t>PSU </a:t>
            </a:r>
            <a:r>
              <a:rPr lang="zh-TW" altLang="en-US" sz="1400" dirty="0">
                <a:solidFill>
                  <a:schemeClr val="bg1"/>
                </a:solidFill>
                <a:latin typeface="微軟正黑體" panose="020B0604030504040204" pitchFamily="34" charset="-120"/>
                <a:ea typeface="微軟正黑體" panose="020B0604030504040204" pitchFamily="34" charset="-120"/>
              </a:rPr>
              <a:t>遮罩，讓玩家可以將雜亂的線材藏於遮罩後，並露出</a:t>
            </a:r>
            <a:r>
              <a:rPr lang="en-US" altLang="zh-TW" sz="1400" dirty="0">
                <a:solidFill>
                  <a:schemeClr val="bg1"/>
                </a:solidFill>
                <a:latin typeface="微軟正黑體" panose="020B0604030504040204" pitchFamily="34" charset="-120"/>
                <a:ea typeface="微軟正黑體" panose="020B0604030504040204" pitchFamily="34" charset="-120"/>
              </a:rPr>
              <a:t>PSU</a:t>
            </a:r>
            <a:r>
              <a:rPr lang="zh-TW" altLang="en-US" sz="1400" dirty="0">
                <a:solidFill>
                  <a:schemeClr val="bg1"/>
                </a:solidFill>
                <a:latin typeface="微軟正黑體" panose="020B0604030504040204" pitchFamily="34" charset="-120"/>
                <a:ea typeface="微軟正黑體" panose="020B0604030504040204" pitchFamily="34" charset="-120"/>
              </a:rPr>
              <a:t>最帥氣的側面。</a:t>
            </a:r>
          </a:p>
          <a:p>
            <a:pPr algn="just">
              <a:lnSpc>
                <a:spcPct val="120000"/>
              </a:lnSpc>
            </a:pPr>
            <a:r>
              <a:rPr lang="zh-TW" altLang="en-US" sz="1400" dirty="0">
                <a:solidFill>
                  <a:schemeClr val="bg1"/>
                </a:solidFill>
                <a:latin typeface="微軟正黑體" panose="020B0604030504040204" pitchFamily="34" charset="-120"/>
                <a:ea typeface="微軟正黑體" panose="020B0604030504040204" pitchFamily="34" charset="-120"/>
              </a:rPr>
              <a:t>在這個緊湊的機身中風魅影 </a:t>
            </a:r>
            <a:r>
              <a:rPr lang="en-US" altLang="zh-TW" sz="1400" dirty="0">
                <a:solidFill>
                  <a:schemeClr val="bg1"/>
                </a:solidFill>
                <a:latin typeface="微軟正黑體" panose="020B0604030504040204" pitchFamily="34" charset="-120"/>
                <a:ea typeface="微軟正黑體" panose="020B0604030504040204" pitchFamily="34" charset="-120"/>
              </a:rPr>
              <a:t>2022</a:t>
            </a:r>
            <a:r>
              <a:rPr lang="zh-TW" altLang="en-US" sz="1400" dirty="0">
                <a:solidFill>
                  <a:schemeClr val="bg1"/>
                </a:solidFill>
                <a:latin typeface="微軟正黑體" panose="020B0604030504040204" pitchFamily="34" charset="-120"/>
                <a:ea typeface="微軟正黑體" panose="020B0604030504040204" pitchFamily="34" charset="-120"/>
              </a:rPr>
              <a:t>依舊可以輕易安裝的</a:t>
            </a:r>
            <a:r>
              <a:rPr lang="en-US" altLang="zh-TW" sz="1400" dirty="0">
                <a:solidFill>
                  <a:schemeClr val="bg1"/>
                </a:solidFill>
                <a:latin typeface="微軟正黑體" panose="020B0604030504040204" pitchFamily="34" charset="-120"/>
                <a:ea typeface="微軟正黑體" panose="020B0604030504040204" pitchFamily="34" charset="-120"/>
              </a:rPr>
              <a:t>ATX</a:t>
            </a:r>
            <a:r>
              <a:rPr lang="zh-TW" altLang="en-US" sz="1400" dirty="0">
                <a:solidFill>
                  <a:schemeClr val="bg1"/>
                </a:solidFill>
                <a:latin typeface="微軟正黑體" panose="020B0604030504040204" pitchFamily="34" charset="-120"/>
                <a:ea typeface="微軟正黑體" panose="020B0604030504040204" pitchFamily="34" charset="-120"/>
              </a:rPr>
              <a:t>主機板和長達 </a:t>
            </a:r>
            <a:r>
              <a:rPr lang="en-US" altLang="zh-TW" sz="1400" dirty="0">
                <a:solidFill>
                  <a:schemeClr val="bg1"/>
                </a:solidFill>
                <a:latin typeface="微軟正黑體" panose="020B0604030504040204" pitchFamily="34" charset="-120"/>
                <a:ea typeface="微軟正黑體" panose="020B0604030504040204" pitchFamily="34" charset="-120"/>
              </a:rPr>
              <a:t>200 mm</a:t>
            </a:r>
            <a:r>
              <a:rPr lang="zh-TW" altLang="en-US" sz="1400" dirty="0">
                <a:solidFill>
                  <a:schemeClr val="bg1"/>
                </a:solidFill>
                <a:latin typeface="微軟正黑體" panose="020B0604030504040204" pitchFamily="34" charset="-120"/>
                <a:ea typeface="微軟正黑體" panose="020B0604030504040204" pitchFamily="34" charset="-120"/>
              </a:rPr>
              <a:t>的</a:t>
            </a:r>
            <a:r>
              <a:rPr lang="en-US" altLang="zh-TW" sz="1400" dirty="0">
                <a:solidFill>
                  <a:schemeClr val="bg1"/>
                </a:solidFill>
                <a:latin typeface="微軟正黑體" panose="020B0604030504040204" pitchFamily="34" charset="-120"/>
                <a:ea typeface="微軟正黑體" panose="020B0604030504040204" pitchFamily="34" charset="-120"/>
              </a:rPr>
              <a:t>PSU</a:t>
            </a:r>
            <a:r>
              <a:rPr lang="zh-TW" altLang="en-US" sz="1400" dirty="0">
                <a:solidFill>
                  <a:schemeClr val="bg1"/>
                </a:solidFill>
                <a:latin typeface="微軟正黑體" panose="020B0604030504040204" pitchFamily="34" charset="-120"/>
                <a:ea typeface="微軟正黑體" panose="020B0604030504040204" pitchFamily="34" charset="-120"/>
              </a:rPr>
              <a:t>，此外高度達</a:t>
            </a:r>
            <a:r>
              <a:rPr lang="en-US" altLang="zh-TW" sz="1400" dirty="0">
                <a:solidFill>
                  <a:schemeClr val="bg1"/>
                </a:solidFill>
                <a:latin typeface="微軟正黑體" panose="020B0604030504040204" pitchFamily="34" charset="-120"/>
                <a:ea typeface="微軟正黑體" panose="020B0604030504040204" pitchFamily="34" charset="-120"/>
              </a:rPr>
              <a:t>160mm</a:t>
            </a:r>
            <a:r>
              <a:rPr lang="zh-TW" altLang="en-US" sz="1400" dirty="0">
                <a:solidFill>
                  <a:schemeClr val="bg1"/>
                </a:solidFill>
                <a:latin typeface="微軟正黑體" panose="020B0604030504040204" pitchFamily="34" charset="-120"/>
                <a:ea typeface="微軟正黑體" panose="020B0604030504040204" pitchFamily="34" charset="-120"/>
              </a:rPr>
              <a:t>的</a:t>
            </a:r>
            <a:r>
              <a:rPr lang="en-US" altLang="zh-TW" sz="1400" dirty="0">
                <a:solidFill>
                  <a:schemeClr val="bg1"/>
                </a:solidFill>
                <a:latin typeface="微軟正黑體" panose="020B0604030504040204" pitchFamily="34" charset="-120"/>
                <a:ea typeface="微軟正黑體" panose="020B0604030504040204" pitchFamily="34" charset="-120"/>
              </a:rPr>
              <a:t>CPU</a:t>
            </a:r>
            <a:r>
              <a:rPr lang="zh-TW" altLang="en-US" sz="1400" dirty="0">
                <a:solidFill>
                  <a:schemeClr val="bg1"/>
                </a:solidFill>
                <a:latin typeface="微軟正黑體" panose="020B0604030504040204" pitchFamily="34" charset="-120"/>
                <a:ea typeface="微軟正黑體" panose="020B0604030504040204" pitchFamily="34" charset="-120"/>
              </a:rPr>
              <a:t>散熱器，以及</a:t>
            </a:r>
            <a:r>
              <a:rPr lang="en-US" altLang="zh-TW" sz="1400" dirty="0">
                <a:solidFill>
                  <a:schemeClr val="bg1"/>
                </a:solidFill>
                <a:latin typeface="微軟正黑體" panose="020B0604030504040204" pitchFamily="34" charset="-120"/>
                <a:ea typeface="微軟正黑體" panose="020B0604030504040204" pitchFamily="34" charset="-120"/>
              </a:rPr>
              <a:t>315mm</a:t>
            </a:r>
            <a:r>
              <a:rPr lang="zh-TW" altLang="en-US" sz="1400" dirty="0">
                <a:solidFill>
                  <a:schemeClr val="bg1"/>
                </a:solidFill>
                <a:latin typeface="微軟正黑體" panose="020B0604030504040204" pitchFamily="34" charset="-120"/>
                <a:ea typeface="微軟正黑體" panose="020B0604030504040204" pitchFamily="34" charset="-120"/>
              </a:rPr>
              <a:t>顯卡也是遊刃有餘。在機身背後有著</a:t>
            </a:r>
            <a:r>
              <a:rPr lang="en-US" altLang="zh-TW" sz="1400" dirty="0">
                <a:solidFill>
                  <a:schemeClr val="bg1"/>
                </a:solidFill>
                <a:latin typeface="微軟正黑體" panose="020B0604030504040204" pitchFamily="34" charset="-120"/>
                <a:ea typeface="微軟正黑體" panose="020B0604030504040204" pitchFamily="34" charset="-120"/>
              </a:rPr>
              <a:t>27mm</a:t>
            </a:r>
            <a:r>
              <a:rPr lang="zh-TW" altLang="en-US" sz="1400" dirty="0">
                <a:solidFill>
                  <a:schemeClr val="bg1"/>
                </a:solidFill>
                <a:latin typeface="微軟正黑體" panose="020B0604030504040204" pitchFamily="34" charset="-120"/>
                <a:ea typeface="微軟正黑體" panose="020B0604030504040204" pitchFamily="34" charset="-120"/>
              </a:rPr>
              <a:t>的理線空間讓玩家可以發揮他們創意安裝高階的電競硬體。</a:t>
            </a:r>
          </a:p>
        </p:txBody>
      </p:sp>
      <p:grpSp>
        <p:nvGrpSpPr>
          <p:cNvPr id="3" name="群組 2">
            <a:extLst>
              <a:ext uri="{FF2B5EF4-FFF2-40B4-BE49-F238E27FC236}">
                <a16:creationId xmlns:a16="http://schemas.microsoft.com/office/drawing/2014/main" id="{04BB1CB1-4878-0898-5F32-393986ADA599}"/>
              </a:ext>
            </a:extLst>
          </p:cNvPr>
          <p:cNvGrpSpPr/>
          <p:nvPr/>
        </p:nvGrpSpPr>
        <p:grpSpPr>
          <a:xfrm>
            <a:off x="3701109" y="1825197"/>
            <a:ext cx="7823626" cy="4186561"/>
            <a:chOff x="3701109" y="1825197"/>
            <a:chExt cx="7823626" cy="4186561"/>
          </a:xfrm>
        </p:grpSpPr>
        <p:grpSp>
          <p:nvGrpSpPr>
            <p:cNvPr id="2" name="群組 1">
              <a:extLst>
                <a:ext uri="{FF2B5EF4-FFF2-40B4-BE49-F238E27FC236}">
                  <a16:creationId xmlns:a16="http://schemas.microsoft.com/office/drawing/2014/main" id="{1D7A3526-F3DE-3243-F024-D7116B9546E4}"/>
                </a:ext>
              </a:extLst>
            </p:cNvPr>
            <p:cNvGrpSpPr/>
            <p:nvPr/>
          </p:nvGrpSpPr>
          <p:grpSpPr>
            <a:xfrm>
              <a:off x="3701109" y="1825197"/>
              <a:ext cx="7823626" cy="4186561"/>
              <a:chOff x="3701109" y="1825197"/>
              <a:chExt cx="7823626" cy="4186561"/>
            </a:xfrm>
          </p:grpSpPr>
          <p:pic>
            <p:nvPicPr>
              <p:cNvPr id="8" name="圖片 7">
                <a:extLst>
                  <a:ext uri="{FF2B5EF4-FFF2-40B4-BE49-F238E27FC236}">
                    <a16:creationId xmlns:a16="http://schemas.microsoft.com/office/drawing/2014/main" id="{9D28901E-27A9-245D-F5FB-115DF1CD66D8}"/>
                  </a:ext>
                </a:extLst>
              </p:cNvPr>
              <p:cNvPicPr>
                <a:picLocks noChangeAspect="1"/>
              </p:cNvPicPr>
              <p:nvPr/>
            </p:nvPicPr>
            <p:blipFill rotWithShape="1">
              <a:blip r:embed="rId3"/>
              <a:srcRect r="25032"/>
              <a:stretch/>
            </p:blipFill>
            <p:spPr>
              <a:xfrm>
                <a:off x="8839840" y="1832316"/>
                <a:ext cx="2684895" cy="3581400"/>
              </a:xfrm>
              <a:prstGeom prst="rect">
                <a:avLst/>
              </a:prstGeom>
            </p:spPr>
          </p:pic>
          <p:pic>
            <p:nvPicPr>
              <p:cNvPr id="4" name="圖片 3">
                <a:extLst>
                  <a:ext uri="{FF2B5EF4-FFF2-40B4-BE49-F238E27FC236}">
                    <a16:creationId xmlns:a16="http://schemas.microsoft.com/office/drawing/2014/main" id="{592BE100-CDE2-79EA-DDB9-DB575ED0E163}"/>
                  </a:ext>
                </a:extLst>
              </p:cNvPr>
              <p:cNvPicPr>
                <a:picLocks noChangeAspect="1"/>
              </p:cNvPicPr>
              <p:nvPr/>
            </p:nvPicPr>
            <p:blipFill>
              <a:blip r:embed="rId4"/>
              <a:stretch>
                <a:fillRect/>
              </a:stretch>
            </p:blipFill>
            <p:spPr>
              <a:xfrm>
                <a:off x="6538054" y="1825197"/>
                <a:ext cx="3581400" cy="3581400"/>
              </a:xfrm>
              <a:prstGeom prst="rect">
                <a:avLst/>
              </a:prstGeom>
            </p:spPr>
          </p:pic>
          <p:pic>
            <p:nvPicPr>
              <p:cNvPr id="7" name="圖片 6">
                <a:extLst>
                  <a:ext uri="{FF2B5EF4-FFF2-40B4-BE49-F238E27FC236}">
                    <a16:creationId xmlns:a16="http://schemas.microsoft.com/office/drawing/2014/main" id="{9EBB1BDD-B504-46EF-910A-0AF9CE7DD40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01109" y="1866141"/>
                <a:ext cx="3489322" cy="3489322"/>
              </a:xfrm>
              <a:prstGeom prst="rect">
                <a:avLst/>
              </a:prstGeom>
            </p:spPr>
          </p:pic>
          <p:sp>
            <p:nvSpPr>
              <p:cNvPr id="10" name="矩形 9">
                <a:extLst>
                  <a:ext uri="{FF2B5EF4-FFF2-40B4-BE49-F238E27FC236}">
                    <a16:creationId xmlns:a16="http://schemas.microsoft.com/office/drawing/2014/main" id="{D1950C9F-7BAB-4789-9263-A8310655474C}"/>
                  </a:ext>
                </a:extLst>
              </p:cNvPr>
              <p:cNvSpPr/>
              <p:nvPr/>
            </p:nvSpPr>
            <p:spPr>
              <a:xfrm>
                <a:off x="4287236" y="3282661"/>
                <a:ext cx="2107702" cy="540231"/>
              </a:xfrm>
              <a:prstGeom prst="rect">
                <a:avLst/>
              </a:prstGeom>
              <a:solidFill>
                <a:srgbClr val="7030A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 name="矩形 12">
                <a:extLst>
                  <a:ext uri="{FF2B5EF4-FFF2-40B4-BE49-F238E27FC236}">
                    <a16:creationId xmlns:a16="http://schemas.microsoft.com/office/drawing/2014/main" id="{A6C2F8CA-FC65-4D6E-AFC4-6417D4FE2A91}"/>
                  </a:ext>
                </a:extLst>
              </p:cNvPr>
              <p:cNvSpPr/>
              <p:nvPr/>
            </p:nvSpPr>
            <p:spPr>
              <a:xfrm>
                <a:off x="8145517" y="4313442"/>
                <a:ext cx="1411321" cy="169831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dirty="0">
                  <a:solidFill>
                    <a:srgbClr val="FF0000"/>
                  </a:solidFill>
                </a:endParaRPr>
              </a:p>
            </p:txBody>
          </p:sp>
          <p:sp>
            <p:nvSpPr>
              <p:cNvPr id="14" name="文字方塊 13">
                <a:extLst>
                  <a:ext uri="{FF2B5EF4-FFF2-40B4-BE49-F238E27FC236}">
                    <a16:creationId xmlns:a16="http://schemas.microsoft.com/office/drawing/2014/main" id="{9F09C0EB-59AD-4D1F-A180-DBB6BC1B78FB}"/>
                  </a:ext>
                </a:extLst>
              </p:cNvPr>
              <p:cNvSpPr txBox="1"/>
              <p:nvPr/>
            </p:nvSpPr>
            <p:spPr>
              <a:xfrm>
                <a:off x="8130607" y="5162600"/>
                <a:ext cx="1426232" cy="830997"/>
              </a:xfrm>
              <a:prstGeom prst="rect">
                <a:avLst/>
              </a:prstGeom>
              <a:noFill/>
            </p:spPr>
            <p:txBody>
              <a:bodyPr wrap="square">
                <a:spAutoFit/>
              </a:bodyPr>
              <a:lstStyle/>
              <a:p>
                <a:r>
                  <a:rPr lang="en-US" altLang="zh-TW" sz="1200" dirty="0">
                    <a:solidFill>
                      <a:srgbClr val="FFFFFF"/>
                    </a:solidFill>
                    <a:latin typeface="微軟正黑體" panose="020B0604030504040204" pitchFamily="34" charset="-120"/>
                    <a:ea typeface="微軟正黑體" panose="020B0604030504040204" pitchFamily="34" charset="-120"/>
                  </a:rPr>
                  <a:t>ATX &amp; Standard / </a:t>
                </a:r>
                <a:r>
                  <a:rPr lang="zh-TW" altLang="en-US" sz="1200" dirty="0">
                    <a:solidFill>
                      <a:srgbClr val="FFFFFF"/>
                    </a:solidFill>
                    <a:latin typeface="微軟正黑體" panose="020B0604030504040204" pitchFamily="34" charset="-120"/>
                    <a:ea typeface="微軟正黑體" panose="020B0604030504040204" pitchFamily="34" charset="-120"/>
                  </a:rPr>
                  <a:t>長度可達 </a:t>
                </a:r>
                <a:r>
                  <a:rPr lang="en-US" altLang="zh-TW" sz="1200" dirty="0">
                    <a:solidFill>
                      <a:srgbClr val="FFFFFF"/>
                    </a:solidFill>
                    <a:latin typeface="微軟正黑體" panose="020B0604030504040204" pitchFamily="34" charset="-120"/>
                    <a:ea typeface="微軟正黑體" panose="020B0604030504040204" pitchFamily="34" charset="-120"/>
                  </a:rPr>
                  <a:t>200mm(</a:t>
                </a:r>
                <a:r>
                  <a:rPr lang="zh-TW" altLang="en-US" sz="1200" dirty="0">
                    <a:solidFill>
                      <a:srgbClr val="FFFFFF"/>
                    </a:solidFill>
                    <a:latin typeface="微軟正黑體" panose="020B0604030504040204" pitchFamily="34" charset="-120"/>
                    <a:ea typeface="微軟正黑體" panose="020B0604030504040204" pitchFamily="34" charset="-120"/>
                  </a:rPr>
                  <a:t>建議長度至 </a:t>
                </a:r>
                <a:r>
                  <a:rPr lang="en-US" altLang="zh-TW" sz="1200" dirty="0">
                    <a:solidFill>
                      <a:srgbClr val="FFFFFF"/>
                    </a:solidFill>
                    <a:latin typeface="微軟正黑體" panose="020B0604030504040204" pitchFamily="34" charset="-120"/>
                    <a:ea typeface="微軟正黑體" panose="020B0604030504040204" pitchFamily="34" charset="-120"/>
                  </a:rPr>
                  <a:t>190mm)</a:t>
                </a:r>
                <a:endParaRPr lang="zh-TW" altLang="en-US" sz="1200" dirty="0">
                  <a:solidFill>
                    <a:srgbClr val="FFFFFF"/>
                  </a:solidFill>
                  <a:latin typeface="微軟正黑體" panose="020B0604030504040204" pitchFamily="34" charset="-120"/>
                  <a:ea typeface="微軟正黑體" panose="020B0604030504040204" pitchFamily="34" charset="-120"/>
                </a:endParaRPr>
              </a:p>
            </p:txBody>
          </p:sp>
          <p:sp>
            <p:nvSpPr>
              <p:cNvPr id="20" name="矩形 19">
                <a:extLst>
                  <a:ext uri="{FF2B5EF4-FFF2-40B4-BE49-F238E27FC236}">
                    <a16:creationId xmlns:a16="http://schemas.microsoft.com/office/drawing/2014/main" id="{E698CB84-2E86-4C1F-9E16-82F3917BA67B}"/>
                  </a:ext>
                </a:extLst>
              </p:cNvPr>
              <p:cNvSpPr/>
              <p:nvPr/>
            </p:nvSpPr>
            <p:spPr>
              <a:xfrm>
                <a:off x="11142831" y="2050105"/>
                <a:ext cx="255032" cy="2958452"/>
              </a:xfrm>
              <a:prstGeom prst="rect">
                <a:avLst/>
              </a:pr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20">
                <a:extLst>
                  <a:ext uri="{FF2B5EF4-FFF2-40B4-BE49-F238E27FC236}">
                    <a16:creationId xmlns:a16="http://schemas.microsoft.com/office/drawing/2014/main" id="{1196B5B4-05D0-4935-A796-11200499C029}"/>
                  </a:ext>
                </a:extLst>
              </p:cNvPr>
              <p:cNvSpPr txBox="1"/>
              <p:nvPr/>
            </p:nvSpPr>
            <p:spPr>
              <a:xfrm rot="16200000">
                <a:off x="9976642" y="3312404"/>
                <a:ext cx="2587409" cy="276999"/>
              </a:xfrm>
              <a:prstGeom prst="rect">
                <a:avLst/>
              </a:prstGeom>
              <a:noFill/>
            </p:spPr>
            <p:txBody>
              <a:bodyPr wrap="square">
                <a:spAutoFit/>
              </a:bodyPr>
              <a:lstStyle/>
              <a:p>
                <a:pPr algn="ctr"/>
                <a:r>
                  <a:rPr lang="zh-TW" altLang="en-US" sz="1200" dirty="0">
                    <a:solidFill>
                      <a:srgbClr val="FFFFFF"/>
                    </a:solidFill>
                    <a:latin typeface="微軟正黑體" panose="020B0604030504040204" pitchFamily="34" charset="-120"/>
                    <a:ea typeface="微軟正黑體" panose="020B0604030504040204" pitchFamily="34" charset="-120"/>
                  </a:rPr>
                  <a:t>理線空間 </a:t>
                </a:r>
                <a:r>
                  <a:rPr lang="en-US" altLang="zh-TW" sz="1200" dirty="0">
                    <a:solidFill>
                      <a:srgbClr val="FFFFFF"/>
                    </a:solidFill>
                    <a:latin typeface="微軟正黑體" panose="020B0604030504040204" pitchFamily="34" charset="-120"/>
                    <a:ea typeface="微軟正黑體" panose="020B0604030504040204" pitchFamily="34" charset="-120"/>
                  </a:rPr>
                  <a:t>27mm</a:t>
                </a:r>
                <a:endParaRPr lang="zh-TW" altLang="en-US" sz="1200" dirty="0">
                  <a:solidFill>
                    <a:srgbClr val="FFFFFF"/>
                  </a:solidFill>
                  <a:latin typeface="微軟正黑體" panose="020B0604030504040204" pitchFamily="34" charset="-120"/>
                  <a:ea typeface="微軟正黑體" panose="020B0604030504040204" pitchFamily="34" charset="-120"/>
                </a:endParaRPr>
              </a:p>
            </p:txBody>
          </p:sp>
          <p:sp>
            <p:nvSpPr>
              <p:cNvPr id="22" name="矩形 21">
                <a:extLst>
                  <a:ext uri="{FF2B5EF4-FFF2-40B4-BE49-F238E27FC236}">
                    <a16:creationId xmlns:a16="http://schemas.microsoft.com/office/drawing/2014/main" id="{915A51E8-157E-4E3A-9565-BB32AC35A818}"/>
                  </a:ext>
                </a:extLst>
              </p:cNvPr>
              <p:cNvSpPr/>
              <p:nvPr/>
            </p:nvSpPr>
            <p:spPr>
              <a:xfrm rot="16200000">
                <a:off x="10061780" y="2259095"/>
                <a:ext cx="857729" cy="1098506"/>
              </a:xfrm>
              <a:prstGeom prst="rect">
                <a:avLst/>
              </a:pr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3" name="文字方塊 22">
                <a:extLst>
                  <a:ext uri="{FF2B5EF4-FFF2-40B4-BE49-F238E27FC236}">
                    <a16:creationId xmlns:a16="http://schemas.microsoft.com/office/drawing/2014/main" id="{D2A5DDA4-466F-420E-BF2D-92A3B24DF31D}"/>
                  </a:ext>
                </a:extLst>
              </p:cNvPr>
              <p:cNvSpPr txBox="1"/>
              <p:nvPr/>
            </p:nvSpPr>
            <p:spPr>
              <a:xfrm>
                <a:off x="9927433" y="2590169"/>
                <a:ext cx="1106973" cy="461665"/>
              </a:xfrm>
              <a:prstGeom prst="rect">
                <a:avLst/>
              </a:prstGeom>
              <a:noFill/>
            </p:spPr>
            <p:txBody>
              <a:bodyPr wrap="square">
                <a:spAutoFit/>
              </a:bodyPr>
              <a:lstStyle/>
              <a:p>
                <a:pPr algn="ctr"/>
                <a:r>
                  <a:rPr lang="zh-TW" altLang="en-US" sz="1200" dirty="0">
                    <a:solidFill>
                      <a:srgbClr val="FFFFFF"/>
                    </a:solidFill>
                    <a:latin typeface="微軟正黑體" panose="020B0604030504040204" pitchFamily="34" charset="-120"/>
                    <a:ea typeface="微軟正黑體" panose="020B0604030504040204" pitchFamily="34" charset="-120"/>
                  </a:rPr>
                  <a:t>空冷高度支援</a:t>
                </a:r>
                <a:r>
                  <a:rPr lang="en-US" altLang="zh-TW" sz="1200" dirty="0">
                    <a:solidFill>
                      <a:srgbClr val="FFFFFF"/>
                    </a:solidFill>
                    <a:latin typeface="微軟正黑體" panose="020B0604030504040204" pitchFamily="34" charset="-120"/>
                    <a:ea typeface="微軟正黑體" panose="020B0604030504040204" pitchFamily="34" charset="-120"/>
                  </a:rPr>
                  <a:t>160mm</a:t>
                </a:r>
                <a:endParaRPr lang="zh-TW" altLang="en-US" sz="1200" dirty="0">
                  <a:solidFill>
                    <a:srgbClr val="FFFFFF"/>
                  </a:solidFill>
                  <a:latin typeface="微軟正黑體" panose="020B0604030504040204" pitchFamily="34" charset="-120"/>
                  <a:ea typeface="微軟正黑體" panose="020B0604030504040204" pitchFamily="34" charset="-120"/>
                </a:endParaRPr>
              </a:p>
            </p:txBody>
          </p:sp>
        </p:grpSp>
        <p:sp>
          <p:nvSpPr>
            <p:cNvPr id="11" name="文字方塊 10">
              <a:extLst>
                <a:ext uri="{FF2B5EF4-FFF2-40B4-BE49-F238E27FC236}">
                  <a16:creationId xmlns:a16="http://schemas.microsoft.com/office/drawing/2014/main" id="{B88DAB9D-CC73-49A3-95CE-FC62043D6F62}"/>
                </a:ext>
              </a:extLst>
            </p:cNvPr>
            <p:cNvSpPr txBox="1"/>
            <p:nvPr/>
          </p:nvSpPr>
          <p:spPr>
            <a:xfrm>
              <a:off x="4239972" y="3406386"/>
              <a:ext cx="2268728" cy="276999"/>
            </a:xfrm>
            <a:prstGeom prst="rect">
              <a:avLst/>
            </a:prstGeom>
            <a:noFill/>
          </p:spPr>
          <p:txBody>
            <a:bodyPr wrap="square">
              <a:spAutoFit/>
            </a:bodyPr>
            <a:lstStyle/>
            <a:p>
              <a:pPr algn="ctr"/>
              <a:r>
                <a:rPr lang="zh-TW" altLang="en-US" sz="1200" dirty="0">
                  <a:solidFill>
                    <a:schemeClr val="bg1"/>
                  </a:solidFill>
                  <a:latin typeface="微軟正黑體" panose="020B0604030504040204" pitchFamily="34" charset="-120"/>
                  <a:ea typeface="微軟正黑體" panose="020B0604030504040204" pitchFamily="34" charset="-120"/>
                </a:rPr>
                <a:t>顯卡長度支援 </a:t>
              </a:r>
              <a:r>
                <a:rPr lang="en-US" altLang="zh-TW" sz="1200" dirty="0">
                  <a:solidFill>
                    <a:schemeClr val="bg1"/>
                  </a:solidFill>
                  <a:latin typeface="微軟正黑體" panose="020B0604030504040204" pitchFamily="34" charset="-120"/>
                  <a:ea typeface="微軟正黑體" panose="020B0604030504040204" pitchFamily="34" charset="-120"/>
                </a:rPr>
                <a:t>315mm</a:t>
              </a:r>
              <a:endParaRPr lang="zh-TW" altLang="en-US" sz="1200" dirty="0">
                <a:solidFill>
                  <a:schemeClr val="bg1"/>
                </a:solidFill>
                <a:latin typeface="微軟正黑體" panose="020B0604030504040204" pitchFamily="34" charset="-120"/>
                <a:ea typeface="微軟正黑體" panose="020B0604030504040204" pitchFamily="34" charset="-120"/>
                <a:cs typeface="Calibri"/>
              </a:endParaRPr>
            </a:p>
          </p:txBody>
        </p:sp>
      </p:grpSp>
    </p:spTree>
    <p:extLst>
      <p:ext uri="{BB962C8B-B14F-4D97-AF65-F5344CB8AC3E}">
        <p14:creationId xmlns:p14="http://schemas.microsoft.com/office/powerpoint/2010/main" val="776970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568" y="154644"/>
            <a:ext cx="1487786" cy="337179"/>
          </a:xfrm>
          <a:prstGeom prst="rect">
            <a:avLst/>
          </a:prstGeom>
        </p:spPr>
      </p:pic>
      <p:sp>
        <p:nvSpPr>
          <p:cNvPr id="3" name="矩形 2"/>
          <p:cNvSpPr/>
          <p:nvPr/>
        </p:nvSpPr>
        <p:spPr>
          <a:xfrm>
            <a:off x="353043" y="3976737"/>
            <a:ext cx="6184667" cy="2365904"/>
          </a:xfrm>
          <a:prstGeom prst="rect">
            <a:avLst/>
          </a:prstGeom>
        </p:spPr>
        <p:txBody>
          <a:bodyPr wrap="square">
            <a:spAutoFit/>
          </a:bodyPr>
          <a:lstStyle/>
          <a:p>
            <a:r>
              <a:rPr lang="zh-TW" altLang="en-US" sz="2400" b="1" dirty="0">
                <a:solidFill>
                  <a:srgbClr val="00FFF8"/>
                </a:solidFill>
                <a:ea typeface="微軟正黑體" panose="020B0604030504040204" pitchFamily="34" charset="-120"/>
              </a:rPr>
              <a:t>模組化設計得硬碟磁架</a:t>
            </a:r>
            <a:endParaRPr lang="en-US" altLang="zh-TW" sz="2400" b="1" dirty="0">
              <a:solidFill>
                <a:srgbClr val="00FFF8"/>
              </a:solidFill>
              <a:ea typeface="微軟正黑體" panose="020B0604030504040204" pitchFamily="34" charset="-120"/>
            </a:endParaRPr>
          </a:p>
          <a:p>
            <a:pPr algn="just">
              <a:lnSpc>
                <a:spcPct val="150000"/>
              </a:lnSpc>
            </a:pPr>
            <a:r>
              <a:rPr lang="zh-TW" altLang="en-US" sz="1400" dirty="0">
                <a:solidFill>
                  <a:schemeClr val="bg1"/>
                </a:solidFill>
                <a:ea typeface="微軟正黑體" panose="020B0604030504040204" pitchFamily="34" charset="-120"/>
              </a:rPr>
              <a:t>為了兼容更多的硬體，風魅影 </a:t>
            </a:r>
            <a:r>
              <a:rPr lang="en-US" altLang="zh-TW" sz="1400" dirty="0">
                <a:solidFill>
                  <a:schemeClr val="bg1"/>
                </a:solidFill>
                <a:ea typeface="微軟正黑體" panose="020B0604030504040204" pitchFamily="34" charset="-120"/>
              </a:rPr>
              <a:t>2022</a:t>
            </a:r>
            <a:r>
              <a:rPr lang="zh-TW" altLang="en-US" sz="1400" dirty="0">
                <a:solidFill>
                  <a:schemeClr val="bg1"/>
                </a:solidFill>
                <a:ea typeface="微軟正黑體" panose="020B0604030504040204" pitchFamily="34" charset="-120"/>
              </a:rPr>
              <a:t>裝配了模組化的硬碟磁架，這會讓玩家在安裝</a:t>
            </a:r>
            <a:r>
              <a:rPr lang="en-US" altLang="zh-TW" sz="1400" dirty="0">
                <a:solidFill>
                  <a:schemeClr val="bg1"/>
                </a:solidFill>
                <a:ea typeface="微軟正黑體" panose="020B0604030504040204" pitchFamily="34" charset="-120"/>
              </a:rPr>
              <a:t>PSU</a:t>
            </a:r>
            <a:r>
              <a:rPr lang="zh-TW" altLang="en-US" sz="1400" dirty="0">
                <a:solidFill>
                  <a:schemeClr val="bg1"/>
                </a:solidFill>
                <a:ea typeface="微軟正黑體" panose="020B0604030504040204" pitchFamily="34" charset="-120"/>
              </a:rPr>
              <a:t>的時候有更多的便利性和選擇性。除了易於安裝外，玩家也可以對應所選配的硬體做調整。例如因應</a:t>
            </a:r>
            <a:r>
              <a:rPr lang="en-US" altLang="zh-TW" sz="1400" dirty="0">
                <a:solidFill>
                  <a:schemeClr val="bg1"/>
                </a:solidFill>
                <a:ea typeface="微軟正黑體" panose="020B0604030504040204" pitchFamily="34" charset="-120"/>
              </a:rPr>
              <a:t>PSU</a:t>
            </a:r>
            <a:r>
              <a:rPr lang="zh-TW" altLang="en-US" sz="1400" dirty="0">
                <a:solidFill>
                  <a:schemeClr val="bg1"/>
                </a:solidFill>
                <a:ea typeface="微軟正黑體" panose="020B0604030504040204" pitchFamily="34" charset="-120"/>
              </a:rPr>
              <a:t>的大小可將磁架往前推進；對於有安裝較厚的水冷排時也可將磁架的位置進行調整。</a:t>
            </a:r>
          </a:p>
          <a:p>
            <a:pPr algn="just">
              <a:lnSpc>
                <a:spcPct val="150000"/>
              </a:lnSpc>
            </a:pPr>
            <a:r>
              <a:rPr lang="zh-TW" altLang="en-US" sz="1400" dirty="0">
                <a:solidFill>
                  <a:schemeClr val="bg1"/>
                </a:solidFill>
                <a:ea typeface="微軟正黑體" panose="020B0604030504040204" pitchFamily="34" charset="-120"/>
              </a:rPr>
              <a:t>模組化的磁架可以搭載</a:t>
            </a:r>
            <a:r>
              <a:rPr lang="en-US" altLang="zh-TW" sz="1400" dirty="0">
                <a:solidFill>
                  <a:schemeClr val="bg1"/>
                </a:solidFill>
                <a:ea typeface="微軟正黑體" panose="020B0604030504040204" pitchFamily="34" charset="-120"/>
              </a:rPr>
              <a:t>1</a:t>
            </a:r>
            <a:r>
              <a:rPr lang="zh-TW" altLang="en-US" sz="1400" dirty="0">
                <a:solidFill>
                  <a:schemeClr val="bg1"/>
                </a:solidFill>
                <a:ea typeface="微軟正黑體" panose="020B0604030504040204" pitchFamily="34" charset="-120"/>
              </a:rPr>
              <a:t>顆</a:t>
            </a:r>
            <a:r>
              <a:rPr lang="en-US" altLang="zh-TW" sz="1400" dirty="0">
                <a:solidFill>
                  <a:schemeClr val="bg1"/>
                </a:solidFill>
                <a:ea typeface="微軟正黑體" panose="020B0604030504040204" pitchFamily="34" charset="-120"/>
              </a:rPr>
              <a:t>HDD+1</a:t>
            </a:r>
            <a:r>
              <a:rPr lang="zh-TW" altLang="en-US" sz="1400" dirty="0">
                <a:solidFill>
                  <a:schemeClr val="bg1"/>
                </a:solidFill>
                <a:ea typeface="微軟正黑體" panose="020B0604030504040204" pitchFamily="34" charset="-120"/>
              </a:rPr>
              <a:t>顆</a:t>
            </a:r>
            <a:r>
              <a:rPr lang="en-US" altLang="zh-TW" sz="1400" dirty="0">
                <a:solidFill>
                  <a:schemeClr val="bg1"/>
                </a:solidFill>
                <a:ea typeface="微軟正黑體" panose="020B0604030504040204" pitchFamily="34" charset="-120"/>
              </a:rPr>
              <a:t>SSD</a:t>
            </a:r>
            <a:r>
              <a:rPr lang="zh-TW" altLang="en-US" sz="1400" dirty="0">
                <a:solidFill>
                  <a:schemeClr val="bg1"/>
                </a:solidFill>
                <a:ea typeface="微軟正黑體" panose="020B0604030504040204" pitchFamily="34" charset="-120"/>
              </a:rPr>
              <a:t>或</a:t>
            </a:r>
            <a:r>
              <a:rPr lang="en-US" altLang="zh-TW" sz="1400" dirty="0">
                <a:solidFill>
                  <a:schemeClr val="bg1"/>
                </a:solidFill>
                <a:ea typeface="微軟正黑體" panose="020B0604030504040204" pitchFamily="34" charset="-120"/>
              </a:rPr>
              <a:t>2</a:t>
            </a:r>
            <a:r>
              <a:rPr lang="zh-TW" altLang="en-US" sz="1400" dirty="0">
                <a:solidFill>
                  <a:schemeClr val="bg1"/>
                </a:solidFill>
                <a:ea typeface="微軟正黑體" panose="020B0604030504040204" pitchFamily="34" charset="-120"/>
              </a:rPr>
              <a:t>顆</a:t>
            </a:r>
            <a:r>
              <a:rPr lang="en-US" altLang="zh-TW" sz="1400" dirty="0">
                <a:solidFill>
                  <a:schemeClr val="bg1"/>
                </a:solidFill>
                <a:ea typeface="微軟正黑體" panose="020B0604030504040204" pitchFamily="34" charset="-120"/>
              </a:rPr>
              <a:t>HDD</a:t>
            </a:r>
            <a:r>
              <a:rPr lang="zh-TW" altLang="en-US" sz="1400" dirty="0">
                <a:solidFill>
                  <a:schemeClr val="bg1"/>
                </a:solidFill>
                <a:ea typeface="微軟正黑體" panose="020B0604030504040204" pitchFamily="34" charset="-120"/>
              </a:rPr>
              <a:t>，此外還可以將</a:t>
            </a:r>
            <a:r>
              <a:rPr lang="en-US" altLang="zh-TW" sz="1400" dirty="0">
                <a:solidFill>
                  <a:schemeClr val="bg1"/>
                </a:solidFill>
                <a:ea typeface="微軟正黑體" panose="020B0604030504040204" pitchFamily="34" charset="-120"/>
              </a:rPr>
              <a:t>2</a:t>
            </a:r>
            <a:r>
              <a:rPr lang="zh-TW" altLang="en-US" sz="1400" dirty="0">
                <a:solidFill>
                  <a:schemeClr val="bg1"/>
                </a:solidFill>
                <a:ea typeface="微軟正黑體" panose="020B0604030504040204" pitchFamily="34" charset="-120"/>
              </a:rPr>
              <a:t>顆</a:t>
            </a:r>
            <a:r>
              <a:rPr lang="en-US" altLang="zh-TW" sz="1400" dirty="0">
                <a:solidFill>
                  <a:schemeClr val="bg1"/>
                </a:solidFill>
                <a:ea typeface="微軟正黑體" panose="020B0604030504040204" pitchFamily="34" charset="-120"/>
              </a:rPr>
              <a:t>SSD</a:t>
            </a:r>
            <a:r>
              <a:rPr lang="zh-TW" altLang="en-US" sz="1400" dirty="0">
                <a:solidFill>
                  <a:schemeClr val="bg1"/>
                </a:solidFill>
                <a:ea typeface="微軟正黑體" panose="020B0604030504040204" pitchFamily="34" charset="-120"/>
              </a:rPr>
              <a:t>安裝於主機板左側</a:t>
            </a:r>
            <a:r>
              <a:rPr lang="en-US" altLang="zh-TW" sz="1400" dirty="0">
                <a:solidFill>
                  <a:schemeClr val="bg1"/>
                </a:solidFill>
                <a:ea typeface="微軟正黑體" panose="020B0604030504040204" pitchFamily="34" charset="-120"/>
              </a:rPr>
              <a:t>(</a:t>
            </a:r>
            <a:r>
              <a:rPr lang="zh-TW" altLang="en-US" sz="1400" dirty="0">
                <a:solidFill>
                  <a:schemeClr val="bg1"/>
                </a:solidFill>
                <a:ea typeface="微軟正黑體" panose="020B0604030504040204" pitchFamily="34" charset="-120"/>
              </a:rPr>
              <a:t>如圖</a:t>
            </a:r>
            <a:r>
              <a:rPr lang="en-US" altLang="zh-TW" sz="1400" dirty="0">
                <a:solidFill>
                  <a:schemeClr val="bg1"/>
                </a:solidFill>
                <a:ea typeface="微軟正黑體" panose="020B0604030504040204" pitchFamily="34" charset="-120"/>
              </a:rPr>
              <a:t>)</a:t>
            </a:r>
            <a:r>
              <a:rPr lang="zh-TW" altLang="en-US" sz="1400" dirty="0">
                <a:solidFill>
                  <a:schemeClr val="bg1"/>
                </a:solidFill>
                <a:ea typeface="微軟正黑體" panose="020B0604030504040204" pitchFamily="34" charset="-120"/>
              </a:rPr>
              <a:t>，讓玩家能展現的自己的特殊</a:t>
            </a:r>
            <a:r>
              <a:rPr lang="en-US" altLang="zh-TW" sz="1400" dirty="0">
                <a:solidFill>
                  <a:schemeClr val="bg1"/>
                </a:solidFill>
                <a:ea typeface="微軟正黑體" panose="020B0604030504040204" pitchFamily="34" charset="-120"/>
              </a:rPr>
              <a:t>SSD</a:t>
            </a:r>
            <a:r>
              <a:rPr lang="zh-TW" altLang="en-US" sz="1400" dirty="0">
                <a:solidFill>
                  <a:schemeClr val="bg1"/>
                </a:solidFill>
                <a:ea typeface="微軟正黑體" panose="020B0604030504040204" pitchFamily="34" charset="-120"/>
              </a:rPr>
              <a:t>。  </a:t>
            </a:r>
            <a:endParaRPr lang="en-US" altLang="zh-TW" b="1" dirty="0">
              <a:solidFill>
                <a:srgbClr val="00FFF8"/>
              </a:solidFill>
              <a:ea typeface="微軟正黑體" panose="020B0604030504040204" pitchFamily="34" charset="-120"/>
            </a:endParaRPr>
          </a:p>
        </p:txBody>
      </p:sp>
      <p:pic>
        <p:nvPicPr>
          <p:cNvPr id="22" name="圖片 21">
            <a:extLst>
              <a:ext uri="{FF2B5EF4-FFF2-40B4-BE49-F238E27FC236}">
                <a16:creationId xmlns:a16="http://schemas.microsoft.com/office/drawing/2014/main" id="{F1C0EA11-B53B-44DE-B692-FEA0B76C9B1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36296" y="4415869"/>
            <a:ext cx="3368523" cy="2030567"/>
          </a:xfrm>
          <a:prstGeom prst="rect">
            <a:avLst/>
          </a:prstGeom>
        </p:spPr>
      </p:pic>
      <p:grpSp>
        <p:nvGrpSpPr>
          <p:cNvPr id="14" name="群組 13"/>
          <p:cNvGrpSpPr/>
          <p:nvPr/>
        </p:nvGrpSpPr>
        <p:grpSpPr>
          <a:xfrm>
            <a:off x="8523461" y="5261658"/>
            <a:ext cx="804634" cy="377614"/>
            <a:chOff x="9282674" y="5125763"/>
            <a:chExt cx="892275" cy="418744"/>
          </a:xfrm>
          <a:solidFill>
            <a:srgbClr val="FFFF00"/>
          </a:solidFill>
        </p:grpSpPr>
        <p:sp>
          <p:nvSpPr>
            <p:cNvPr id="12" name="向右箭號 11"/>
            <p:cNvSpPr/>
            <p:nvPr/>
          </p:nvSpPr>
          <p:spPr>
            <a:xfrm>
              <a:off x="9485833" y="5125763"/>
              <a:ext cx="689116" cy="418744"/>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 name="向右箭號 12"/>
            <p:cNvSpPr/>
            <p:nvPr/>
          </p:nvSpPr>
          <p:spPr>
            <a:xfrm rot="10800000">
              <a:off x="9282674" y="5125763"/>
              <a:ext cx="307649" cy="418744"/>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0" name="群組 29">
            <a:extLst>
              <a:ext uri="{FF2B5EF4-FFF2-40B4-BE49-F238E27FC236}">
                <a16:creationId xmlns:a16="http://schemas.microsoft.com/office/drawing/2014/main" id="{5B73076F-8CCF-B0AF-9814-D21C4099D884}"/>
              </a:ext>
            </a:extLst>
          </p:cNvPr>
          <p:cNvGrpSpPr/>
          <p:nvPr/>
        </p:nvGrpSpPr>
        <p:grpSpPr>
          <a:xfrm>
            <a:off x="-116189" y="598391"/>
            <a:ext cx="12509328" cy="3010314"/>
            <a:chOff x="-116189" y="892064"/>
            <a:chExt cx="12509328" cy="3010314"/>
          </a:xfrm>
        </p:grpSpPr>
        <p:pic>
          <p:nvPicPr>
            <p:cNvPr id="31" name="圖片 30">
              <a:extLst>
                <a:ext uri="{FF2B5EF4-FFF2-40B4-BE49-F238E27FC236}">
                  <a16:creationId xmlns:a16="http://schemas.microsoft.com/office/drawing/2014/main" id="{784C8D3B-4248-F8B7-E7F4-573042AA3D4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6189" y="947555"/>
              <a:ext cx="2897912" cy="2897912"/>
            </a:xfrm>
            <a:prstGeom prst="rect">
              <a:avLst/>
            </a:prstGeom>
          </p:spPr>
        </p:pic>
        <p:pic>
          <p:nvPicPr>
            <p:cNvPr id="32" name="圖片 31">
              <a:extLst>
                <a:ext uri="{FF2B5EF4-FFF2-40B4-BE49-F238E27FC236}">
                  <a16:creationId xmlns:a16="http://schemas.microsoft.com/office/drawing/2014/main" id="{0B07790C-9493-6EBA-5C65-9F8F49545DE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47130" y="951772"/>
              <a:ext cx="2897912" cy="2897912"/>
            </a:xfrm>
            <a:prstGeom prst="rect">
              <a:avLst/>
            </a:prstGeom>
          </p:spPr>
        </p:pic>
        <p:pic>
          <p:nvPicPr>
            <p:cNvPr id="34" name="圖片 33">
              <a:extLst>
                <a:ext uri="{FF2B5EF4-FFF2-40B4-BE49-F238E27FC236}">
                  <a16:creationId xmlns:a16="http://schemas.microsoft.com/office/drawing/2014/main" id="{DA0379E4-C4F6-1B77-FFA4-4533041938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82825" y="892064"/>
              <a:ext cx="3010314" cy="3010314"/>
            </a:xfrm>
            <a:prstGeom prst="rect">
              <a:avLst/>
            </a:prstGeom>
          </p:spPr>
        </p:pic>
        <p:pic>
          <p:nvPicPr>
            <p:cNvPr id="36" name="圖片 35">
              <a:extLst>
                <a:ext uri="{FF2B5EF4-FFF2-40B4-BE49-F238E27FC236}">
                  <a16:creationId xmlns:a16="http://schemas.microsoft.com/office/drawing/2014/main" id="{39C2C36A-D794-9027-7779-E343F264A11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65905" y="892064"/>
              <a:ext cx="3008895" cy="3008895"/>
            </a:xfrm>
            <a:prstGeom prst="rect">
              <a:avLst/>
            </a:prstGeom>
          </p:spPr>
        </p:pic>
        <p:pic>
          <p:nvPicPr>
            <p:cNvPr id="38" name="圖片 37">
              <a:extLst>
                <a:ext uri="{FF2B5EF4-FFF2-40B4-BE49-F238E27FC236}">
                  <a16:creationId xmlns:a16="http://schemas.microsoft.com/office/drawing/2014/main" id="{954165C0-172F-B8C9-939D-F28D6EA869B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43261" y="892064"/>
              <a:ext cx="3008895" cy="3008895"/>
            </a:xfrm>
            <a:prstGeom prst="rect">
              <a:avLst/>
            </a:prstGeom>
          </p:spPr>
        </p:pic>
        <p:sp>
          <p:nvSpPr>
            <p:cNvPr id="39" name="矩形 38">
              <a:extLst>
                <a:ext uri="{FF2B5EF4-FFF2-40B4-BE49-F238E27FC236}">
                  <a16:creationId xmlns:a16="http://schemas.microsoft.com/office/drawing/2014/main" id="{CED7C4D9-721D-C23D-BEFD-AB1D4CED1C72}"/>
                </a:ext>
              </a:extLst>
            </p:cNvPr>
            <p:cNvSpPr/>
            <p:nvPr/>
          </p:nvSpPr>
          <p:spPr>
            <a:xfrm rot="5400000">
              <a:off x="8806056" y="2829523"/>
              <a:ext cx="533292" cy="1001041"/>
            </a:xfrm>
            <a:prstGeom prst="rect">
              <a:avLst/>
            </a:prstGeom>
            <a:solidFill>
              <a:srgbClr val="00FFC9">
                <a:alpha val="5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sz="1400" dirty="0"/>
            </a:p>
          </p:txBody>
        </p:sp>
        <p:sp>
          <p:nvSpPr>
            <p:cNvPr id="40" name="矩形 39">
              <a:extLst>
                <a:ext uri="{FF2B5EF4-FFF2-40B4-BE49-F238E27FC236}">
                  <a16:creationId xmlns:a16="http://schemas.microsoft.com/office/drawing/2014/main" id="{5071A0E5-C7D5-8BAC-222E-5D3B77E32770}"/>
                </a:ext>
              </a:extLst>
            </p:cNvPr>
            <p:cNvSpPr/>
            <p:nvPr/>
          </p:nvSpPr>
          <p:spPr>
            <a:xfrm rot="5400000">
              <a:off x="1643935" y="2900382"/>
              <a:ext cx="203238" cy="583614"/>
            </a:xfrm>
            <a:prstGeom prst="rect">
              <a:avLst/>
            </a:prstGeom>
            <a:solidFill>
              <a:srgbClr val="FFFF00">
                <a:alpha val="65098"/>
              </a:srgbClr>
            </a:solidFill>
            <a:ln>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42" name="矩形 41">
              <a:extLst>
                <a:ext uri="{FF2B5EF4-FFF2-40B4-BE49-F238E27FC236}">
                  <a16:creationId xmlns:a16="http://schemas.microsoft.com/office/drawing/2014/main" id="{69B8D264-C62C-C6E3-D3A8-2E12D0DAC410}"/>
                </a:ext>
              </a:extLst>
            </p:cNvPr>
            <p:cNvSpPr/>
            <p:nvPr/>
          </p:nvSpPr>
          <p:spPr>
            <a:xfrm rot="5400000">
              <a:off x="1643934" y="3176768"/>
              <a:ext cx="203238" cy="583614"/>
            </a:xfrm>
            <a:prstGeom prst="rect">
              <a:avLst/>
            </a:prstGeom>
            <a:solidFill>
              <a:srgbClr val="FFFF00">
                <a:alpha val="65098"/>
              </a:srgbClr>
            </a:solidFill>
            <a:ln>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43" name="文字方塊 42">
              <a:extLst>
                <a:ext uri="{FF2B5EF4-FFF2-40B4-BE49-F238E27FC236}">
                  <a16:creationId xmlns:a16="http://schemas.microsoft.com/office/drawing/2014/main" id="{71D0D632-0551-49A1-C4D1-A18D6AC58935}"/>
                </a:ext>
              </a:extLst>
            </p:cNvPr>
            <p:cNvSpPr txBox="1"/>
            <p:nvPr/>
          </p:nvSpPr>
          <p:spPr>
            <a:xfrm>
              <a:off x="509810" y="3152124"/>
              <a:ext cx="1128714" cy="338554"/>
            </a:xfrm>
            <a:prstGeom prst="rect">
              <a:avLst/>
            </a:prstGeom>
            <a:noFill/>
          </p:spPr>
          <p:txBody>
            <a:bodyPr wrap="square">
              <a:spAutoFit/>
            </a:bodyPr>
            <a:lstStyle/>
            <a:p>
              <a:r>
                <a:rPr lang="en-US" altLang="zh-TW" sz="1600" b="1" dirty="0">
                  <a:latin typeface="微軟正黑體" panose="020B0604030504040204" pitchFamily="34" charset="-120"/>
                  <a:ea typeface="微軟正黑體" panose="020B0604030504040204" pitchFamily="34" charset="-120"/>
                </a:rPr>
                <a:t>HDD x2</a:t>
              </a:r>
              <a:endParaRPr lang="zh-TW" altLang="en-US" sz="1400" b="1" dirty="0">
                <a:latin typeface="微軟正黑體" panose="020B0604030504040204" pitchFamily="34" charset="-120"/>
                <a:ea typeface="微軟正黑體" panose="020B0604030504040204" pitchFamily="34" charset="-120"/>
              </a:endParaRPr>
            </a:p>
          </p:txBody>
        </p:sp>
        <p:sp>
          <p:nvSpPr>
            <p:cNvPr id="44" name="矩形 43">
              <a:extLst>
                <a:ext uri="{FF2B5EF4-FFF2-40B4-BE49-F238E27FC236}">
                  <a16:creationId xmlns:a16="http://schemas.microsoft.com/office/drawing/2014/main" id="{07DB6443-D39F-5ECE-9AEF-B1681979F277}"/>
                </a:ext>
              </a:extLst>
            </p:cNvPr>
            <p:cNvSpPr/>
            <p:nvPr/>
          </p:nvSpPr>
          <p:spPr>
            <a:xfrm>
              <a:off x="4053177" y="1414655"/>
              <a:ext cx="374738" cy="651716"/>
            </a:xfrm>
            <a:prstGeom prst="rect">
              <a:avLst/>
            </a:prstGeom>
            <a:solidFill>
              <a:srgbClr val="FFFF00">
                <a:alpha val="65098"/>
              </a:srgbClr>
            </a:solidFill>
            <a:ln>
              <a:solidFill>
                <a:srgbClr val="0070C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46" name="矩形 45">
              <a:extLst>
                <a:ext uri="{FF2B5EF4-FFF2-40B4-BE49-F238E27FC236}">
                  <a16:creationId xmlns:a16="http://schemas.microsoft.com/office/drawing/2014/main" id="{F0B27665-4074-A8AC-652B-7E4282F54329}"/>
                </a:ext>
              </a:extLst>
            </p:cNvPr>
            <p:cNvSpPr/>
            <p:nvPr/>
          </p:nvSpPr>
          <p:spPr>
            <a:xfrm>
              <a:off x="4053177" y="2287157"/>
              <a:ext cx="374738" cy="651716"/>
            </a:xfrm>
            <a:prstGeom prst="rect">
              <a:avLst/>
            </a:prstGeom>
            <a:solidFill>
              <a:srgbClr val="FFFF00">
                <a:alpha val="65098"/>
              </a:srgbClr>
            </a:solidFill>
            <a:ln>
              <a:solidFill>
                <a:srgbClr val="0070C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dirty="0"/>
            </a:p>
          </p:txBody>
        </p:sp>
        <p:sp>
          <p:nvSpPr>
            <p:cNvPr id="47" name="文字方塊 46">
              <a:extLst>
                <a:ext uri="{FF2B5EF4-FFF2-40B4-BE49-F238E27FC236}">
                  <a16:creationId xmlns:a16="http://schemas.microsoft.com/office/drawing/2014/main" id="{8471E08E-D3FC-5AE7-B3AC-141366EEECFF}"/>
                </a:ext>
              </a:extLst>
            </p:cNvPr>
            <p:cNvSpPr txBox="1"/>
            <p:nvPr/>
          </p:nvSpPr>
          <p:spPr>
            <a:xfrm>
              <a:off x="3543227" y="3167280"/>
              <a:ext cx="1116313" cy="338554"/>
            </a:xfrm>
            <a:prstGeom prst="rect">
              <a:avLst/>
            </a:prstGeom>
            <a:noFill/>
          </p:spPr>
          <p:txBody>
            <a:bodyPr wrap="square">
              <a:spAutoFit/>
            </a:bodyPr>
            <a:lstStyle/>
            <a:p>
              <a:r>
                <a:rPr lang="en-US" altLang="zh-TW" sz="1600" b="1" dirty="0">
                  <a:latin typeface="微軟正黑體" panose="020B0604030504040204" pitchFamily="34" charset="-120"/>
                  <a:ea typeface="微軟正黑體" panose="020B0604030504040204" pitchFamily="34" charset="-120"/>
                </a:rPr>
                <a:t>SSD</a:t>
              </a:r>
              <a:r>
                <a:rPr lang="zh-TW" altLang="en-US" sz="1600" b="1" dirty="0">
                  <a:latin typeface="微軟正黑體" panose="020B0604030504040204" pitchFamily="34" charset="-120"/>
                  <a:ea typeface="微軟正黑體" panose="020B0604030504040204" pitchFamily="34" charset="-120"/>
                </a:rPr>
                <a:t> </a:t>
              </a:r>
              <a:r>
                <a:rPr lang="en-US" altLang="zh-TW" sz="1600" b="1" dirty="0">
                  <a:latin typeface="微軟正黑體" panose="020B0604030504040204" pitchFamily="34" charset="-120"/>
                  <a:ea typeface="微軟正黑體" panose="020B0604030504040204" pitchFamily="34" charset="-120"/>
                </a:rPr>
                <a:t>2+1</a:t>
              </a:r>
              <a:endParaRPr lang="zh-TW" altLang="en-US" sz="1600" b="1" dirty="0">
                <a:latin typeface="微軟正黑體" panose="020B0604030504040204" pitchFamily="34" charset="-120"/>
                <a:ea typeface="微軟正黑體" panose="020B0604030504040204" pitchFamily="34" charset="-120"/>
              </a:endParaRPr>
            </a:p>
          </p:txBody>
        </p:sp>
        <p:sp>
          <p:nvSpPr>
            <p:cNvPr id="48" name="矩形 47">
              <a:extLst>
                <a:ext uri="{FF2B5EF4-FFF2-40B4-BE49-F238E27FC236}">
                  <a16:creationId xmlns:a16="http://schemas.microsoft.com/office/drawing/2014/main" id="{4059C9B5-A361-9B92-6084-F0504635A3D0}"/>
                </a:ext>
              </a:extLst>
            </p:cNvPr>
            <p:cNvSpPr/>
            <p:nvPr/>
          </p:nvSpPr>
          <p:spPr>
            <a:xfrm>
              <a:off x="5386101" y="3230706"/>
              <a:ext cx="529721" cy="104477"/>
            </a:xfrm>
            <a:prstGeom prst="rect">
              <a:avLst/>
            </a:prstGeom>
            <a:solidFill>
              <a:srgbClr val="FFFF00"/>
            </a:solidFill>
            <a:ln>
              <a:solidFill>
                <a:srgbClr val="0070C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sz="1400" dirty="0"/>
            </a:p>
          </p:txBody>
        </p:sp>
        <p:sp>
          <p:nvSpPr>
            <p:cNvPr id="49" name="文字方塊 48">
              <a:extLst>
                <a:ext uri="{FF2B5EF4-FFF2-40B4-BE49-F238E27FC236}">
                  <a16:creationId xmlns:a16="http://schemas.microsoft.com/office/drawing/2014/main" id="{B8F0A03D-2113-BA53-0F55-06E48DA68288}"/>
                </a:ext>
              </a:extLst>
            </p:cNvPr>
            <p:cNvSpPr txBox="1"/>
            <p:nvPr/>
          </p:nvSpPr>
          <p:spPr>
            <a:xfrm>
              <a:off x="6044851" y="3075355"/>
              <a:ext cx="1281591" cy="584775"/>
            </a:xfrm>
            <a:prstGeom prst="rect">
              <a:avLst/>
            </a:prstGeom>
            <a:noFill/>
          </p:spPr>
          <p:txBody>
            <a:bodyPr wrap="square">
              <a:spAutoFit/>
            </a:bodyPr>
            <a:lstStyle/>
            <a:p>
              <a:r>
                <a:rPr lang="en-US" altLang="zh-TW" sz="1600" b="1" dirty="0">
                  <a:solidFill>
                    <a:schemeClr val="bg1"/>
                  </a:solidFill>
                  <a:latin typeface="微軟正黑體" panose="020B0604030504040204" pitchFamily="34" charset="-120"/>
                  <a:ea typeface="微軟正黑體" panose="020B0604030504040204" pitchFamily="34" charset="-120"/>
                </a:rPr>
                <a:t>SSD</a:t>
              </a:r>
              <a:r>
                <a:rPr lang="zh-TW" altLang="en-US" sz="1600" b="1" dirty="0">
                  <a:solidFill>
                    <a:schemeClr val="bg1"/>
                  </a:solidFill>
                  <a:latin typeface="微軟正黑體" panose="020B0604030504040204" pitchFamily="34" charset="-120"/>
                  <a:ea typeface="微軟正黑體" panose="020B0604030504040204" pitchFamily="34" charset="-120"/>
                </a:rPr>
                <a:t>  </a:t>
              </a:r>
              <a:r>
                <a:rPr lang="en-US" altLang="zh-TW" sz="1600" b="1" dirty="0">
                  <a:solidFill>
                    <a:schemeClr val="bg1"/>
                  </a:solidFill>
                  <a:latin typeface="微軟正黑體" panose="020B0604030504040204" pitchFamily="34" charset="-120"/>
                  <a:ea typeface="微軟正黑體" panose="020B0604030504040204" pitchFamily="34" charset="-120"/>
                </a:rPr>
                <a:t>x1</a:t>
              </a:r>
            </a:p>
            <a:p>
              <a:r>
                <a:rPr lang="en-US" altLang="zh-TW" sz="1600" b="1" dirty="0">
                  <a:solidFill>
                    <a:schemeClr val="bg1"/>
                  </a:solidFill>
                  <a:latin typeface="微軟正黑體" panose="020B0604030504040204" pitchFamily="34" charset="-120"/>
                  <a:ea typeface="微軟正黑體" panose="020B0604030504040204" pitchFamily="34" charset="-120"/>
                </a:rPr>
                <a:t>HDD x1</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sp>
          <p:nvSpPr>
            <p:cNvPr id="50" name="矩形 49">
              <a:extLst>
                <a:ext uri="{FF2B5EF4-FFF2-40B4-BE49-F238E27FC236}">
                  <a16:creationId xmlns:a16="http://schemas.microsoft.com/office/drawing/2014/main" id="{FA67623B-09EE-B73A-2F4F-CA561AA7A997}"/>
                </a:ext>
              </a:extLst>
            </p:cNvPr>
            <p:cNvSpPr/>
            <p:nvPr/>
          </p:nvSpPr>
          <p:spPr>
            <a:xfrm rot="5400000">
              <a:off x="5558421" y="3178334"/>
              <a:ext cx="185081" cy="586351"/>
            </a:xfrm>
            <a:prstGeom prst="rect">
              <a:avLst/>
            </a:prstGeom>
            <a:solidFill>
              <a:srgbClr val="FFFF00"/>
            </a:solidFill>
            <a:ln>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sz="1400" dirty="0"/>
            </a:p>
          </p:txBody>
        </p:sp>
        <p:sp>
          <p:nvSpPr>
            <p:cNvPr id="51" name="向右箭號 54">
              <a:extLst>
                <a:ext uri="{FF2B5EF4-FFF2-40B4-BE49-F238E27FC236}">
                  <a16:creationId xmlns:a16="http://schemas.microsoft.com/office/drawing/2014/main" id="{59C3B16D-88FE-AA7D-438E-C5DECAC612B6}"/>
                </a:ext>
              </a:extLst>
            </p:cNvPr>
            <p:cNvSpPr/>
            <p:nvPr/>
          </p:nvSpPr>
          <p:spPr>
            <a:xfrm rot="10800000">
              <a:off x="8328491" y="3136417"/>
              <a:ext cx="279503" cy="380434"/>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矩形 51">
              <a:extLst>
                <a:ext uri="{FF2B5EF4-FFF2-40B4-BE49-F238E27FC236}">
                  <a16:creationId xmlns:a16="http://schemas.microsoft.com/office/drawing/2014/main" id="{5D133D77-B30D-98FD-37F9-1598B3E7AD37}"/>
                </a:ext>
              </a:extLst>
            </p:cNvPr>
            <p:cNvSpPr/>
            <p:nvPr/>
          </p:nvSpPr>
          <p:spPr>
            <a:xfrm rot="16200000">
              <a:off x="11267976" y="2941816"/>
              <a:ext cx="533292" cy="761506"/>
            </a:xfrm>
            <a:prstGeom prst="rect">
              <a:avLst/>
            </a:prstGeom>
            <a:solidFill>
              <a:srgbClr val="00FFC9">
                <a:alpha val="5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sz="1400" dirty="0"/>
            </a:p>
          </p:txBody>
        </p:sp>
        <p:sp>
          <p:nvSpPr>
            <p:cNvPr id="53" name="向右箭號 57">
              <a:extLst>
                <a:ext uri="{FF2B5EF4-FFF2-40B4-BE49-F238E27FC236}">
                  <a16:creationId xmlns:a16="http://schemas.microsoft.com/office/drawing/2014/main" id="{324CC7EF-45FD-ADA7-4B0C-4B1637A09DCC}"/>
                </a:ext>
              </a:extLst>
            </p:cNvPr>
            <p:cNvSpPr/>
            <p:nvPr/>
          </p:nvSpPr>
          <p:spPr>
            <a:xfrm>
              <a:off x="10839558" y="3127071"/>
              <a:ext cx="279503" cy="380434"/>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矩形 53">
              <a:extLst>
                <a:ext uri="{FF2B5EF4-FFF2-40B4-BE49-F238E27FC236}">
                  <a16:creationId xmlns:a16="http://schemas.microsoft.com/office/drawing/2014/main" id="{CEB7B96E-CEA6-8AD3-4014-9EDC5EC7560F}"/>
                </a:ext>
              </a:extLst>
            </p:cNvPr>
            <p:cNvSpPr/>
            <p:nvPr/>
          </p:nvSpPr>
          <p:spPr>
            <a:xfrm>
              <a:off x="8777672" y="3165007"/>
              <a:ext cx="584237" cy="307777"/>
            </a:xfrm>
            <a:prstGeom prst="rect">
              <a:avLst/>
            </a:prstGeom>
          </p:spPr>
          <p:txBody>
            <a:bodyPr wrap="square">
              <a:spAutoFit/>
            </a:bodyPr>
            <a:lstStyle/>
            <a:p>
              <a:r>
                <a:rPr lang="en-US" altLang="zh-TW" sz="1400" b="1" dirty="0">
                  <a:solidFill>
                    <a:schemeClr val="bg1"/>
                  </a:solidFill>
                  <a:latin typeface="微軟正黑體" panose="020B0604030504040204" pitchFamily="34" charset="-120"/>
                  <a:ea typeface="微軟正黑體" panose="020B0604030504040204" pitchFamily="34" charset="-120"/>
                </a:rPr>
                <a:t>PSU</a:t>
              </a:r>
              <a:endParaRPr lang="zh-TW" altLang="en-US" sz="1400" b="1" dirty="0">
                <a:solidFill>
                  <a:schemeClr val="bg1"/>
                </a:solidFill>
                <a:latin typeface="微軟正黑體" panose="020B0604030504040204" pitchFamily="34" charset="-120"/>
                <a:ea typeface="微軟正黑體" panose="020B0604030504040204" pitchFamily="34" charset="-120"/>
              </a:endParaRPr>
            </a:p>
          </p:txBody>
        </p:sp>
        <p:sp>
          <p:nvSpPr>
            <p:cNvPr id="60" name="矩形 59">
              <a:extLst>
                <a:ext uri="{FF2B5EF4-FFF2-40B4-BE49-F238E27FC236}">
                  <a16:creationId xmlns:a16="http://schemas.microsoft.com/office/drawing/2014/main" id="{162E8C8D-56AF-CD70-26CC-72768B5FFE09}"/>
                </a:ext>
              </a:extLst>
            </p:cNvPr>
            <p:cNvSpPr/>
            <p:nvPr/>
          </p:nvSpPr>
          <p:spPr>
            <a:xfrm>
              <a:off x="11256172" y="3179483"/>
              <a:ext cx="584237" cy="307777"/>
            </a:xfrm>
            <a:prstGeom prst="rect">
              <a:avLst/>
            </a:prstGeom>
          </p:spPr>
          <p:txBody>
            <a:bodyPr wrap="square">
              <a:spAutoFit/>
            </a:bodyPr>
            <a:lstStyle/>
            <a:p>
              <a:r>
                <a:rPr lang="en-US" altLang="zh-TW" sz="1400" b="1" dirty="0">
                  <a:solidFill>
                    <a:schemeClr val="bg1"/>
                  </a:solidFill>
                  <a:latin typeface="微軟正黑體" panose="020B0604030504040204" pitchFamily="34" charset="-120"/>
                  <a:ea typeface="微軟正黑體" panose="020B0604030504040204" pitchFamily="34" charset="-120"/>
                </a:rPr>
                <a:t>PSU</a:t>
              </a:r>
              <a:endParaRPr lang="zh-TW" altLang="en-US" sz="1400" b="1" dirty="0">
                <a:solidFill>
                  <a:schemeClr val="bg1"/>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282240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69025" y="1187912"/>
            <a:ext cx="5626200" cy="2314864"/>
          </a:xfrm>
          <a:prstGeom prst="rect">
            <a:avLst/>
          </a:prstGeom>
        </p:spPr>
        <p:txBody>
          <a:bodyPr wrap="square">
            <a:spAutoFit/>
          </a:bodyPr>
          <a:lstStyle/>
          <a:p>
            <a:pPr>
              <a:lnSpc>
                <a:spcPct val="150000"/>
              </a:lnSpc>
            </a:pPr>
            <a:r>
              <a:rPr lang="zh-TW" altLang="en-US" sz="1400" dirty="0">
                <a:solidFill>
                  <a:schemeClr val="bg1"/>
                </a:solidFill>
                <a:latin typeface="微軟正黑體" panose="020B0604030504040204" pitchFamily="34" charset="-120"/>
                <a:ea typeface="微軟正黑體" panose="020B0604030504040204" pitchFamily="34" charset="-120"/>
              </a:rPr>
              <a:t>隨著追求的更高規格的硬體和強大的效能，散熱一直都是火鳥所專注的課題。風魅影 </a:t>
            </a:r>
            <a:r>
              <a:rPr lang="en-US" altLang="zh-TW" sz="1400" dirty="0">
                <a:solidFill>
                  <a:schemeClr val="bg1"/>
                </a:solidFill>
                <a:latin typeface="微軟正黑體" panose="020B0604030504040204" pitchFamily="34" charset="-120"/>
                <a:ea typeface="微軟正黑體" panose="020B0604030504040204" pitchFamily="34" charset="-120"/>
              </a:rPr>
              <a:t>2022</a:t>
            </a:r>
            <a:r>
              <a:rPr lang="zh-TW" altLang="en-US" sz="1400" dirty="0">
                <a:solidFill>
                  <a:schemeClr val="bg1"/>
                </a:solidFill>
                <a:latin typeface="微軟正黑體" panose="020B0604030504040204" pitchFamily="34" charset="-120"/>
                <a:ea typeface="微軟正黑體" panose="020B0604030504040204" pitchFamily="34" charset="-120"/>
              </a:rPr>
              <a:t>當然也繼承這樣的設計模式，由金屬鐵網所組建的大氣流前面板，可以安裝 </a:t>
            </a:r>
            <a:r>
              <a:rPr lang="en-US" altLang="zh-TW" sz="1400" dirty="0">
                <a:solidFill>
                  <a:schemeClr val="bg1"/>
                </a:solidFill>
                <a:latin typeface="微軟正黑體" panose="020B0604030504040204" pitchFamily="34" charset="-120"/>
                <a:ea typeface="微軟正黑體" panose="020B0604030504040204" pitchFamily="34" charset="-120"/>
              </a:rPr>
              <a:t>120 * 3 mm </a:t>
            </a:r>
            <a:r>
              <a:rPr lang="zh-TW" altLang="en-US" sz="1400" dirty="0">
                <a:solidFill>
                  <a:schemeClr val="bg1"/>
                </a:solidFill>
                <a:latin typeface="微軟正黑體" panose="020B0604030504040204" pitchFamily="34" charset="-120"/>
                <a:ea typeface="微軟正黑體" panose="020B0604030504040204" pitchFamily="34" charset="-120"/>
              </a:rPr>
              <a:t>風扇 </a:t>
            </a:r>
            <a:r>
              <a:rPr lang="en-US" altLang="zh-TW" sz="1400" dirty="0">
                <a:solidFill>
                  <a:schemeClr val="bg1"/>
                </a:solidFill>
                <a:latin typeface="微軟正黑體" panose="020B0604030504040204" pitchFamily="34" charset="-120"/>
                <a:ea typeface="微軟正黑體" panose="020B0604030504040204" pitchFamily="34" charset="-120"/>
              </a:rPr>
              <a:t>+ 360</a:t>
            </a:r>
            <a:r>
              <a:rPr lang="zh-TW" altLang="en-US" sz="1400" dirty="0">
                <a:solidFill>
                  <a:schemeClr val="bg1"/>
                </a:solidFill>
                <a:latin typeface="微軟正黑體" panose="020B0604030504040204" pitchFamily="34" charset="-120"/>
                <a:ea typeface="微軟正黑體" panose="020B0604030504040204" pitchFamily="34" charset="-120"/>
              </a:rPr>
              <a:t>水冷排 </a:t>
            </a:r>
            <a:r>
              <a:rPr lang="en-US" altLang="zh-TW" sz="1400" dirty="0">
                <a:solidFill>
                  <a:schemeClr val="bg1"/>
                </a:solidFill>
                <a:latin typeface="微軟正黑體" panose="020B0604030504040204" pitchFamily="34" charset="-120"/>
                <a:ea typeface="微軟正黑體" panose="020B0604030504040204" pitchFamily="34" charset="-120"/>
              </a:rPr>
              <a:t>/ 140 mm * 2 +280 </a:t>
            </a:r>
            <a:r>
              <a:rPr lang="zh-TW" altLang="en-US" sz="1400" dirty="0">
                <a:solidFill>
                  <a:schemeClr val="bg1"/>
                </a:solidFill>
                <a:latin typeface="微軟正黑體" panose="020B0604030504040204" pitchFamily="34" charset="-120"/>
                <a:ea typeface="微軟正黑體" panose="020B0604030504040204" pitchFamily="34" charset="-120"/>
              </a:rPr>
              <a:t>水冷排 </a:t>
            </a:r>
            <a:r>
              <a:rPr lang="en-US" altLang="zh-TW" sz="1400" dirty="0">
                <a:solidFill>
                  <a:schemeClr val="bg1"/>
                </a:solidFill>
                <a:latin typeface="微軟正黑體" panose="020B0604030504040204" pitchFamily="34" charset="-120"/>
                <a:ea typeface="微軟正黑體" panose="020B0604030504040204" pitchFamily="34" charset="-120"/>
              </a:rPr>
              <a:t>/ 120 * 2 mm +240 </a:t>
            </a:r>
            <a:r>
              <a:rPr lang="zh-TW" altLang="en-US" sz="1400" dirty="0">
                <a:solidFill>
                  <a:schemeClr val="bg1"/>
                </a:solidFill>
                <a:latin typeface="微軟正黑體" panose="020B0604030504040204" pitchFamily="34" charset="-120"/>
                <a:ea typeface="微軟正黑體" panose="020B0604030504040204" pitchFamily="34" charset="-120"/>
              </a:rPr>
              <a:t>水冷排。上方也是可以除了</a:t>
            </a:r>
            <a:r>
              <a:rPr lang="en-US" altLang="zh-TW" sz="1400" dirty="0">
                <a:solidFill>
                  <a:schemeClr val="bg1"/>
                </a:solidFill>
                <a:latin typeface="微軟正黑體" panose="020B0604030504040204" pitchFamily="34" charset="-120"/>
                <a:ea typeface="微軟正黑體" panose="020B0604030504040204" pitchFamily="34" charset="-120"/>
              </a:rPr>
              <a:t>120 </a:t>
            </a:r>
            <a:r>
              <a:rPr lang="zh-TW" altLang="en-US" sz="1400" dirty="0">
                <a:solidFill>
                  <a:schemeClr val="bg1"/>
                </a:solidFill>
                <a:latin typeface="微軟正黑體" panose="020B0604030504040204" pitchFamily="34" charset="-120"/>
                <a:ea typeface="微軟正黑體" panose="020B0604030504040204" pitchFamily="34" charset="-120"/>
              </a:rPr>
              <a:t>風扇 * </a:t>
            </a:r>
            <a:r>
              <a:rPr lang="en-US" altLang="zh-TW" sz="1400" dirty="0">
                <a:solidFill>
                  <a:schemeClr val="bg1"/>
                </a:solidFill>
                <a:latin typeface="微軟正黑體" panose="020B0604030504040204" pitchFamily="34" charset="-120"/>
                <a:ea typeface="微軟正黑體" panose="020B0604030504040204" pitchFamily="34" charset="-120"/>
              </a:rPr>
              <a:t>2 </a:t>
            </a:r>
            <a:r>
              <a:rPr lang="zh-TW" altLang="en-US" sz="1400" dirty="0">
                <a:solidFill>
                  <a:schemeClr val="bg1"/>
                </a:solidFill>
                <a:latin typeface="微軟正黑體" panose="020B0604030504040204" pitchFamily="34" charset="-120"/>
                <a:ea typeface="微軟正黑體" panose="020B0604030504040204" pitchFamily="34" charset="-120"/>
              </a:rPr>
              <a:t>外也可以搭配 </a:t>
            </a:r>
            <a:r>
              <a:rPr lang="en-US" altLang="zh-TW" sz="1400" dirty="0">
                <a:solidFill>
                  <a:schemeClr val="bg1"/>
                </a:solidFill>
                <a:latin typeface="微軟正黑體" panose="020B0604030504040204" pitchFamily="34" charset="-120"/>
                <a:ea typeface="微軟正黑體" panose="020B0604030504040204" pitchFamily="34" charset="-120"/>
              </a:rPr>
              <a:t>240 </a:t>
            </a:r>
            <a:r>
              <a:rPr lang="zh-TW" altLang="en-US" sz="1400" dirty="0">
                <a:solidFill>
                  <a:schemeClr val="bg1"/>
                </a:solidFill>
                <a:latin typeface="微軟正黑體" panose="020B0604030504040204" pitchFamily="34" charset="-120"/>
                <a:ea typeface="微軟正黑體" panose="020B0604030504040204" pitchFamily="34" charset="-120"/>
              </a:rPr>
              <a:t>水冷排，搭配機身後方支援 </a:t>
            </a:r>
            <a:r>
              <a:rPr lang="en-US" altLang="zh-TW" sz="1400" dirty="0">
                <a:solidFill>
                  <a:schemeClr val="bg1"/>
                </a:solidFill>
                <a:latin typeface="微軟正黑體" panose="020B0604030504040204" pitchFamily="34" charset="-120"/>
                <a:ea typeface="微軟正黑體" panose="020B0604030504040204" pitchFamily="34" charset="-120"/>
              </a:rPr>
              <a:t>120 </a:t>
            </a:r>
            <a:r>
              <a:rPr lang="zh-TW" altLang="en-US" sz="1400" dirty="0">
                <a:solidFill>
                  <a:schemeClr val="bg1"/>
                </a:solidFill>
                <a:latin typeface="微軟正黑體" panose="020B0604030504040204" pitchFamily="34" charset="-120"/>
                <a:ea typeface="微軟正黑體" panose="020B0604030504040204" pitchFamily="34" charset="-120"/>
              </a:rPr>
              <a:t>水冷排，讓玩家有更多的散熱選項。</a:t>
            </a:r>
          </a:p>
          <a:p>
            <a:pPr>
              <a:lnSpc>
                <a:spcPct val="150000"/>
              </a:lnSpc>
            </a:pPr>
            <a:r>
              <a:rPr lang="zh-TW" altLang="en-US" sz="1400" dirty="0">
                <a:solidFill>
                  <a:schemeClr val="bg1"/>
                </a:solidFill>
                <a:latin typeface="微軟正黑體" panose="020B0604030504040204" pitchFamily="34" charset="-120"/>
                <a:ea typeface="微軟正黑體" panose="020B0604030504040204" pitchFamily="34" charset="-120"/>
              </a:rPr>
              <a:t>除了廣泛支援水冷外同時也可以選擇安裝 高達</a:t>
            </a:r>
            <a:r>
              <a:rPr lang="en-US" altLang="zh-TW" sz="1400" dirty="0">
                <a:solidFill>
                  <a:schemeClr val="bg1"/>
                </a:solidFill>
                <a:latin typeface="微軟正黑體" panose="020B0604030504040204" pitchFamily="34" charset="-120"/>
                <a:ea typeface="微軟正黑體" panose="020B0604030504040204" pitchFamily="34" charset="-120"/>
              </a:rPr>
              <a:t>160mm</a:t>
            </a:r>
            <a:r>
              <a:rPr lang="zh-TW" altLang="en-US" sz="1400" dirty="0">
                <a:solidFill>
                  <a:schemeClr val="bg1"/>
                </a:solidFill>
                <a:latin typeface="微軟正黑體" panose="020B0604030504040204" pitchFamily="34" charset="-120"/>
                <a:ea typeface="微軟正黑體" panose="020B0604030504040204" pitchFamily="34" charset="-120"/>
              </a:rPr>
              <a:t>的風冷。</a:t>
            </a:r>
          </a:p>
        </p:txBody>
      </p:sp>
      <p:sp>
        <p:nvSpPr>
          <p:cNvPr id="9" name="矩形 8"/>
          <p:cNvSpPr/>
          <p:nvPr/>
        </p:nvSpPr>
        <p:spPr>
          <a:xfrm>
            <a:off x="590608" y="726247"/>
            <a:ext cx="2646878" cy="461665"/>
          </a:xfrm>
          <a:prstGeom prst="rect">
            <a:avLst/>
          </a:prstGeom>
        </p:spPr>
        <p:txBody>
          <a:bodyPr wrap="none">
            <a:spAutoFit/>
          </a:bodyPr>
          <a:lstStyle/>
          <a:p>
            <a:r>
              <a:rPr lang="zh-TW" altLang="en-US" sz="2400" b="1" dirty="0">
                <a:solidFill>
                  <a:srgbClr val="00FFF8"/>
                </a:solidFill>
                <a:ea typeface="微軟正黑體" panose="020B0604030504040204" pitchFamily="34" charset="-120"/>
              </a:rPr>
              <a:t>優異的進氣和散熱</a:t>
            </a:r>
            <a:endParaRPr lang="en-US" altLang="zh-TW" sz="2400" b="1" dirty="0">
              <a:solidFill>
                <a:srgbClr val="00FFF8"/>
              </a:solidFill>
              <a:ea typeface="微軟正黑體" panose="020B0604030504040204" pitchFamily="34" charset="-120"/>
            </a:endParaRPr>
          </a:p>
        </p:txBody>
      </p:sp>
      <p:sp>
        <p:nvSpPr>
          <p:cNvPr id="18" name="矩形 17"/>
          <p:cNvSpPr/>
          <p:nvPr/>
        </p:nvSpPr>
        <p:spPr>
          <a:xfrm>
            <a:off x="1585785" y="6131753"/>
            <a:ext cx="3592679" cy="400110"/>
          </a:xfrm>
          <a:prstGeom prst="rect">
            <a:avLst/>
          </a:prstGeom>
        </p:spPr>
        <p:txBody>
          <a:bodyPr wrap="square">
            <a:spAutoFit/>
          </a:bodyPr>
          <a:lstStyle/>
          <a:p>
            <a:r>
              <a:rPr lang="zh-TW" altLang="en-US" sz="1000" dirty="0">
                <a:solidFill>
                  <a:schemeClr val="bg1"/>
                </a:solidFill>
                <a:latin typeface="微軟正黑體" panose="020B0604030504040204" pitchFamily="34" charset="-120"/>
                <a:ea typeface="微軟正黑體" panose="020B0604030504040204" pitchFamily="34" charset="-120"/>
              </a:rPr>
              <a:t>此圖為 高度 </a:t>
            </a:r>
            <a:r>
              <a:rPr lang="en-US" altLang="zh-TW" sz="1000" dirty="0">
                <a:solidFill>
                  <a:schemeClr val="bg1"/>
                </a:solidFill>
                <a:latin typeface="微軟正黑體" panose="020B0604030504040204" pitchFamily="34" charset="-120"/>
                <a:ea typeface="微軟正黑體" panose="020B0604030504040204" pitchFamily="34" charset="-120"/>
              </a:rPr>
              <a:t>157.5mm</a:t>
            </a:r>
            <a:r>
              <a:rPr lang="zh-TW" altLang="en-US" sz="1000" dirty="0">
                <a:solidFill>
                  <a:schemeClr val="bg1"/>
                </a:solidFill>
                <a:latin typeface="微軟正黑體" panose="020B0604030504040204" pitchFamily="34" charset="-120"/>
                <a:ea typeface="微軟正黑體" panose="020B0604030504040204" pitchFamily="34" charset="-120"/>
              </a:rPr>
              <a:t> 的</a:t>
            </a:r>
            <a:r>
              <a:rPr lang="zh-TW" altLang="en-US" sz="1000" b="1" dirty="0">
                <a:solidFill>
                  <a:schemeClr val="bg1"/>
                </a:solidFill>
                <a:latin typeface="微軟正黑體" panose="020B0604030504040204" pitchFamily="34" charset="-120"/>
                <a:ea typeface="微軟正黑體" panose="020B0604030504040204" pitchFamily="34" charset="-120"/>
              </a:rPr>
              <a:t>無限伍 </a:t>
            </a:r>
            <a:r>
              <a:rPr lang="en-US" altLang="zh-TW" sz="1000" b="1" dirty="0">
                <a:solidFill>
                  <a:schemeClr val="bg1"/>
                </a:solidFill>
                <a:latin typeface="微軟正黑體" panose="020B0604030504040204" pitchFamily="34" charset="-120"/>
                <a:ea typeface="微軟正黑體" panose="020B0604030504040204" pitchFamily="34" charset="-120"/>
              </a:rPr>
              <a:t>ARGB </a:t>
            </a:r>
            <a:r>
              <a:rPr lang="zh-TW" altLang="en-US" sz="1000" b="1" dirty="0">
                <a:solidFill>
                  <a:schemeClr val="bg1"/>
                </a:solidFill>
                <a:latin typeface="微軟正黑體" panose="020B0604030504040204" pitchFamily="34" charset="-120"/>
                <a:ea typeface="微軟正黑體" panose="020B0604030504040204" pitchFamily="34" charset="-120"/>
              </a:rPr>
              <a:t>終極版</a:t>
            </a:r>
          </a:p>
          <a:p>
            <a:endParaRPr lang="zh-TW" altLang="en-US" sz="1000" dirty="0">
              <a:solidFill>
                <a:schemeClr val="bg1"/>
              </a:solidFill>
              <a:latin typeface="微軟正黑體" panose="020B0604030504040204" pitchFamily="34" charset="-120"/>
              <a:ea typeface="微軟正黑體" panose="020B0604030504040204" pitchFamily="34" charset="-120"/>
            </a:endParaRPr>
          </a:p>
        </p:txBody>
      </p:sp>
      <p:pic>
        <p:nvPicPr>
          <p:cNvPr id="10" name="圖片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568" y="154644"/>
            <a:ext cx="1487786" cy="337179"/>
          </a:xfrm>
          <a:prstGeom prst="rect">
            <a:avLst/>
          </a:prstGeom>
        </p:spPr>
      </p:pic>
      <p:pic>
        <p:nvPicPr>
          <p:cNvPr id="3" name="圖片 2">
            <a:extLst>
              <a:ext uri="{FF2B5EF4-FFF2-40B4-BE49-F238E27FC236}">
                <a16:creationId xmlns:a16="http://schemas.microsoft.com/office/drawing/2014/main" id="{6BEF6AD7-1DF1-423E-8868-0FA7630F809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62071" y="726247"/>
            <a:ext cx="5760904" cy="5760904"/>
          </a:xfrm>
          <a:prstGeom prst="rect">
            <a:avLst/>
          </a:prstGeom>
        </p:spPr>
      </p:pic>
      <p:pic>
        <p:nvPicPr>
          <p:cNvPr id="7" name="圖片 6">
            <a:extLst>
              <a:ext uri="{FF2B5EF4-FFF2-40B4-BE49-F238E27FC236}">
                <a16:creationId xmlns:a16="http://schemas.microsoft.com/office/drawing/2014/main" id="{720A81AF-4730-4E28-B599-E906FA8B9F5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17046" y="3628733"/>
            <a:ext cx="3376139" cy="2411148"/>
          </a:xfrm>
          <a:prstGeom prst="rect">
            <a:avLst/>
          </a:prstGeom>
        </p:spPr>
      </p:pic>
    </p:spTree>
    <p:extLst>
      <p:ext uri="{BB962C8B-B14F-4D97-AF65-F5344CB8AC3E}">
        <p14:creationId xmlns:p14="http://schemas.microsoft.com/office/powerpoint/2010/main" val="1457530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568" y="154644"/>
            <a:ext cx="1487786" cy="337179"/>
          </a:xfrm>
          <a:prstGeom prst="rect">
            <a:avLst/>
          </a:prstGeom>
        </p:spPr>
      </p:pic>
      <p:grpSp>
        <p:nvGrpSpPr>
          <p:cNvPr id="2" name="群組 1">
            <a:extLst>
              <a:ext uri="{FF2B5EF4-FFF2-40B4-BE49-F238E27FC236}">
                <a16:creationId xmlns:a16="http://schemas.microsoft.com/office/drawing/2014/main" id="{5CA2D690-2475-4D63-8125-0B14775590BA}"/>
              </a:ext>
            </a:extLst>
          </p:cNvPr>
          <p:cNvGrpSpPr/>
          <p:nvPr/>
        </p:nvGrpSpPr>
        <p:grpSpPr>
          <a:xfrm>
            <a:off x="1211853" y="796558"/>
            <a:ext cx="5489318" cy="5735015"/>
            <a:chOff x="1211853" y="796558"/>
            <a:chExt cx="5489318" cy="5735015"/>
          </a:xfrm>
        </p:grpSpPr>
        <p:pic>
          <p:nvPicPr>
            <p:cNvPr id="3" name="圖片 2">
              <a:extLst>
                <a:ext uri="{FF2B5EF4-FFF2-40B4-BE49-F238E27FC236}">
                  <a16:creationId xmlns:a16="http://schemas.microsoft.com/office/drawing/2014/main" id="{6332FAAC-E2B1-4E67-9A7D-0F500EFD4A6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66809" y="1335389"/>
              <a:ext cx="5196184" cy="5196184"/>
            </a:xfrm>
            <a:prstGeom prst="rect">
              <a:avLst/>
            </a:prstGeom>
          </p:spPr>
        </p:pic>
        <p:sp>
          <p:nvSpPr>
            <p:cNvPr id="11" name="矩形 10">
              <a:extLst>
                <a:ext uri="{FF2B5EF4-FFF2-40B4-BE49-F238E27FC236}">
                  <a16:creationId xmlns:a16="http://schemas.microsoft.com/office/drawing/2014/main" id="{FCF46B97-276C-4CEA-A451-340C0942D5AD}"/>
                </a:ext>
              </a:extLst>
            </p:cNvPr>
            <p:cNvSpPr/>
            <p:nvPr/>
          </p:nvSpPr>
          <p:spPr>
            <a:xfrm rot="5400000">
              <a:off x="4441968" y="3532253"/>
              <a:ext cx="3565730" cy="241074"/>
            </a:xfrm>
            <a:prstGeom prst="rect">
              <a:avLst/>
            </a:prstGeom>
            <a:solidFill>
              <a:srgbClr val="00F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solidFill>
                  <a:schemeClr val="tx1"/>
                </a:solidFill>
                <a:latin typeface="微軟正黑體" panose="020B0604030504040204" pitchFamily="34" charset="-120"/>
                <a:ea typeface="微軟正黑體" panose="020B0604030504040204" pitchFamily="34" charset="-120"/>
              </a:endParaRPr>
            </a:p>
          </p:txBody>
        </p:sp>
        <p:sp>
          <p:nvSpPr>
            <p:cNvPr id="23" name="文字方塊 22">
              <a:extLst>
                <a:ext uri="{FF2B5EF4-FFF2-40B4-BE49-F238E27FC236}">
                  <a16:creationId xmlns:a16="http://schemas.microsoft.com/office/drawing/2014/main" id="{5E6EB131-817B-432F-9DAE-19586E2B3487}"/>
                </a:ext>
              </a:extLst>
            </p:cNvPr>
            <p:cNvSpPr txBox="1"/>
            <p:nvPr/>
          </p:nvSpPr>
          <p:spPr>
            <a:xfrm rot="16200000">
              <a:off x="4557189" y="3478184"/>
              <a:ext cx="3327845" cy="246222"/>
            </a:xfrm>
            <a:prstGeom prst="rect">
              <a:avLst/>
            </a:prstGeom>
            <a:noFill/>
          </p:spPr>
          <p:txBody>
            <a:bodyPr wrap="square">
              <a:spAutoFit/>
            </a:bodyPr>
            <a:lstStyle/>
            <a:p>
              <a:pPr algn="ctr"/>
              <a:r>
                <a:rPr lang="it-IT" altLang="zh-TW" sz="1000" dirty="0">
                  <a:latin typeface="微軟正黑體" panose="020B0604030504040204" pitchFamily="34" charset="-120"/>
                  <a:ea typeface="微軟正黑體" panose="020B0604030504040204" pitchFamily="34" charset="-120"/>
                </a:rPr>
                <a:t>120/240/280/360mm</a:t>
              </a:r>
              <a:r>
                <a:rPr lang="zh-TW" altLang="en-US" sz="1000" dirty="0">
                  <a:latin typeface="微軟正黑體" panose="020B0604030504040204" pitchFamily="34" charset="-120"/>
                  <a:ea typeface="微軟正黑體" panose="020B0604030504040204" pitchFamily="34" charset="-120"/>
                </a:rPr>
                <a:t>水冷排</a:t>
              </a:r>
            </a:p>
          </p:txBody>
        </p:sp>
        <p:grpSp>
          <p:nvGrpSpPr>
            <p:cNvPr id="26" name="群組 25">
              <a:extLst>
                <a:ext uri="{FF2B5EF4-FFF2-40B4-BE49-F238E27FC236}">
                  <a16:creationId xmlns:a16="http://schemas.microsoft.com/office/drawing/2014/main" id="{F756BD38-BB75-4996-93FF-463090148E8A}"/>
                </a:ext>
              </a:extLst>
            </p:cNvPr>
            <p:cNvGrpSpPr/>
            <p:nvPr/>
          </p:nvGrpSpPr>
          <p:grpSpPr>
            <a:xfrm>
              <a:off x="2646804" y="796558"/>
              <a:ext cx="2250947" cy="250781"/>
              <a:chOff x="4455268" y="599200"/>
              <a:chExt cx="2626468" cy="292619"/>
            </a:xfrm>
          </p:grpSpPr>
          <p:sp>
            <p:nvSpPr>
              <p:cNvPr id="10" name="矩形 9">
                <a:extLst>
                  <a:ext uri="{FF2B5EF4-FFF2-40B4-BE49-F238E27FC236}">
                    <a16:creationId xmlns:a16="http://schemas.microsoft.com/office/drawing/2014/main" id="{653D8C89-6083-46B2-A28D-556CC7F2D260}"/>
                  </a:ext>
                </a:extLst>
              </p:cNvPr>
              <p:cNvSpPr/>
              <p:nvPr/>
            </p:nvSpPr>
            <p:spPr>
              <a:xfrm>
                <a:off x="4455268" y="599200"/>
                <a:ext cx="2626468" cy="281292"/>
              </a:xfrm>
              <a:prstGeom prst="rect">
                <a:avLst/>
              </a:prstGeom>
              <a:solidFill>
                <a:srgbClr val="5FB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latin typeface="微軟正黑體" panose="020B0604030504040204" pitchFamily="34" charset="-120"/>
                  <a:ea typeface="微軟正黑體" panose="020B0604030504040204" pitchFamily="34" charset="-120"/>
                </a:endParaRPr>
              </a:p>
            </p:txBody>
          </p:sp>
          <p:sp>
            <p:nvSpPr>
              <p:cNvPr id="25" name="文字方塊 24">
                <a:extLst>
                  <a:ext uri="{FF2B5EF4-FFF2-40B4-BE49-F238E27FC236}">
                    <a16:creationId xmlns:a16="http://schemas.microsoft.com/office/drawing/2014/main" id="{BAEB3CAC-0F1E-4EE5-961B-3789C001D158}"/>
                  </a:ext>
                </a:extLst>
              </p:cNvPr>
              <p:cNvSpPr txBox="1"/>
              <p:nvPr/>
            </p:nvSpPr>
            <p:spPr>
              <a:xfrm>
                <a:off x="4611237" y="604521"/>
                <a:ext cx="2395641" cy="287298"/>
              </a:xfrm>
              <a:prstGeom prst="rect">
                <a:avLst/>
              </a:prstGeom>
              <a:noFill/>
            </p:spPr>
            <p:txBody>
              <a:bodyPr wrap="square">
                <a:spAutoFit/>
              </a:bodyPr>
              <a:lstStyle/>
              <a:p>
                <a:pPr algn="ctr"/>
                <a:r>
                  <a:rPr lang="en-US" altLang="zh-TW" sz="1000" dirty="0">
                    <a:latin typeface="微軟正黑體" panose="020B0604030504040204" pitchFamily="34" charset="-120"/>
                    <a:ea typeface="微軟正黑體" panose="020B0604030504040204" pitchFamily="34" charset="-120"/>
                  </a:rPr>
                  <a:t>2 x 120mm</a:t>
                </a:r>
                <a:r>
                  <a:rPr lang="zh-TW" altLang="en-US" sz="1000" dirty="0">
                    <a:latin typeface="微軟正黑體" panose="020B0604030504040204" pitchFamily="34" charset="-120"/>
                    <a:ea typeface="微軟正黑體" panose="020B0604030504040204" pitchFamily="34" charset="-120"/>
                  </a:rPr>
                  <a:t>風扇</a:t>
                </a:r>
              </a:p>
            </p:txBody>
          </p:sp>
        </p:grpSp>
        <p:grpSp>
          <p:nvGrpSpPr>
            <p:cNvPr id="29" name="群組 28">
              <a:extLst>
                <a:ext uri="{FF2B5EF4-FFF2-40B4-BE49-F238E27FC236}">
                  <a16:creationId xmlns:a16="http://schemas.microsoft.com/office/drawing/2014/main" id="{F1582D9C-7139-4DD5-A0C8-606193FB54CD}"/>
                </a:ext>
              </a:extLst>
            </p:cNvPr>
            <p:cNvGrpSpPr/>
            <p:nvPr/>
          </p:nvGrpSpPr>
          <p:grpSpPr>
            <a:xfrm>
              <a:off x="1585387" y="1751696"/>
              <a:ext cx="246568" cy="1592597"/>
              <a:chOff x="3740768" y="1400678"/>
              <a:chExt cx="287702" cy="1858290"/>
            </a:xfrm>
          </p:grpSpPr>
          <p:sp>
            <p:nvSpPr>
              <p:cNvPr id="15" name="矩形 14">
                <a:extLst>
                  <a:ext uri="{FF2B5EF4-FFF2-40B4-BE49-F238E27FC236}">
                    <a16:creationId xmlns:a16="http://schemas.microsoft.com/office/drawing/2014/main" id="{1D924B50-E54B-404D-AD1E-C8D95FD0B59A}"/>
                  </a:ext>
                </a:extLst>
              </p:cNvPr>
              <p:cNvSpPr/>
              <p:nvPr/>
            </p:nvSpPr>
            <p:spPr>
              <a:xfrm rot="5400000">
                <a:off x="2958679" y="2189178"/>
                <a:ext cx="1858289" cy="281292"/>
              </a:xfrm>
              <a:prstGeom prst="rect">
                <a:avLst/>
              </a:prstGeom>
              <a:solidFill>
                <a:srgbClr val="00F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solidFill>
                    <a:schemeClr val="tx1"/>
                  </a:solidFill>
                  <a:latin typeface="微軟正黑體" panose="020B0604030504040204" pitchFamily="34" charset="-120"/>
                  <a:ea typeface="微軟正黑體" panose="020B0604030504040204" pitchFamily="34" charset="-120"/>
                </a:endParaRPr>
              </a:p>
            </p:txBody>
          </p:sp>
          <p:sp>
            <p:nvSpPr>
              <p:cNvPr id="28" name="文字方塊 27">
                <a:extLst>
                  <a:ext uri="{FF2B5EF4-FFF2-40B4-BE49-F238E27FC236}">
                    <a16:creationId xmlns:a16="http://schemas.microsoft.com/office/drawing/2014/main" id="{9F211E2C-3999-439D-8100-C67F354634D7}"/>
                  </a:ext>
                </a:extLst>
              </p:cNvPr>
              <p:cNvSpPr txBox="1"/>
              <p:nvPr/>
            </p:nvSpPr>
            <p:spPr>
              <a:xfrm rot="16200000">
                <a:off x="2985397" y="2156049"/>
                <a:ext cx="1798040" cy="287298"/>
              </a:xfrm>
              <a:prstGeom prst="rect">
                <a:avLst/>
              </a:prstGeom>
              <a:noFill/>
            </p:spPr>
            <p:txBody>
              <a:bodyPr wrap="square">
                <a:spAutoFit/>
              </a:bodyPr>
              <a:lstStyle/>
              <a:p>
                <a:pPr algn="ctr"/>
                <a:r>
                  <a:rPr lang="en-US" altLang="zh-TW" sz="1000" dirty="0">
                    <a:latin typeface="微軟正黑體" panose="020B0604030504040204" pitchFamily="34" charset="-120"/>
                    <a:ea typeface="微軟正黑體" panose="020B0604030504040204" pitchFamily="34" charset="-120"/>
                  </a:rPr>
                  <a:t>120mm</a:t>
                </a:r>
                <a:r>
                  <a:rPr lang="zh-TW" altLang="en-US" sz="1000" dirty="0">
                    <a:latin typeface="微軟正黑體" panose="020B0604030504040204" pitchFamily="34" charset="-120"/>
                    <a:ea typeface="微軟正黑體" panose="020B0604030504040204" pitchFamily="34" charset="-120"/>
                  </a:rPr>
                  <a:t>水冷排</a:t>
                </a:r>
              </a:p>
            </p:txBody>
          </p:sp>
        </p:grpSp>
        <p:grpSp>
          <p:nvGrpSpPr>
            <p:cNvPr id="31" name="群組 30">
              <a:extLst>
                <a:ext uri="{FF2B5EF4-FFF2-40B4-BE49-F238E27FC236}">
                  <a16:creationId xmlns:a16="http://schemas.microsoft.com/office/drawing/2014/main" id="{250F323A-5EAE-40CD-B4E0-AC011FAD29AD}"/>
                </a:ext>
              </a:extLst>
            </p:cNvPr>
            <p:cNvGrpSpPr/>
            <p:nvPr/>
          </p:nvGrpSpPr>
          <p:grpSpPr>
            <a:xfrm>
              <a:off x="2646797" y="1147740"/>
              <a:ext cx="2250945" cy="255500"/>
              <a:chOff x="4455266" y="602290"/>
              <a:chExt cx="2626470" cy="298125"/>
            </a:xfrm>
          </p:grpSpPr>
          <p:sp>
            <p:nvSpPr>
              <p:cNvPr id="32" name="矩形 31">
                <a:extLst>
                  <a:ext uri="{FF2B5EF4-FFF2-40B4-BE49-F238E27FC236}">
                    <a16:creationId xmlns:a16="http://schemas.microsoft.com/office/drawing/2014/main" id="{AEAFCFBD-0875-47CA-81FB-28BE5CA7A8A7}"/>
                  </a:ext>
                </a:extLst>
              </p:cNvPr>
              <p:cNvSpPr/>
              <p:nvPr/>
            </p:nvSpPr>
            <p:spPr>
              <a:xfrm>
                <a:off x="4455268" y="602290"/>
                <a:ext cx="2626468" cy="281292"/>
              </a:xfrm>
              <a:prstGeom prst="rect">
                <a:avLst/>
              </a:prstGeom>
              <a:solidFill>
                <a:srgbClr val="00F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solidFill>
                    <a:schemeClr val="tx1"/>
                  </a:solidFill>
                  <a:latin typeface="微軟正黑體" panose="020B0604030504040204" pitchFamily="34" charset="-120"/>
                  <a:ea typeface="微軟正黑體" panose="020B0604030504040204" pitchFamily="34" charset="-120"/>
                </a:endParaRPr>
              </a:p>
            </p:txBody>
          </p:sp>
          <p:sp>
            <p:nvSpPr>
              <p:cNvPr id="33" name="文字方塊 32">
                <a:extLst>
                  <a:ext uri="{FF2B5EF4-FFF2-40B4-BE49-F238E27FC236}">
                    <a16:creationId xmlns:a16="http://schemas.microsoft.com/office/drawing/2014/main" id="{2C6927C1-2746-47FA-958D-568371D53848}"/>
                  </a:ext>
                </a:extLst>
              </p:cNvPr>
              <p:cNvSpPr txBox="1"/>
              <p:nvPr/>
            </p:nvSpPr>
            <p:spPr>
              <a:xfrm>
                <a:off x="4455266" y="613115"/>
                <a:ext cx="2626470" cy="287300"/>
              </a:xfrm>
              <a:prstGeom prst="rect">
                <a:avLst/>
              </a:prstGeom>
              <a:noFill/>
            </p:spPr>
            <p:txBody>
              <a:bodyPr wrap="square">
                <a:spAutoFit/>
              </a:bodyPr>
              <a:lstStyle/>
              <a:p>
                <a:pPr algn="ctr"/>
                <a:r>
                  <a:rPr lang="en-US" altLang="zh-TW" sz="1000" dirty="0">
                    <a:latin typeface="微軟正黑體" panose="020B0604030504040204" pitchFamily="34" charset="-120"/>
                    <a:ea typeface="微軟正黑體" panose="020B0604030504040204" pitchFamily="34" charset="-120"/>
                  </a:rPr>
                  <a:t>120/240mm</a:t>
                </a:r>
                <a:r>
                  <a:rPr lang="zh-TW" altLang="en-US" sz="1000" dirty="0">
                    <a:latin typeface="微軟正黑體" panose="020B0604030504040204" pitchFamily="34" charset="-120"/>
                    <a:ea typeface="微軟正黑體" panose="020B0604030504040204" pitchFamily="34" charset="-120"/>
                  </a:rPr>
                  <a:t>水冷排</a:t>
                </a:r>
              </a:p>
            </p:txBody>
          </p:sp>
        </p:grpSp>
        <p:sp>
          <p:nvSpPr>
            <p:cNvPr id="35" name="矩形 34">
              <a:extLst>
                <a:ext uri="{FF2B5EF4-FFF2-40B4-BE49-F238E27FC236}">
                  <a16:creationId xmlns:a16="http://schemas.microsoft.com/office/drawing/2014/main" id="{EBFDB296-599C-416F-BB0C-FEAB010B8CF1}"/>
                </a:ext>
              </a:extLst>
            </p:cNvPr>
            <p:cNvSpPr/>
            <p:nvPr/>
          </p:nvSpPr>
          <p:spPr>
            <a:xfrm rot="5400000">
              <a:off x="4784409" y="3532254"/>
              <a:ext cx="3565730" cy="24107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latin typeface="微軟正黑體" panose="020B0604030504040204" pitchFamily="34" charset="-120"/>
                <a:ea typeface="微軟正黑體" panose="020B0604030504040204" pitchFamily="34" charset="-120"/>
              </a:endParaRPr>
            </a:p>
          </p:txBody>
        </p:sp>
        <p:sp>
          <p:nvSpPr>
            <p:cNvPr id="36" name="文字方塊 35">
              <a:extLst>
                <a:ext uri="{FF2B5EF4-FFF2-40B4-BE49-F238E27FC236}">
                  <a16:creationId xmlns:a16="http://schemas.microsoft.com/office/drawing/2014/main" id="{FDACD3A4-D02E-4D64-B108-D3A9CC810165}"/>
                </a:ext>
              </a:extLst>
            </p:cNvPr>
            <p:cNvSpPr txBox="1"/>
            <p:nvPr/>
          </p:nvSpPr>
          <p:spPr>
            <a:xfrm rot="16200000">
              <a:off x="5244689" y="3477250"/>
              <a:ext cx="2666743" cy="246221"/>
            </a:xfrm>
            <a:prstGeom prst="rect">
              <a:avLst/>
            </a:prstGeom>
            <a:noFill/>
          </p:spPr>
          <p:txBody>
            <a:bodyPr wrap="square">
              <a:spAutoFit/>
            </a:bodyPr>
            <a:lstStyle/>
            <a:p>
              <a:pPr algn="ctr"/>
              <a:r>
                <a:rPr lang="sv-SE" altLang="zh-TW" sz="1000" dirty="0">
                  <a:latin typeface="微軟正黑體" panose="020B0604030504040204" pitchFamily="34" charset="-120"/>
                  <a:ea typeface="微軟正黑體" panose="020B0604030504040204" pitchFamily="34" charset="-120"/>
                </a:rPr>
                <a:t>3 x 120mm / 2 x 140mm </a:t>
              </a:r>
              <a:r>
                <a:rPr lang="zh-TW" altLang="en-US" sz="1000" dirty="0">
                  <a:latin typeface="微軟正黑體" panose="020B0604030504040204" pitchFamily="34" charset="-120"/>
                  <a:ea typeface="微軟正黑體" panose="020B0604030504040204" pitchFamily="34" charset="-120"/>
                </a:rPr>
                <a:t>風扇</a:t>
              </a:r>
            </a:p>
          </p:txBody>
        </p:sp>
        <p:sp>
          <p:nvSpPr>
            <p:cNvPr id="41" name="矩形 40">
              <a:extLst>
                <a:ext uri="{FF2B5EF4-FFF2-40B4-BE49-F238E27FC236}">
                  <a16:creationId xmlns:a16="http://schemas.microsoft.com/office/drawing/2014/main" id="{C004162A-E0AA-4CA7-879D-D5F56C3F7009}"/>
                </a:ext>
              </a:extLst>
            </p:cNvPr>
            <p:cNvSpPr/>
            <p:nvPr/>
          </p:nvSpPr>
          <p:spPr>
            <a:xfrm rot="5400000">
              <a:off x="549963" y="2427459"/>
              <a:ext cx="1592596" cy="241074"/>
            </a:xfrm>
            <a:prstGeom prst="rect">
              <a:avLst/>
            </a:prstGeom>
            <a:solidFill>
              <a:srgbClr val="5FB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latin typeface="微軟正黑體" panose="020B0604030504040204" pitchFamily="34" charset="-120"/>
                <a:ea typeface="微軟正黑體" panose="020B0604030504040204" pitchFamily="34" charset="-120"/>
              </a:endParaRPr>
            </a:p>
          </p:txBody>
        </p:sp>
        <p:sp>
          <p:nvSpPr>
            <p:cNvPr id="42" name="文字方塊 41">
              <a:extLst>
                <a:ext uri="{FF2B5EF4-FFF2-40B4-BE49-F238E27FC236}">
                  <a16:creationId xmlns:a16="http://schemas.microsoft.com/office/drawing/2014/main" id="{DE87A50A-791B-4E6E-9AAE-E8C391D7DF7C}"/>
                </a:ext>
              </a:extLst>
            </p:cNvPr>
            <p:cNvSpPr txBox="1"/>
            <p:nvPr/>
          </p:nvSpPr>
          <p:spPr>
            <a:xfrm rot="16200000">
              <a:off x="588662" y="2404314"/>
              <a:ext cx="1492604" cy="246221"/>
            </a:xfrm>
            <a:prstGeom prst="rect">
              <a:avLst/>
            </a:prstGeom>
            <a:noFill/>
          </p:spPr>
          <p:txBody>
            <a:bodyPr wrap="square">
              <a:spAutoFit/>
            </a:bodyPr>
            <a:lstStyle/>
            <a:p>
              <a:pPr algn="ctr"/>
              <a:r>
                <a:rPr lang="en-US" altLang="zh-TW" sz="1000" dirty="0">
                  <a:latin typeface="微軟正黑體" panose="020B0604030504040204" pitchFamily="34" charset="-120"/>
                  <a:ea typeface="微軟正黑體" panose="020B0604030504040204" pitchFamily="34" charset="-120"/>
                </a:rPr>
                <a:t>1 x 120mm</a:t>
              </a:r>
              <a:r>
                <a:rPr lang="zh-TW" altLang="en-US" sz="1000" dirty="0">
                  <a:latin typeface="微軟正黑體" panose="020B0604030504040204" pitchFamily="34" charset="-120"/>
                  <a:ea typeface="微軟正黑體" panose="020B0604030504040204" pitchFamily="34" charset="-120"/>
                </a:rPr>
                <a:t>風扇</a:t>
              </a:r>
            </a:p>
          </p:txBody>
        </p:sp>
        <p:sp>
          <p:nvSpPr>
            <p:cNvPr id="43" name="矩形 42">
              <a:extLst>
                <a:ext uri="{FF2B5EF4-FFF2-40B4-BE49-F238E27FC236}">
                  <a16:creationId xmlns:a16="http://schemas.microsoft.com/office/drawing/2014/main" id="{B2E37B09-6047-4056-97CA-E15A15D43D58}"/>
                </a:ext>
              </a:extLst>
            </p:cNvPr>
            <p:cNvSpPr/>
            <p:nvPr/>
          </p:nvSpPr>
          <p:spPr>
            <a:xfrm>
              <a:off x="2424066" y="1835155"/>
              <a:ext cx="1895854" cy="2726141"/>
            </a:xfrm>
            <a:prstGeom prst="rect">
              <a:avLst/>
            </a:prstGeom>
            <a:solidFill>
              <a:srgbClr val="2F559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latin typeface="微軟正黑體" panose="020B0604030504040204" pitchFamily="34" charset="-120"/>
                  <a:ea typeface="微軟正黑體" panose="020B0604030504040204" pitchFamily="34" charset="-120"/>
                </a:rPr>
                <a:t>ATX (305x244mm)</a:t>
              </a:r>
            </a:p>
          </p:txBody>
        </p:sp>
      </p:grpSp>
      <p:grpSp>
        <p:nvGrpSpPr>
          <p:cNvPr id="4" name="群組 3">
            <a:extLst>
              <a:ext uri="{FF2B5EF4-FFF2-40B4-BE49-F238E27FC236}">
                <a16:creationId xmlns:a16="http://schemas.microsoft.com/office/drawing/2014/main" id="{311CFA28-82ED-4C3F-8D01-9D16F882BF51}"/>
              </a:ext>
            </a:extLst>
          </p:cNvPr>
          <p:cNvGrpSpPr/>
          <p:nvPr/>
        </p:nvGrpSpPr>
        <p:grpSpPr>
          <a:xfrm>
            <a:off x="7323976" y="150784"/>
            <a:ext cx="2493465" cy="7562498"/>
            <a:chOff x="7323976" y="150784"/>
            <a:chExt cx="2493465" cy="7562498"/>
          </a:xfrm>
        </p:grpSpPr>
        <p:pic>
          <p:nvPicPr>
            <p:cNvPr id="8" name="圖片 7">
              <a:extLst>
                <a:ext uri="{FF2B5EF4-FFF2-40B4-BE49-F238E27FC236}">
                  <a16:creationId xmlns:a16="http://schemas.microsoft.com/office/drawing/2014/main" id="{307EEF5F-EA39-4823-9AC5-ED5C21EBE49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323976" y="150784"/>
              <a:ext cx="2493465" cy="7562498"/>
            </a:xfrm>
            <a:prstGeom prst="rect">
              <a:avLst/>
            </a:prstGeom>
          </p:spPr>
        </p:pic>
        <p:sp>
          <p:nvSpPr>
            <p:cNvPr id="58" name="矩形 57">
              <a:extLst>
                <a:ext uri="{FF2B5EF4-FFF2-40B4-BE49-F238E27FC236}">
                  <a16:creationId xmlns:a16="http://schemas.microsoft.com/office/drawing/2014/main" id="{E698CB84-2E86-4C1F-9E16-82F3917BA67B}"/>
                </a:ext>
              </a:extLst>
            </p:cNvPr>
            <p:cNvSpPr/>
            <p:nvPr/>
          </p:nvSpPr>
          <p:spPr>
            <a:xfrm>
              <a:off x="9340785" y="1586428"/>
              <a:ext cx="315750" cy="442878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文字方塊 59">
              <a:extLst>
                <a:ext uri="{FF2B5EF4-FFF2-40B4-BE49-F238E27FC236}">
                  <a16:creationId xmlns:a16="http://schemas.microsoft.com/office/drawing/2014/main" id="{1196B5B4-05D0-4935-A796-11200499C029}"/>
                </a:ext>
              </a:extLst>
            </p:cNvPr>
            <p:cNvSpPr txBox="1"/>
            <p:nvPr/>
          </p:nvSpPr>
          <p:spPr>
            <a:xfrm rot="16200000">
              <a:off x="8426900" y="3572881"/>
              <a:ext cx="2143524" cy="307777"/>
            </a:xfrm>
            <a:prstGeom prst="rect">
              <a:avLst/>
            </a:prstGeom>
            <a:noFill/>
          </p:spPr>
          <p:txBody>
            <a:bodyPr wrap="square">
              <a:spAutoFit/>
            </a:bodyPr>
            <a:lstStyle/>
            <a:p>
              <a:r>
                <a:rPr lang="zh-TW" altLang="en-US" sz="1400" dirty="0">
                  <a:solidFill>
                    <a:srgbClr val="FFFFFF"/>
                  </a:solidFill>
                  <a:latin typeface="微軟正黑體" panose="020B0604030504040204" pitchFamily="34" charset="-120"/>
                  <a:ea typeface="微軟正黑體" panose="020B0604030504040204" pitchFamily="34" charset="-120"/>
                </a:rPr>
                <a:t>理線空間最高</a:t>
              </a:r>
              <a:r>
                <a:rPr lang="en-US" altLang="zh-TW" sz="1400" dirty="0">
                  <a:solidFill>
                    <a:srgbClr val="FFFFFF"/>
                  </a:solidFill>
                  <a:latin typeface="微軟正黑體" panose="020B0604030504040204" pitchFamily="34" charset="-120"/>
                  <a:ea typeface="微軟正黑體" panose="020B0604030504040204" pitchFamily="34" charset="-120"/>
                </a:rPr>
                <a:t>  27mm</a:t>
              </a:r>
            </a:p>
          </p:txBody>
        </p:sp>
        <p:sp>
          <p:nvSpPr>
            <p:cNvPr id="62" name="矩形 61">
              <a:extLst>
                <a:ext uri="{FF2B5EF4-FFF2-40B4-BE49-F238E27FC236}">
                  <a16:creationId xmlns:a16="http://schemas.microsoft.com/office/drawing/2014/main" id="{915A51E8-157E-4E3A-9565-BB32AC35A818}"/>
                </a:ext>
              </a:extLst>
            </p:cNvPr>
            <p:cNvSpPr/>
            <p:nvPr/>
          </p:nvSpPr>
          <p:spPr>
            <a:xfrm rot="16200000">
              <a:off x="7749306" y="1974986"/>
              <a:ext cx="1061939" cy="136004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64" name="文字方塊 63">
              <a:extLst>
                <a:ext uri="{FF2B5EF4-FFF2-40B4-BE49-F238E27FC236}">
                  <a16:creationId xmlns:a16="http://schemas.microsoft.com/office/drawing/2014/main" id="{D2A5DDA4-466F-420E-BF2D-92A3B24DF31D}"/>
                </a:ext>
              </a:extLst>
            </p:cNvPr>
            <p:cNvSpPr txBox="1"/>
            <p:nvPr/>
          </p:nvSpPr>
          <p:spPr>
            <a:xfrm>
              <a:off x="7620531" y="2385509"/>
              <a:ext cx="1337372" cy="523220"/>
            </a:xfrm>
            <a:prstGeom prst="rect">
              <a:avLst/>
            </a:prstGeom>
            <a:noFill/>
          </p:spPr>
          <p:txBody>
            <a:bodyPr wrap="square">
              <a:spAutoFit/>
            </a:bodyPr>
            <a:lstStyle/>
            <a:p>
              <a:r>
                <a:rPr lang="en-US" altLang="zh-TW" sz="1400" dirty="0">
                  <a:solidFill>
                    <a:schemeClr val="bg1"/>
                  </a:solidFill>
                  <a:latin typeface="微軟正黑體" panose="020B0604030504040204" pitchFamily="34" charset="-120"/>
                  <a:ea typeface="微軟正黑體" panose="020B0604030504040204" pitchFamily="34" charset="-120"/>
                </a:rPr>
                <a:t>CPU</a:t>
              </a:r>
              <a:r>
                <a:rPr lang="zh-TW" altLang="en-US" sz="1400" dirty="0">
                  <a:solidFill>
                    <a:schemeClr val="bg1"/>
                  </a:solidFill>
                  <a:latin typeface="微軟正黑體" panose="020B0604030504040204" pitchFamily="34" charset="-120"/>
                  <a:ea typeface="微軟正黑體" panose="020B0604030504040204" pitchFamily="34" charset="-120"/>
                </a:rPr>
                <a:t> 空冷最高</a:t>
              </a:r>
              <a:r>
                <a:rPr lang="en-US" altLang="zh-TW" sz="1400" dirty="0">
                  <a:solidFill>
                    <a:schemeClr val="bg1"/>
                  </a:solidFill>
                  <a:latin typeface="微軟正黑體" panose="020B0604030504040204" pitchFamily="34" charset="-120"/>
                  <a:ea typeface="微軟正黑體" panose="020B0604030504040204" pitchFamily="34" charset="-120"/>
                </a:rPr>
                <a:t> 160mm</a:t>
              </a:r>
              <a:endParaRPr lang="zh-TW" altLang="en-US" sz="1400" dirty="0">
                <a:solidFill>
                  <a:schemeClr val="bg1"/>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03655626"/>
      </p:ext>
    </p:extLst>
  </p:cSld>
  <p:clrMapOvr>
    <a:masterClrMapping/>
  </p:clrMapOvr>
</p:sld>
</file>

<file path=ppt/theme/theme1.xml><?xml version="1.0" encoding="utf-8"?>
<a:theme xmlns:a="http://schemas.openxmlformats.org/drawingml/2006/main" name="Office Theme">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12763</TotalTime>
  <Words>1370</Words>
  <Application>Microsoft Office PowerPoint</Application>
  <PresentationFormat>寬螢幕</PresentationFormat>
  <Paragraphs>133</Paragraphs>
  <Slides>12</Slides>
  <Notes>0</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12</vt:i4>
      </vt:variant>
    </vt:vector>
  </HeadingPairs>
  <TitlesOfParts>
    <vt:vector size="18" baseType="lpstr">
      <vt:lpstr>Arial Unicode MS</vt:lpstr>
      <vt:lpstr>微軟正黑體</vt:lpstr>
      <vt:lpstr>Arial</vt:lpstr>
      <vt:lpstr>Calibri</vt:lpstr>
      <vt:lpstr>Calibri Light</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幽靈SE風扇</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Sanjaya Dissanayake</dc:creator>
  <cp:lastModifiedBy>00000</cp:lastModifiedBy>
  <cp:revision>465</cp:revision>
  <dcterms:created xsi:type="dcterms:W3CDTF">2016-07-19T04:04:57Z</dcterms:created>
  <dcterms:modified xsi:type="dcterms:W3CDTF">2022-05-26T07:50:52Z</dcterms:modified>
</cp:coreProperties>
</file>