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7"/>
  </p:notesMasterIdLst>
  <p:sldIdLst>
    <p:sldId id="291" r:id="rId2"/>
    <p:sldId id="281" r:id="rId3"/>
    <p:sldId id="296" r:id="rId4"/>
    <p:sldId id="306" r:id="rId5"/>
    <p:sldId id="307" r:id="rId6"/>
    <p:sldId id="287" r:id="rId7"/>
    <p:sldId id="308" r:id="rId8"/>
    <p:sldId id="300" r:id="rId9"/>
    <p:sldId id="309" r:id="rId10"/>
    <p:sldId id="298" r:id="rId11"/>
    <p:sldId id="299" r:id="rId12"/>
    <p:sldId id="303" r:id="rId13"/>
    <p:sldId id="304" r:id="rId14"/>
    <p:sldId id="305" r:id="rId15"/>
    <p:sldId id="290"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jaya Dissa(Dissanayake Sanjaya Bhanu)" initials="SDSB"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87"/>
    <a:srgbClr val="00FFC9"/>
    <a:srgbClr val="548235"/>
    <a:srgbClr val="00FFF8"/>
    <a:srgbClr val="E34DD1"/>
    <a:srgbClr val="0B0212"/>
    <a:srgbClr val="5FBBDB"/>
    <a:srgbClr val="00FFFF"/>
    <a:srgbClr val="474646"/>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202B0CA-FC54-4496-8BCA-5EF66A818D29}" styleName="深色樣式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淺色樣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04" autoAdjust="0"/>
    <p:restoredTop sz="94660"/>
  </p:normalViewPr>
  <p:slideViewPr>
    <p:cSldViewPr snapToGrid="0">
      <p:cViewPr varScale="1">
        <p:scale>
          <a:sx n="87" d="100"/>
          <a:sy n="87" d="100"/>
        </p:scale>
        <p:origin x="108" y="24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A17241-7CDA-4D5E-B6A3-952085DFAC3E}" type="datetimeFigureOut">
              <a:rPr lang="zh-TW" altLang="en-US" smtClean="0"/>
              <a:t>2022/5/26</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65E625-B7E3-4683-A990-CE56CCF2B596}" type="slidenum">
              <a:rPr lang="zh-TW" altLang="en-US" smtClean="0"/>
              <a:t>‹#›</a:t>
            </a:fld>
            <a:endParaRPr lang="zh-TW" altLang="en-US"/>
          </a:p>
        </p:txBody>
      </p:sp>
    </p:spTree>
    <p:extLst>
      <p:ext uri="{BB962C8B-B14F-4D97-AF65-F5344CB8AC3E}">
        <p14:creationId xmlns:p14="http://schemas.microsoft.com/office/powerpoint/2010/main" val="3224775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FAC9235C-DE4D-41A4-8E71-056DA68C1249}" type="datetimeFigureOut">
              <a:rPr lang="en-US" smtClean="0"/>
              <a:t>5/26/2022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9C49B-67DB-4140-AFBA-4300AA14044E}" type="slidenum">
              <a:rPr lang="en-US" smtClean="0"/>
              <a:t>‹#›</a:t>
            </a:fld>
            <a:endParaRPr lang="en-US"/>
          </a:p>
        </p:txBody>
      </p:sp>
    </p:spTree>
    <p:extLst>
      <p:ext uri="{BB962C8B-B14F-4D97-AF65-F5344CB8AC3E}">
        <p14:creationId xmlns:p14="http://schemas.microsoft.com/office/powerpoint/2010/main" val="2836058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FAC9235C-DE4D-41A4-8E71-056DA68C1249}" type="datetimeFigureOut">
              <a:rPr lang="en-US" smtClean="0"/>
              <a:t>5/26/2022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9C49B-67DB-4140-AFBA-4300AA14044E}" type="slidenum">
              <a:rPr lang="en-US" smtClean="0"/>
              <a:t>‹#›</a:t>
            </a:fld>
            <a:endParaRPr lang="en-US"/>
          </a:p>
        </p:txBody>
      </p:sp>
    </p:spTree>
    <p:extLst>
      <p:ext uri="{BB962C8B-B14F-4D97-AF65-F5344CB8AC3E}">
        <p14:creationId xmlns:p14="http://schemas.microsoft.com/office/powerpoint/2010/main" val="328225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FAC9235C-DE4D-41A4-8E71-056DA68C1249}" type="datetimeFigureOut">
              <a:rPr lang="en-US" smtClean="0"/>
              <a:t>5/26/2022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9C49B-67DB-4140-AFBA-4300AA14044E}" type="slidenum">
              <a:rPr lang="en-US" smtClean="0"/>
              <a:t>‹#›</a:t>
            </a:fld>
            <a:endParaRPr lang="en-US"/>
          </a:p>
        </p:txBody>
      </p:sp>
    </p:spTree>
    <p:extLst>
      <p:ext uri="{BB962C8B-B14F-4D97-AF65-F5344CB8AC3E}">
        <p14:creationId xmlns:p14="http://schemas.microsoft.com/office/powerpoint/2010/main" val="2214852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FAC9235C-DE4D-41A4-8E71-056DA68C1249}" type="datetimeFigureOut">
              <a:rPr lang="en-US" smtClean="0"/>
              <a:t>5/26/2022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9C49B-67DB-4140-AFBA-4300AA14044E}" type="slidenum">
              <a:rPr lang="en-US" smtClean="0"/>
              <a:t>‹#›</a:t>
            </a:fld>
            <a:endParaRPr lang="en-US"/>
          </a:p>
        </p:txBody>
      </p:sp>
    </p:spTree>
    <p:extLst>
      <p:ext uri="{BB962C8B-B14F-4D97-AF65-F5344CB8AC3E}">
        <p14:creationId xmlns:p14="http://schemas.microsoft.com/office/powerpoint/2010/main" val="4245761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FAC9235C-DE4D-41A4-8E71-056DA68C1249}" type="datetimeFigureOut">
              <a:rPr lang="en-US" smtClean="0"/>
              <a:t>5/26/2022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9C49B-67DB-4140-AFBA-4300AA14044E}" type="slidenum">
              <a:rPr lang="en-US" smtClean="0"/>
              <a:t>‹#›</a:t>
            </a:fld>
            <a:endParaRPr lang="en-US"/>
          </a:p>
        </p:txBody>
      </p:sp>
    </p:spTree>
    <p:extLst>
      <p:ext uri="{BB962C8B-B14F-4D97-AF65-F5344CB8AC3E}">
        <p14:creationId xmlns:p14="http://schemas.microsoft.com/office/powerpoint/2010/main" val="2471706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FAC9235C-DE4D-41A4-8E71-056DA68C1249}" type="datetimeFigureOut">
              <a:rPr lang="en-US" smtClean="0"/>
              <a:t>5/26/2022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39C49B-67DB-4140-AFBA-4300AA14044E}" type="slidenum">
              <a:rPr lang="en-US" smtClean="0"/>
              <a:t>‹#›</a:t>
            </a:fld>
            <a:endParaRPr lang="en-US"/>
          </a:p>
        </p:txBody>
      </p:sp>
    </p:spTree>
    <p:extLst>
      <p:ext uri="{BB962C8B-B14F-4D97-AF65-F5344CB8AC3E}">
        <p14:creationId xmlns:p14="http://schemas.microsoft.com/office/powerpoint/2010/main" val="3245331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FAC9235C-DE4D-41A4-8E71-056DA68C1249}" type="datetimeFigureOut">
              <a:rPr lang="en-US" smtClean="0"/>
              <a:t>5/26/2022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39C49B-67DB-4140-AFBA-4300AA14044E}" type="slidenum">
              <a:rPr lang="en-US" smtClean="0"/>
              <a:t>‹#›</a:t>
            </a:fld>
            <a:endParaRPr lang="en-US"/>
          </a:p>
        </p:txBody>
      </p:sp>
    </p:spTree>
    <p:extLst>
      <p:ext uri="{BB962C8B-B14F-4D97-AF65-F5344CB8AC3E}">
        <p14:creationId xmlns:p14="http://schemas.microsoft.com/office/powerpoint/2010/main" val="4199257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FAC9235C-DE4D-41A4-8E71-056DA68C1249}" type="datetimeFigureOut">
              <a:rPr lang="en-US" smtClean="0"/>
              <a:t>5/26/2022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39C49B-67DB-4140-AFBA-4300AA14044E}" type="slidenum">
              <a:rPr lang="en-US" smtClean="0"/>
              <a:t>‹#›</a:t>
            </a:fld>
            <a:endParaRPr lang="en-US"/>
          </a:p>
        </p:txBody>
      </p:sp>
    </p:spTree>
    <p:extLst>
      <p:ext uri="{BB962C8B-B14F-4D97-AF65-F5344CB8AC3E}">
        <p14:creationId xmlns:p14="http://schemas.microsoft.com/office/powerpoint/2010/main" val="1173040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C9235C-DE4D-41A4-8E71-056DA68C1249}" type="datetimeFigureOut">
              <a:rPr lang="en-US" smtClean="0"/>
              <a:t>5/26/2022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39C49B-67DB-4140-AFBA-4300AA14044E}" type="slidenum">
              <a:rPr lang="en-US" smtClean="0"/>
              <a:t>‹#›</a:t>
            </a:fld>
            <a:endParaRPr lang="en-US"/>
          </a:p>
        </p:txBody>
      </p:sp>
    </p:spTree>
    <p:extLst>
      <p:ext uri="{BB962C8B-B14F-4D97-AF65-F5344CB8AC3E}">
        <p14:creationId xmlns:p14="http://schemas.microsoft.com/office/powerpoint/2010/main" val="3529339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FAC9235C-DE4D-41A4-8E71-056DA68C1249}" type="datetimeFigureOut">
              <a:rPr lang="en-US" smtClean="0"/>
              <a:t>5/26/2022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39C49B-67DB-4140-AFBA-4300AA14044E}" type="slidenum">
              <a:rPr lang="en-US" smtClean="0"/>
              <a:t>‹#›</a:t>
            </a:fld>
            <a:endParaRPr lang="en-US"/>
          </a:p>
        </p:txBody>
      </p:sp>
    </p:spTree>
    <p:extLst>
      <p:ext uri="{BB962C8B-B14F-4D97-AF65-F5344CB8AC3E}">
        <p14:creationId xmlns:p14="http://schemas.microsoft.com/office/powerpoint/2010/main" val="1225316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FAC9235C-DE4D-41A4-8E71-056DA68C1249}" type="datetimeFigureOut">
              <a:rPr lang="en-US" smtClean="0"/>
              <a:t>5/26/2022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39C49B-67DB-4140-AFBA-4300AA14044E}" type="slidenum">
              <a:rPr lang="en-US" smtClean="0"/>
              <a:t>‹#›</a:t>
            </a:fld>
            <a:endParaRPr lang="en-US"/>
          </a:p>
        </p:txBody>
      </p:sp>
    </p:spTree>
    <p:extLst>
      <p:ext uri="{BB962C8B-B14F-4D97-AF65-F5344CB8AC3E}">
        <p14:creationId xmlns:p14="http://schemas.microsoft.com/office/powerpoint/2010/main" val="271322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C9235C-DE4D-41A4-8E71-056DA68C1249}" type="datetimeFigureOut">
              <a:rPr lang="en-US" smtClean="0"/>
              <a:t>5/26/2022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39C49B-67DB-4140-AFBA-4300AA14044E}" type="slidenum">
              <a:rPr lang="en-US" smtClean="0"/>
              <a:t>‹#›</a:t>
            </a:fld>
            <a:endParaRPr lang="en-US"/>
          </a:p>
        </p:txBody>
      </p:sp>
    </p:spTree>
    <p:extLst>
      <p:ext uri="{BB962C8B-B14F-4D97-AF65-F5344CB8AC3E}">
        <p14:creationId xmlns:p14="http://schemas.microsoft.com/office/powerpoint/2010/main" val="5119231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3.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png"/><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0751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7224454" y="2592655"/>
            <a:ext cx="3534702" cy="1991699"/>
          </a:xfrm>
          <a:prstGeom prst="rect">
            <a:avLst/>
          </a:prstGeom>
        </p:spPr>
        <p:txBody>
          <a:bodyPr wrap="square">
            <a:spAutoFit/>
          </a:bodyPr>
          <a:lstStyle/>
          <a:p>
            <a:pPr algn="just">
              <a:lnSpc>
                <a:spcPct val="150000"/>
              </a:lnSpc>
            </a:pPr>
            <a:r>
              <a:rPr lang="zh-TW" altLang="en-US" sz="1400" dirty="0">
                <a:solidFill>
                  <a:schemeClr val="bg1"/>
                </a:solidFill>
                <a:latin typeface="微軟正黑體" panose="020B0604030504040204" pitchFamily="34" charset="-120"/>
                <a:ea typeface="微軟正黑體" panose="020B0604030504040204" pitchFamily="34" charset="-120"/>
              </a:rPr>
              <a:t>風魅影 </a:t>
            </a:r>
            <a:r>
              <a:rPr lang="en-US" altLang="zh-TW" sz="1400" dirty="0">
                <a:solidFill>
                  <a:schemeClr val="bg1"/>
                </a:solidFill>
                <a:latin typeface="微軟正黑體" panose="020B0604030504040204" pitchFamily="34" charset="-120"/>
                <a:ea typeface="微軟正黑體" panose="020B0604030504040204" pitchFamily="34" charset="-120"/>
              </a:rPr>
              <a:t>SE TG</a:t>
            </a:r>
            <a:r>
              <a:rPr lang="zh-TW" altLang="en-US" sz="1400" dirty="0">
                <a:solidFill>
                  <a:schemeClr val="bg1"/>
                </a:solidFill>
                <a:latin typeface="微軟正黑體" panose="020B0604030504040204" pitchFamily="34" charset="-120"/>
                <a:ea typeface="微軟正黑體" panose="020B0604030504040204" pitchFamily="34" charset="-120"/>
              </a:rPr>
              <a:t> 標配了厚度達</a:t>
            </a:r>
            <a:r>
              <a:rPr lang="en-US" altLang="zh-TW" sz="1400" dirty="0">
                <a:solidFill>
                  <a:schemeClr val="bg1"/>
                </a:solidFill>
                <a:latin typeface="微軟正黑體" panose="020B0604030504040204" pitchFamily="34" charset="-120"/>
                <a:ea typeface="微軟正黑體" panose="020B0604030504040204" pitchFamily="34" charset="-120"/>
              </a:rPr>
              <a:t>4mm </a:t>
            </a:r>
            <a:r>
              <a:rPr lang="zh-TW" altLang="en-US" sz="1400" dirty="0">
                <a:solidFill>
                  <a:schemeClr val="bg1"/>
                </a:solidFill>
                <a:latin typeface="微軟正黑體" panose="020B0604030504040204" pitchFamily="34" charset="-120"/>
                <a:ea typeface="微軟正黑體" panose="020B0604030504040204" pitchFamily="34" charset="-120"/>
              </a:rPr>
              <a:t>鋼化玻璃，這可以讓玩家在使用時更安全，也盡可能降低破損的問題。</a:t>
            </a:r>
            <a:endParaRPr lang="en-US" altLang="zh-TW" sz="1400" dirty="0">
              <a:solidFill>
                <a:schemeClr val="bg1"/>
              </a:solidFill>
              <a:latin typeface="微軟正黑體" panose="020B0604030504040204" pitchFamily="34" charset="-120"/>
              <a:ea typeface="微軟正黑體" panose="020B0604030504040204" pitchFamily="34" charset="-120"/>
            </a:endParaRPr>
          </a:p>
          <a:p>
            <a:pPr algn="just">
              <a:lnSpc>
                <a:spcPct val="150000"/>
              </a:lnSpc>
            </a:pPr>
            <a:r>
              <a:rPr lang="zh-TW" altLang="en-US" sz="1400"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這塊透明的玻璃，由於雜質更少，所以它的透光會更漂亮，當搭配玩家炫彩的</a:t>
            </a:r>
            <a:r>
              <a:rPr lang="en-US" altLang="zh-TW" sz="1400"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ARGB</a:t>
            </a:r>
            <a:r>
              <a:rPr lang="zh-TW" altLang="en-US" sz="1400"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套件，更可以提升</a:t>
            </a:r>
            <a:r>
              <a:rPr lang="en-US" altLang="zh-TW" sz="1400"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ARGB</a:t>
            </a:r>
            <a:r>
              <a:rPr lang="zh-TW" altLang="en-US" sz="1400"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的亮麗。</a:t>
            </a:r>
            <a:endParaRPr lang="en-US" altLang="zh-TW" sz="1400"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endParaRPr>
          </a:p>
        </p:txBody>
      </p:sp>
      <p:sp>
        <p:nvSpPr>
          <p:cNvPr id="6" name="矩形 5"/>
          <p:cNvSpPr/>
          <p:nvPr/>
        </p:nvSpPr>
        <p:spPr>
          <a:xfrm>
            <a:off x="7224453" y="2130990"/>
            <a:ext cx="4333102" cy="461665"/>
          </a:xfrm>
          <a:prstGeom prst="rect">
            <a:avLst/>
          </a:prstGeom>
        </p:spPr>
        <p:txBody>
          <a:bodyPr wrap="square">
            <a:spAutoFit/>
          </a:bodyPr>
          <a:lstStyle/>
          <a:p>
            <a:r>
              <a:rPr lang="zh-TW" altLang="en-US" sz="2400" b="1" dirty="0">
                <a:solidFill>
                  <a:srgbClr val="00FFF8"/>
                </a:solidFill>
                <a:ea typeface="微軟正黑體" panose="020B0604030504040204" pitchFamily="34" charset="-120"/>
              </a:rPr>
              <a:t>安全的透明</a:t>
            </a:r>
            <a:r>
              <a:rPr lang="en-US" altLang="zh-TW" sz="2400" b="1" dirty="0">
                <a:solidFill>
                  <a:srgbClr val="00FFF8"/>
                </a:solidFill>
                <a:ea typeface="微軟正黑體" panose="020B0604030504040204" pitchFamily="34" charset="-120"/>
              </a:rPr>
              <a:t>4mm </a:t>
            </a:r>
            <a:r>
              <a:rPr lang="zh-TW" altLang="en-US" sz="2400" b="1" dirty="0">
                <a:solidFill>
                  <a:srgbClr val="00FFF8"/>
                </a:solidFill>
                <a:ea typeface="微軟正黑體" panose="020B0604030504040204" pitchFamily="34" charset="-120"/>
              </a:rPr>
              <a:t>鋼化玻璃</a:t>
            </a:r>
            <a:endParaRPr lang="en-US" altLang="zh-TW" sz="2400" b="1" dirty="0">
              <a:solidFill>
                <a:srgbClr val="00FFF8"/>
              </a:solidFill>
              <a:ea typeface="微軟正黑體" panose="020B0604030504040204" pitchFamily="34" charset="-120"/>
            </a:endParaRPr>
          </a:p>
        </p:txBody>
      </p:sp>
      <p:pic>
        <p:nvPicPr>
          <p:cNvPr id="7" name="圖片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568" y="154644"/>
            <a:ext cx="1487786" cy="337179"/>
          </a:xfrm>
          <a:prstGeom prst="rect">
            <a:avLst/>
          </a:prstGeom>
        </p:spPr>
      </p:pic>
      <p:grpSp>
        <p:nvGrpSpPr>
          <p:cNvPr id="9" name="群組 8">
            <a:extLst>
              <a:ext uri="{FF2B5EF4-FFF2-40B4-BE49-F238E27FC236}">
                <a16:creationId xmlns:a16="http://schemas.microsoft.com/office/drawing/2014/main" id="{984DDE2D-E121-4EBD-8AEF-45A57DADE5C0}"/>
              </a:ext>
            </a:extLst>
          </p:cNvPr>
          <p:cNvGrpSpPr/>
          <p:nvPr/>
        </p:nvGrpSpPr>
        <p:grpSpPr>
          <a:xfrm>
            <a:off x="751508" y="1308569"/>
            <a:ext cx="6558798" cy="4081357"/>
            <a:chOff x="751508" y="1308569"/>
            <a:chExt cx="6558798" cy="4081357"/>
          </a:xfrm>
        </p:grpSpPr>
        <p:pic>
          <p:nvPicPr>
            <p:cNvPr id="3" name="圖片 2">
              <a:extLst>
                <a:ext uri="{FF2B5EF4-FFF2-40B4-BE49-F238E27FC236}">
                  <a16:creationId xmlns:a16="http://schemas.microsoft.com/office/drawing/2014/main" id="{C57F5D55-E310-4B7F-A664-2D919BC5356E}"/>
                </a:ext>
              </a:extLst>
            </p:cNvPr>
            <p:cNvPicPr>
              <a:picLocks noChangeAspect="1"/>
            </p:cNvPicPr>
            <p:nvPr/>
          </p:nvPicPr>
          <p:blipFill>
            <a:blip r:embed="rId3"/>
            <a:stretch>
              <a:fillRect/>
            </a:stretch>
          </p:blipFill>
          <p:spPr>
            <a:xfrm>
              <a:off x="3388453" y="1308569"/>
              <a:ext cx="3921853" cy="3921853"/>
            </a:xfrm>
            <a:prstGeom prst="rect">
              <a:avLst/>
            </a:prstGeom>
          </p:spPr>
        </p:pic>
        <p:pic>
          <p:nvPicPr>
            <p:cNvPr id="8" name="圖片 7">
              <a:extLst>
                <a:ext uri="{FF2B5EF4-FFF2-40B4-BE49-F238E27FC236}">
                  <a16:creationId xmlns:a16="http://schemas.microsoft.com/office/drawing/2014/main" id="{2EF54C34-A58D-44E0-A21E-F7943A9FC59D}"/>
                </a:ext>
              </a:extLst>
            </p:cNvPr>
            <p:cNvPicPr>
              <a:picLocks noChangeAspect="1"/>
            </p:cNvPicPr>
            <p:nvPr/>
          </p:nvPicPr>
          <p:blipFill>
            <a:blip r:embed="rId4"/>
            <a:stretch>
              <a:fillRect/>
            </a:stretch>
          </p:blipFill>
          <p:spPr>
            <a:xfrm>
              <a:off x="751508" y="1468073"/>
              <a:ext cx="3921853" cy="3921853"/>
            </a:xfrm>
            <a:prstGeom prst="rect">
              <a:avLst/>
            </a:prstGeom>
          </p:spPr>
        </p:pic>
      </p:grpSp>
    </p:spTree>
    <p:extLst>
      <p:ext uri="{BB962C8B-B14F-4D97-AF65-F5344CB8AC3E}">
        <p14:creationId xmlns:p14="http://schemas.microsoft.com/office/powerpoint/2010/main" val="1436376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FA71B-64E5-465C-AF05-9486D0037934}"/>
              </a:ext>
            </a:extLst>
          </p:cNvPr>
          <p:cNvSpPr>
            <a:spLocks noGrp="1"/>
          </p:cNvSpPr>
          <p:nvPr>
            <p:ph type="title"/>
          </p:nvPr>
        </p:nvSpPr>
        <p:spPr>
          <a:xfrm>
            <a:off x="695232" y="1531247"/>
            <a:ext cx="4308857" cy="604779"/>
          </a:xfrm>
        </p:spPr>
        <p:txBody>
          <a:bodyPr>
            <a:noAutofit/>
          </a:bodyPr>
          <a:lstStyle/>
          <a:p>
            <a:r>
              <a:rPr lang="zh-TW" altLang="en-US" sz="2400" b="1" dirty="0">
                <a:solidFill>
                  <a:srgbClr val="00FFFF"/>
                </a:solidFill>
                <a:latin typeface="微軟正黑體" panose="020B0604030504040204" pitchFamily="34" charset="-120"/>
                <a:ea typeface="微軟正黑體" panose="020B0604030504040204" pitchFamily="34" charset="-120"/>
              </a:rPr>
              <a:t>全新</a:t>
            </a:r>
            <a:r>
              <a:rPr lang="en-US" altLang="zh-TW" sz="2400" b="1" dirty="0">
                <a:solidFill>
                  <a:srgbClr val="00FFFF"/>
                </a:solidFill>
                <a:latin typeface="微軟正黑體" panose="020B0604030504040204" pitchFamily="34" charset="-120"/>
                <a:ea typeface="微軟正黑體" panose="020B0604030504040204" pitchFamily="34" charset="-120"/>
              </a:rPr>
              <a:t>  BitFenix  6+6  </a:t>
            </a:r>
            <a:r>
              <a:rPr lang="zh-TW" altLang="en-US" sz="2400" b="1" dirty="0">
                <a:solidFill>
                  <a:srgbClr val="00FFFF"/>
                </a:solidFill>
                <a:latin typeface="微軟正黑體" panose="020B0604030504040204" pitchFamily="34" charset="-120"/>
                <a:ea typeface="微軟正黑體" panose="020B0604030504040204" pitchFamily="34" charset="-120"/>
              </a:rPr>
              <a:t>控制器</a:t>
            </a:r>
            <a:endParaRPr lang="en-US" sz="2400" b="1" dirty="0">
              <a:solidFill>
                <a:srgbClr val="00FFFF"/>
              </a:solidFill>
              <a:latin typeface="微軟正黑體" panose="020B0604030504040204" pitchFamily="34" charset="-120"/>
              <a:ea typeface="微軟正黑體" panose="020B0604030504040204" pitchFamily="34" charset="-120"/>
            </a:endParaRPr>
          </a:p>
        </p:txBody>
      </p:sp>
      <p:sp>
        <p:nvSpPr>
          <p:cNvPr id="3" name="Content Placeholder 2">
            <a:extLst>
              <a:ext uri="{FF2B5EF4-FFF2-40B4-BE49-F238E27FC236}">
                <a16:creationId xmlns:a16="http://schemas.microsoft.com/office/drawing/2014/main" id="{0DD1C63E-AD71-4C99-881D-8A9C7400EF78}"/>
              </a:ext>
            </a:extLst>
          </p:cNvPr>
          <p:cNvSpPr>
            <a:spLocks noGrp="1"/>
          </p:cNvSpPr>
          <p:nvPr>
            <p:ph idx="1"/>
          </p:nvPr>
        </p:nvSpPr>
        <p:spPr>
          <a:xfrm>
            <a:off x="695233" y="2287410"/>
            <a:ext cx="5150611" cy="3828833"/>
          </a:xfrm>
        </p:spPr>
        <p:txBody>
          <a:bodyPr>
            <a:noAutofit/>
          </a:bodyPr>
          <a:lstStyle/>
          <a:p>
            <a:pPr marL="0" indent="0">
              <a:lnSpc>
                <a:spcPct val="150000"/>
              </a:lnSpc>
              <a:buNone/>
            </a:pPr>
            <a:r>
              <a:rPr lang="zh-TW" altLang="en-US" sz="1400" dirty="0">
                <a:solidFill>
                  <a:schemeClr val="bg1"/>
                </a:solidFill>
                <a:latin typeface="微軟正黑體" panose="020B0604030504040204" pitchFamily="34" charset="-120"/>
                <a:ea typeface="微軟正黑體" panose="020B0604030504040204" pitchFamily="34" charset="-120"/>
              </a:rPr>
              <a:t>內附的全新 </a:t>
            </a:r>
            <a:r>
              <a:rPr lang="en-US" altLang="zh-TW" sz="1400" dirty="0">
                <a:solidFill>
                  <a:schemeClr val="bg1"/>
                </a:solidFill>
                <a:latin typeface="微軟正黑體" panose="020B0604030504040204" pitchFamily="34" charset="-120"/>
                <a:ea typeface="微軟正黑體" panose="020B0604030504040204" pitchFamily="34" charset="-120"/>
              </a:rPr>
              <a:t>BitFenix 6+6 </a:t>
            </a:r>
            <a:r>
              <a:rPr lang="zh-TW" altLang="en-US" sz="1400" dirty="0">
                <a:solidFill>
                  <a:schemeClr val="bg1"/>
                </a:solidFill>
                <a:latin typeface="微軟正黑體" panose="020B0604030504040204" pitchFamily="34" charset="-120"/>
                <a:ea typeface="微軟正黑體" panose="020B0604030504040204" pitchFamily="34" charset="-120"/>
              </a:rPr>
              <a:t>控制器是個全新的嘗試，一般的控制器都是簡單的控制功能，但這個控制器具備有</a:t>
            </a:r>
            <a:r>
              <a:rPr lang="en-US" altLang="zh-TW" sz="1400" dirty="0">
                <a:solidFill>
                  <a:schemeClr val="bg1"/>
                </a:solidFill>
                <a:latin typeface="微軟正黑體" panose="020B0604030504040204" pitchFamily="34" charset="-120"/>
                <a:ea typeface="微軟正黑體" panose="020B0604030504040204" pitchFamily="34" charset="-120"/>
              </a:rPr>
              <a:t>60</a:t>
            </a:r>
            <a:r>
              <a:rPr lang="zh-TW" altLang="en-US" sz="1400" dirty="0">
                <a:solidFill>
                  <a:schemeClr val="bg1"/>
                </a:solidFill>
                <a:latin typeface="微軟正黑體" panose="020B0604030504040204" pitchFamily="34" charset="-120"/>
                <a:ea typeface="微軟正黑體" panose="020B0604030504040204" pitchFamily="34" charset="-120"/>
              </a:rPr>
              <a:t>種不同的燈光模式，如果想由主板控制也可以直接透過機身上的按鈕簡單且隨時切換由主機板控制的模式，更與各大主板廠的燈光軟體同步，例如</a:t>
            </a:r>
            <a:r>
              <a:rPr lang="en-US" altLang="zh-TW" sz="1400" dirty="0">
                <a:solidFill>
                  <a:schemeClr val="bg1"/>
                </a:solidFill>
                <a:latin typeface="微軟正黑體" panose="020B0604030504040204" pitchFamily="34" charset="-120"/>
                <a:ea typeface="微軟正黑體" panose="020B0604030504040204" pitchFamily="34" charset="-120"/>
              </a:rPr>
              <a:t>:</a:t>
            </a:r>
            <a:br>
              <a:rPr lang="en-US" sz="1400" dirty="0">
                <a:solidFill>
                  <a:schemeClr val="bg1"/>
                </a:solidFill>
                <a:latin typeface="微軟正黑體" panose="020B0604030504040204" pitchFamily="34" charset="-120"/>
                <a:ea typeface="微軟正黑體" panose="020B0604030504040204" pitchFamily="34" charset="-120"/>
              </a:rPr>
            </a:br>
            <a:r>
              <a:rPr lang="en-US" sz="1400" dirty="0">
                <a:solidFill>
                  <a:schemeClr val="bg1"/>
                </a:solidFill>
                <a:latin typeface="微軟正黑體" panose="020B0604030504040204" pitchFamily="34" charset="-120"/>
                <a:ea typeface="微軟正黑體" panose="020B0604030504040204" pitchFamily="34" charset="-120"/>
              </a:rPr>
              <a:t> ASUS AURA SYNC, MSI MISTIC LIGHT SYNC, GIGABYTE RGB Fusion 2.0 and ASRock POLYCHROME RGB.</a:t>
            </a:r>
          </a:p>
          <a:p>
            <a:pPr marL="0" indent="0">
              <a:lnSpc>
                <a:spcPct val="150000"/>
              </a:lnSpc>
              <a:buNone/>
            </a:pPr>
            <a:r>
              <a:rPr lang="zh-TW" altLang="en-US" sz="1400" dirty="0">
                <a:solidFill>
                  <a:schemeClr val="bg1"/>
                </a:solidFill>
                <a:latin typeface="微軟正黑體" panose="020B0604030504040204" pitchFamily="34" charset="-120"/>
                <a:ea typeface="微軟正黑體" panose="020B0604030504040204" pitchFamily="34" charset="-120"/>
              </a:rPr>
              <a:t>如果想關閉燈光也可以直接透過機身的上按鈕進行操作</a:t>
            </a:r>
            <a:endParaRPr lang="en-US" sz="1400" dirty="0">
              <a:solidFill>
                <a:schemeClr val="bg1"/>
              </a:solidFill>
              <a:latin typeface="微軟正黑體" panose="020B0604030504040204" pitchFamily="34" charset="-120"/>
              <a:ea typeface="微軟正黑體" panose="020B0604030504040204" pitchFamily="34" charset="-120"/>
            </a:endParaRPr>
          </a:p>
          <a:p>
            <a:pPr marL="0" indent="0">
              <a:lnSpc>
                <a:spcPct val="150000"/>
              </a:lnSpc>
              <a:buNone/>
            </a:pPr>
            <a:endParaRPr lang="en-US" sz="1400" dirty="0">
              <a:solidFill>
                <a:schemeClr val="bg1"/>
              </a:solidFill>
            </a:endParaRPr>
          </a:p>
          <a:p>
            <a:pPr marL="0" indent="0">
              <a:lnSpc>
                <a:spcPct val="150000"/>
              </a:lnSpc>
              <a:buNone/>
            </a:pPr>
            <a:r>
              <a:rPr lang="en-US" sz="1400" dirty="0">
                <a:solidFill>
                  <a:schemeClr val="bg1"/>
                </a:solidFill>
              </a:rPr>
              <a:t> </a:t>
            </a:r>
          </a:p>
        </p:txBody>
      </p:sp>
      <p:pic>
        <p:nvPicPr>
          <p:cNvPr id="15" name="圖片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568" y="154644"/>
            <a:ext cx="1487786" cy="337179"/>
          </a:xfrm>
          <a:prstGeom prst="rect">
            <a:avLst/>
          </a:prstGeom>
        </p:spPr>
      </p:pic>
      <p:pic>
        <p:nvPicPr>
          <p:cNvPr id="4" name="圖片 3">
            <a:extLst>
              <a:ext uri="{FF2B5EF4-FFF2-40B4-BE49-F238E27FC236}">
                <a16:creationId xmlns:a16="http://schemas.microsoft.com/office/drawing/2014/main" id="{CDDEA97A-F746-4F28-8118-9D115448747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94765" y="1683023"/>
            <a:ext cx="6065146" cy="4131599"/>
          </a:xfrm>
          <a:prstGeom prst="rect">
            <a:avLst/>
          </a:prstGeom>
          <a:effectLst>
            <a:outerShdw blurRad="50800" dist="38100" dir="5400000" algn="t" rotWithShape="0">
              <a:prstClr val="black">
                <a:alpha val="40000"/>
              </a:prstClr>
            </a:outerShdw>
          </a:effectLst>
        </p:spPr>
      </p:pic>
      <p:pic>
        <p:nvPicPr>
          <p:cNvPr id="6" name="圖片 5">
            <a:extLst>
              <a:ext uri="{FF2B5EF4-FFF2-40B4-BE49-F238E27FC236}">
                <a16:creationId xmlns:a16="http://schemas.microsoft.com/office/drawing/2014/main" id="{361B2BF0-76F6-4553-8195-F4EBC4638FBF}"/>
              </a:ext>
            </a:extLst>
          </p:cNvPr>
          <p:cNvPicPr>
            <a:picLocks noChangeAspect="1"/>
          </p:cNvPicPr>
          <p:nvPr/>
        </p:nvPicPr>
        <p:blipFill>
          <a:blip r:embed="rId4"/>
          <a:stretch>
            <a:fillRect/>
          </a:stretch>
        </p:blipFill>
        <p:spPr>
          <a:xfrm>
            <a:off x="6186893" y="968674"/>
            <a:ext cx="4548001" cy="823913"/>
          </a:xfrm>
          <a:prstGeom prst="rect">
            <a:avLst/>
          </a:prstGeom>
        </p:spPr>
      </p:pic>
    </p:spTree>
    <p:extLst>
      <p:ext uri="{BB962C8B-B14F-4D97-AF65-F5344CB8AC3E}">
        <p14:creationId xmlns:p14="http://schemas.microsoft.com/office/powerpoint/2010/main" val="769625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DD7A070-ADE8-44CE-BDE2-1995337D9AFD}"/>
              </a:ext>
            </a:extLst>
          </p:cNvPr>
          <p:cNvSpPr>
            <a:spLocks noGrp="1"/>
          </p:cNvSpPr>
          <p:nvPr>
            <p:ph type="title"/>
          </p:nvPr>
        </p:nvSpPr>
        <p:spPr>
          <a:xfrm>
            <a:off x="1780720" y="938667"/>
            <a:ext cx="3350387" cy="715036"/>
          </a:xfrm>
        </p:spPr>
        <p:txBody>
          <a:bodyPr>
            <a:normAutofit/>
          </a:bodyPr>
          <a:lstStyle/>
          <a:p>
            <a:pPr algn="ctr"/>
            <a:r>
              <a:rPr lang="en-US" altLang="zh-TW" sz="2400" b="1" dirty="0" err="1">
                <a:solidFill>
                  <a:srgbClr val="00FFFF"/>
                </a:solidFill>
                <a:latin typeface="微軟正黑體" panose="020B0604030504040204" pitchFamily="34" charset="-120"/>
                <a:ea typeface="微軟正黑體" panose="020B0604030504040204" pitchFamily="34" charset="-120"/>
              </a:rPr>
              <a:t>BitFenix</a:t>
            </a:r>
            <a:r>
              <a:rPr lang="en-US" altLang="zh-TW" sz="2400" b="1" dirty="0">
                <a:solidFill>
                  <a:srgbClr val="00FFFF"/>
                </a:solidFill>
                <a:latin typeface="微軟正黑體" panose="020B0604030504040204" pitchFamily="34" charset="-120"/>
                <a:ea typeface="微軟正黑體" panose="020B0604030504040204" pitchFamily="34" charset="-120"/>
              </a:rPr>
              <a:t>  6+6  </a:t>
            </a:r>
            <a:r>
              <a:rPr lang="zh-TW" altLang="en-US" sz="2400" b="1" dirty="0">
                <a:solidFill>
                  <a:srgbClr val="00FFFF"/>
                </a:solidFill>
                <a:latin typeface="微軟正黑體" panose="020B0604030504040204" pitchFamily="34" charset="-120"/>
                <a:ea typeface="微軟正黑體" panose="020B0604030504040204" pitchFamily="34" charset="-120"/>
              </a:rPr>
              <a:t>控制器</a:t>
            </a:r>
            <a:endParaRPr lang="zh-TW" altLang="en-US" sz="2400" b="1" dirty="0">
              <a:solidFill>
                <a:srgbClr val="00FFFF"/>
              </a:solidFill>
            </a:endParaRPr>
          </a:p>
        </p:txBody>
      </p:sp>
      <p:sp>
        <p:nvSpPr>
          <p:cNvPr id="7" name="文字方塊 6">
            <a:extLst>
              <a:ext uri="{FF2B5EF4-FFF2-40B4-BE49-F238E27FC236}">
                <a16:creationId xmlns:a16="http://schemas.microsoft.com/office/drawing/2014/main" id="{3C2899A4-CF9E-407F-BA61-1328A5B71443}"/>
              </a:ext>
            </a:extLst>
          </p:cNvPr>
          <p:cNvSpPr txBox="1"/>
          <p:nvPr/>
        </p:nvSpPr>
        <p:spPr>
          <a:xfrm>
            <a:off x="6284007" y="681067"/>
            <a:ext cx="4983760" cy="5586145"/>
          </a:xfrm>
          <a:prstGeom prst="rect">
            <a:avLst/>
          </a:prstGeom>
          <a:noFill/>
        </p:spPr>
        <p:txBody>
          <a:bodyPr wrap="square" rtlCol="0">
            <a:spAutoFit/>
          </a:bodyPr>
          <a:lstStyle/>
          <a:p>
            <a:pPr marL="220433" indent="-220433">
              <a:lnSpc>
                <a:spcPct val="150000"/>
              </a:lnSpc>
              <a:buFont typeface="Arial" panose="020B0604020202020204" pitchFamily="34" charset="0"/>
              <a:buChar char="•"/>
            </a:pPr>
            <a:r>
              <a:rPr lang="zh-TW" altLang="en-US" sz="1400" dirty="0">
                <a:solidFill>
                  <a:schemeClr val="bg1"/>
                </a:solidFill>
                <a:latin typeface="微軟正黑體" panose="020B0604030504040204" pitchFamily="34" charset="-120"/>
                <a:ea typeface="微軟正黑體" panose="020B0604030504040204" pitchFamily="34" charset="-120"/>
              </a:rPr>
              <a:t>支援風扇 </a:t>
            </a:r>
            <a:r>
              <a:rPr lang="en-US" altLang="zh-TW" sz="1400" dirty="0">
                <a:solidFill>
                  <a:schemeClr val="bg1"/>
                </a:solidFill>
                <a:latin typeface="微軟正黑體" panose="020B0604030504040204" pitchFamily="34" charset="-120"/>
                <a:ea typeface="微軟正黑體" panose="020B0604030504040204" pitchFamily="34" charset="-120"/>
              </a:rPr>
              <a:t>12V / ARGB</a:t>
            </a:r>
            <a:r>
              <a:rPr lang="zh-TW" altLang="en-US" sz="1400" dirty="0">
                <a:solidFill>
                  <a:schemeClr val="bg1"/>
                </a:solidFill>
                <a:latin typeface="微軟正黑體" panose="020B0604030504040204" pitchFamily="34" charset="-120"/>
                <a:ea typeface="微軟正黑體" panose="020B0604030504040204" pitchFamily="34" charset="-120"/>
              </a:rPr>
              <a:t> </a:t>
            </a:r>
            <a:r>
              <a:rPr lang="en-US" altLang="zh-TW" sz="1400" dirty="0">
                <a:solidFill>
                  <a:schemeClr val="bg1"/>
                </a:solidFill>
                <a:latin typeface="微軟正黑體" panose="020B0604030504040204" pitchFamily="34" charset="-120"/>
                <a:ea typeface="微軟正黑體" panose="020B0604030504040204" pitchFamily="34" charset="-120"/>
              </a:rPr>
              <a:t>5V</a:t>
            </a:r>
            <a:r>
              <a:rPr lang="zh-TW" altLang="zh-TW" sz="1400" dirty="0">
                <a:solidFill>
                  <a:schemeClr val="bg1"/>
                </a:solidFill>
                <a:latin typeface="微軟正黑體" panose="020B0604030504040204" pitchFamily="34" charset="-120"/>
                <a:ea typeface="微軟正黑體" panose="020B0604030504040204" pitchFamily="34" charset="-120"/>
              </a:rPr>
              <a:t> </a:t>
            </a:r>
            <a:endParaRPr lang="en-US" altLang="zh-TW" sz="1400" dirty="0">
              <a:solidFill>
                <a:schemeClr val="bg1"/>
              </a:solidFill>
              <a:latin typeface="微軟正黑體" panose="020B0604030504040204" pitchFamily="34" charset="-120"/>
              <a:ea typeface="微軟正黑體" panose="020B0604030504040204" pitchFamily="34" charset="-120"/>
            </a:endParaRPr>
          </a:p>
          <a:p>
            <a:pPr marL="220433" indent="-220433">
              <a:lnSpc>
                <a:spcPct val="150000"/>
              </a:lnSpc>
              <a:buFont typeface="Arial" panose="020B0604020202020204" pitchFamily="34" charset="0"/>
              <a:buChar char="•"/>
            </a:pPr>
            <a:r>
              <a:rPr lang="zh-TW" altLang="en-US" sz="1400" dirty="0">
                <a:solidFill>
                  <a:schemeClr val="bg1"/>
                </a:solidFill>
                <a:latin typeface="微軟正黑體" panose="020B0604030504040204" pitchFamily="34" charset="-120"/>
                <a:ea typeface="微軟正黑體" panose="020B0604030504040204" pitchFamily="34" charset="-120"/>
              </a:rPr>
              <a:t>控制器上內附 </a:t>
            </a:r>
            <a:br>
              <a:rPr lang="en-US" altLang="zh-TW" sz="1400" dirty="0">
                <a:solidFill>
                  <a:schemeClr val="bg1"/>
                </a:solidFill>
                <a:latin typeface="微軟正黑體" panose="020B0604030504040204" pitchFamily="34" charset="-120"/>
                <a:ea typeface="微軟正黑體" panose="020B0604030504040204" pitchFamily="34" charset="-120"/>
              </a:rPr>
            </a:br>
            <a:r>
              <a:rPr lang="en-US" altLang="zh-TW" sz="1400" dirty="0">
                <a:solidFill>
                  <a:schemeClr val="bg1"/>
                </a:solidFill>
                <a:latin typeface="微軟正黑體" panose="020B0604030504040204" pitchFamily="34" charset="-120"/>
                <a:ea typeface="微軟正黑體" panose="020B0604030504040204" pitchFamily="34" charset="-120"/>
              </a:rPr>
              <a:t>6 </a:t>
            </a:r>
            <a:r>
              <a:rPr lang="zh-TW" altLang="en-US" sz="1400" dirty="0">
                <a:solidFill>
                  <a:schemeClr val="bg1"/>
                </a:solidFill>
                <a:latin typeface="微軟正黑體" panose="020B0604030504040204" pitchFamily="34" charset="-120"/>
                <a:ea typeface="微軟正黑體" panose="020B0604030504040204" pitchFamily="34" charset="-120"/>
              </a:rPr>
              <a:t>個 </a:t>
            </a:r>
            <a:r>
              <a:rPr lang="en-US" altLang="zh-TW" sz="1400" dirty="0">
                <a:solidFill>
                  <a:schemeClr val="bg1"/>
                </a:solidFill>
                <a:latin typeface="微軟正黑體" panose="020B0604030504040204" pitchFamily="34" charset="-120"/>
                <a:ea typeface="微軟正黑體" panose="020B0604030504040204" pitchFamily="34" charset="-120"/>
              </a:rPr>
              <a:t>ARGB 3 Pin 5V </a:t>
            </a:r>
            <a:r>
              <a:rPr lang="zh-TW" altLang="en-US" sz="1400" dirty="0">
                <a:solidFill>
                  <a:schemeClr val="bg1"/>
                </a:solidFill>
                <a:latin typeface="微軟正黑體" panose="020B0604030504040204" pitchFamily="34" charset="-120"/>
                <a:ea typeface="微軟正黑體" panose="020B0604030504040204" pitchFamily="34" charset="-120"/>
              </a:rPr>
              <a:t>接頭</a:t>
            </a:r>
            <a:br>
              <a:rPr lang="en-US" altLang="zh-TW" sz="1400" dirty="0">
                <a:solidFill>
                  <a:schemeClr val="bg1"/>
                </a:solidFill>
                <a:latin typeface="微軟正黑體" panose="020B0604030504040204" pitchFamily="34" charset="-120"/>
                <a:ea typeface="微軟正黑體" panose="020B0604030504040204" pitchFamily="34" charset="-120"/>
              </a:rPr>
            </a:br>
            <a:r>
              <a:rPr lang="en-US" altLang="zh-TW" sz="1400" dirty="0">
                <a:solidFill>
                  <a:schemeClr val="bg1"/>
                </a:solidFill>
                <a:latin typeface="微軟正黑體" panose="020B0604030504040204" pitchFamily="34" charset="-120"/>
                <a:ea typeface="微軟正黑體" panose="020B0604030504040204" pitchFamily="34" charset="-120"/>
              </a:rPr>
              <a:t>6 </a:t>
            </a:r>
            <a:r>
              <a:rPr lang="zh-TW" altLang="en-US" sz="1400" dirty="0">
                <a:solidFill>
                  <a:schemeClr val="bg1"/>
                </a:solidFill>
                <a:latin typeface="微軟正黑體" panose="020B0604030504040204" pitchFamily="34" charset="-120"/>
                <a:ea typeface="微軟正黑體" panose="020B0604030504040204" pitchFamily="34" charset="-120"/>
              </a:rPr>
              <a:t>個 </a:t>
            </a:r>
            <a:r>
              <a:rPr lang="en-US" altLang="zh-TW" sz="1400" dirty="0">
                <a:solidFill>
                  <a:schemeClr val="bg1"/>
                </a:solidFill>
                <a:latin typeface="微軟正黑體" panose="020B0604030504040204" pitchFamily="34" charset="-120"/>
                <a:ea typeface="微軟正黑體" panose="020B0604030504040204" pitchFamily="34" charset="-120"/>
              </a:rPr>
              <a:t>12 V</a:t>
            </a:r>
            <a:r>
              <a:rPr lang="zh-TW" altLang="en-US" sz="1400" dirty="0">
                <a:solidFill>
                  <a:schemeClr val="bg1"/>
                </a:solidFill>
                <a:latin typeface="微軟正黑體" panose="020B0604030504040204" pitchFamily="34" charset="-120"/>
                <a:ea typeface="微軟正黑體" panose="020B0604030504040204" pitchFamily="34" charset="-120"/>
              </a:rPr>
              <a:t> 風扇接頭</a:t>
            </a:r>
            <a:br>
              <a:rPr lang="en-US" altLang="zh-TW" sz="1400" dirty="0">
                <a:solidFill>
                  <a:schemeClr val="bg1"/>
                </a:solidFill>
                <a:latin typeface="微軟正黑體" panose="020B0604030504040204" pitchFamily="34" charset="-120"/>
                <a:ea typeface="微軟正黑體" panose="020B0604030504040204" pitchFamily="34" charset="-120"/>
              </a:rPr>
            </a:br>
            <a:r>
              <a:rPr lang="zh-TW" altLang="en-US" sz="1400" dirty="0">
                <a:solidFill>
                  <a:schemeClr val="bg1"/>
                </a:solidFill>
                <a:latin typeface="微軟正黑體" panose="020B0604030504040204" pitchFamily="34" charset="-120"/>
                <a:ea typeface="微軟正黑體" panose="020B0604030504040204" pitchFamily="34" charset="-120"/>
              </a:rPr>
              <a:t>可被主機板控制的</a:t>
            </a:r>
            <a:r>
              <a:rPr lang="en-US" altLang="zh-TW" sz="1400" dirty="0">
                <a:solidFill>
                  <a:schemeClr val="bg1"/>
                </a:solidFill>
                <a:latin typeface="微軟正黑體" panose="020B0604030504040204" pitchFamily="34" charset="-120"/>
                <a:ea typeface="微軟正黑體" panose="020B0604030504040204" pitchFamily="34" charset="-120"/>
              </a:rPr>
              <a:t>ARGB</a:t>
            </a:r>
            <a:r>
              <a:rPr lang="zh-TW" altLang="en-US" sz="1400" dirty="0">
                <a:solidFill>
                  <a:schemeClr val="bg1"/>
                </a:solidFill>
                <a:latin typeface="微軟正黑體" panose="020B0604030504040204" pitchFamily="34" charset="-120"/>
                <a:ea typeface="微軟正黑體" panose="020B0604030504040204" pitchFamily="34" charset="-120"/>
              </a:rPr>
              <a:t>線路</a:t>
            </a:r>
            <a:r>
              <a:rPr lang="en-US" altLang="zh-TW" sz="1400" dirty="0">
                <a:solidFill>
                  <a:schemeClr val="bg1"/>
                </a:solidFill>
                <a:latin typeface="微軟正黑體" panose="020B0604030504040204" pitchFamily="34" charset="-120"/>
                <a:ea typeface="微軟正黑體" panose="020B0604030504040204" pitchFamily="34" charset="-120"/>
              </a:rPr>
              <a:t>/</a:t>
            </a:r>
            <a:r>
              <a:rPr lang="zh-TW" altLang="en-US" sz="1400" dirty="0">
                <a:solidFill>
                  <a:schemeClr val="bg1"/>
                </a:solidFill>
                <a:latin typeface="微軟正黑體" panose="020B0604030504040204" pitchFamily="34" charset="-120"/>
                <a:ea typeface="微軟正黑體" panose="020B0604030504040204" pitchFamily="34" charset="-120"/>
              </a:rPr>
              <a:t>接頭</a:t>
            </a:r>
            <a:endParaRPr lang="en-US" altLang="zh-TW" sz="1400" dirty="0">
              <a:solidFill>
                <a:schemeClr val="bg1"/>
              </a:solidFill>
              <a:latin typeface="微軟正黑體" panose="020B0604030504040204" pitchFamily="34" charset="-120"/>
              <a:ea typeface="微軟正黑體" panose="020B0604030504040204" pitchFamily="34" charset="-120"/>
            </a:endParaRPr>
          </a:p>
          <a:p>
            <a:pPr marL="220433" indent="-220433">
              <a:lnSpc>
                <a:spcPct val="150000"/>
              </a:lnSpc>
              <a:buFont typeface="Arial" panose="020B0604020202020204" pitchFamily="34" charset="0"/>
              <a:buChar char="•"/>
            </a:pPr>
            <a:r>
              <a:rPr lang="zh-TW" altLang="en-US" sz="1400" dirty="0">
                <a:solidFill>
                  <a:schemeClr val="bg1"/>
                </a:solidFill>
                <a:latin typeface="微軟正黑體" panose="020B0604030504040204" pitchFamily="34" charset="-120"/>
                <a:ea typeface="微軟正黑體" panose="020B0604030504040204" pitchFamily="34" charset="-120"/>
              </a:rPr>
              <a:t>每一個</a:t>
            </a:r>
            <a:r>
              <a:rPr lang="en-US" altLang="zh-TW" sz="1400" dirty="0">
                <a:solidFill>
                  <a:schemeClr val="bg1"/>
                </a:solidFill>
                <a:latin typeface="微軟正黑體" panose="020B0604030504040204" pitchFamily="34" charset="-120"/>
                <a:ea typeface="微軟正黑體" panose="020B0604030504040204" pitchFamily="34" charset="-120"/>
              </a:rPr>
              <a:t>ARGB </a:t>
            </a:r>
            <a:r>
              <a:rPr lang="zh-TW" altLang="en-US" sz="1400" dirty="0">
                <a:solidFill>
                  <a:schemeClr val="bg1"/>
                </a:solidFill>
                <a:latin typeface="微軟正黑體" panose="020B0604030504040204" pitchFamily="34" charset="-120"/>
                <a:ea typeface="微軟正黑體" panose="020B0604030504040204" pitchFamily="34" charset="-120"/>
              </a:rPr>
              <a:t>接頭可以連接 </a:t>
            </a:r>
            <a:r>
              <a:rPr lang="en-US" altLang="zh-TW" sz="1400" dirty="0">
                <a:solidFill>
                  <a:schemeClr val="bg1"/>
                </a:solidFill>
                <a:latin typeface="微軟正黑體" panose="020B0604030504040204" pitchFamily="34" charset="-120"/>
                <a:ea typeface="微軟正黑體" panose="020B0604030504040204" pitchFamily="34" charset="-120"/>
              </a:rPr>
              <a:t>80</a:t>
            </a:r>
            <a:r>
              <a:rPr lang="zh-TW" altLang="en-US" sz="1400" dirty="0">
                <a:solidFill>
                  <a:schemeClr val="bg1"/>
                </a:solidFill>
                <a:latin typeface="微軟正黑體" panose="020B0604030504040204" pitchFamily="34" charset="-120"/>
                <a:ea typeface="微軟正黑體" panose="020B0604030504040204" pitchFamily="34" charset="-120"/>
              </a:rPr>
              <a:t>個 </a:t>
            </a:r>
            <a:r>
              <a:rPr lang="en-US" altLang="zh-TW" sz="1400" dirty="0">
                <a:solidFill>
                  <a:schemeClr val="bg1"/>
                </a:solidFill>
                <a:latin typeface="微軟正黑體" panose="020B0604030504040204" pitchFamily="34" charset="-120"/>
                <a:ea typeface="微軟正黑體" panose="020B0604030504040204" pitchFamily="34" charset="-120"/>
              </a:rPr>
              <a:t>ARGB </a:t>
            </a:r>
            <a:r>
              <a:rPr lang="zh-TW" altLang="en-US" sz="1400" dirty="0">
                <a:solidFill>
                  <a:schemeClr val="bg1"/>
                </a:solidFill>
                <a:latin typeface="微軟正黑體" panose="020B0604030504040204" pitchFamily="34" charset="-120"/>
                <a:ea typeface="微軟正黑體" panose="020B0604030504040204" pitchFamily="34" charset="-120"/>
              </a:rPr>
              <a:t>燈珠</a:t>
            </a:r>
            <a:r>
              <a:rPr lang="en-US" altLang="zh-TW" sz="1400" dirty="0">
                <a:solidFill>
                  <a:schemeClr val="bg1"/>
                </a:solidFill>
                <a:latin typeface="微軟正黑體" panose="020B0604030504040204" pitchFamily="34" charset="-120"/>
                <a:ea typeface="微軟正黑體" panose="020B0604030504040204" pitchFamily="34" charset="-120"/>
              </a:rPr>
              <a:t>(5V ARGB)</a:t>
            </a:r>
          </a:p>
          <a:p>
            <a:pPr marL="220433" indent="-220433">
              <a:lnSpc>
                <a:spcPct val="150000"/>
              </a:lnSpc>
              <a:buFont typeface="Arial" panose="020B0604020202020204" pitchFamily="34" charset="0"/>
              <a:buChar char="•"/>
            </a:pPr>
            <a:r>
              <a:rPr lang="zh-TW" altLang="en-US" sz="1400" dirty="0">
                <a:solidFill>
                  <a:schemeClr val="bg1"/>
                </a:solidFill>
                <a:latin typeface="微軟正黑體" panose="020B0604030504040204" pitchFamily="34" charset="-120"/>
                <a:ea typeface="微軟正黑體" panose="020B0604030504040204" pitchFamily="34" charset="-120"/>
              </a:rPr>
              <a:t>每一個風扇</a:t>
            </a:r>
            <a:r>
              <a:rPr lang="en-US" altLang="zh-TW" sz="1400" dirty="0">
                <a:solidFill>
                  <a:schemeClr val="bg1"/>
                </a:solidFill>
                <a:latin typeface="微軟正黑體" panose="020B0604030504040204" pitchFamily="34" charset="-120"/>
                <a:ea typeface="微軟正黑體" panose="020B0604030504040204" pitchFamily="34" charset="-120"/>
              </a:rPr>
              <a:t> </a:t>
            </a:r>
            <a:r>
              <a:rPr lang="zh-TW" altLang="en-US" sz="1400" dirty="0">
                <a:solidFill>
                  <a:schemeClr val="bg1"/>
                </a:solidFill>
                <a:latin typeface="微軟正黑體" panose="020B0604030504040204" pitchFamily="34" charset="-120"/>
                <a:ea typeface="微軟正黑體" panose="020B0604030504040204" pitchFamily="34" charset="-120"/>
              </a:rPr>
              <a:t>接頭可以連接 </a:t>
            </a:r>
            <a:r>
              <a:rPr lang="en-US" altLang="zh-TW" sz="1400" dirty="0">
                <a:solidFill>
                  <a:schemeClr val="bg1"/>
                </a:solidFill>
                <a:latin typeface="微軟正黑體" panose="020B0604030504040204" pitchFamily="34" charset="-120"/>
                <a:ea typeface="微軟正黑體" panose="020B0604030504040204" pitchFamily="34" charset="-120"/>
              </a:rPr>
              <a:t>6</a:t>
            </a:r>
            <a:r>
              <a:rPr lang="zh-TW" altLang="en-US" sz="1400" dirty="0">
                <a:solidFill>
                  <a:schemeClr val="bg1"/>
                </a:solidFill>
                <a:latin typeface="微軟正黑體" panose="020B0604030504040204" pitchFamily="34" charset="-120"/>
                <a:ea typeface="微軟正黑體" panose="020B0604030504040204" pitchFamily="34" charset="-120"/>
              </a:rPr>
              <a:t>個 </a:t>
            </a:r>
            <a:r>
              <a:rPr lang="en-US" altLang="zh-TW" sz="1400" dirty="0">
                <a:solidFill>
                  <a:schemeClr val="bg1"/>
                </a:solidFill>
                <a:latin typeface="微軟正黑體" panose="020B0604030504040204" pitchFamily="34" charset="-120"/>
                <a:ea typeface="微軟正黑體" panose="020B0604030504040204" pitchFamily="34" charset="-120"/>
              </a:rPr>
              <a:t>12V</a:t>
            </a:r>
            <a:r>
              <a:rPr lang="zh-TW" altLang="en-US" sz="1400" dirty="0">
                <a:solidFill>
                  <a:schemeClr val="bg1"/>
                </a:solidFill>
                <a:latin typeface="微軟正黑體" panose="020B0604030504040204" pitchFamily="34" charset="-120"/>
                <a:ea typeface="微軟正黑體" panose="020B0604030504040204" pitchFamily="34" charset="-120"/>
              </a:rPr>
              <a:t> 風扇</a:t>
            </a:r>
            <a:endParaRPr lang="en-US" altLang="zh-TW" sz="1400" dirty="0">
              <a:solidFill>
                <a:schemeClr val="bg1"/>
              </a:solidFill>
              <a:latin typeface="微軟正黑體" panose="020B0604030504040204" pitchFamily="34" charset="-120"/>
              <a:ea typeface="微軟正黑體" panose="020B0604030504040204" pitchFamily="34" charset="-120"/>
            </a:endParaRPr>
          </a:p>
          <a:p>
            <a:pPr marL="220433" indent="-220433">
              <a:lnSpc>
                <a:spcPct val="150000"/>
              </a:lnSpc>
              <a:buFont typeface="Arial" panose="020B0604020202020204" pitchFamily="34" charset="0"/>
              <a:buChar char="•"/>
            </a:pPr>
            <a:r>
              <a:rPr lang="zh-TW" altLang="en-US" sz="1400" dirty="0">
                <a:solidFill>
                  <a:schemeClr val="bg1"/>
                </a:solidFill>
                <a:latin typeface="微軟正黑體" panose="020B0604030504040204" pitchFamily="34" charset="-120"/>
                <a:ea typeface="微軟正黑體" panose="020B0604030504040204" pitchFamily="34" charset="-120"/>
              </a:rPr>
              <a:t>有</a:t>
            </a:r>
            <a:r>
              <a:rPr lang="en-US" altLang="zh-TW" sz="1400" dirty="0">
                <a:solidFill>
                  <a:schemeClr val="bg1"/>
                </a:solidFill>
                <a:latin typeface="微軟正黑體" panose="020B0604030504040204" pitchFamily="34" charset="-120"/>
                <a:ea typeface="微軟正黑體" panose="020B0604030504040204" pitchFamily="34" charset="-120"/>
              </a:rPr>
              <a:t>60</a:t>
            </a:r>
            <a:r>
              <a:rPr lang="zh-TW" altLang="en-US" sz="1400" dirty="0">
                <a:solidFill>
                  <a:schemeClr val="bg1"/>
                </a:solidFill>
                <a:latin typeface="微軟正黑體" panose="020B0604030504040204" pitchFamily="34" charset="-120"/>
                <a:ea typeface="微軟正黑體" panose="020B0604030504040204" pitchFamily="34" charset="-120"/>
              </a:rPr>
              <a:t>種不同的燈光模式</a:t>
            </a:r>
            <a:endParaRPr lang="en-US" altLang="zh-TW" sz="1400" dirty="0">
              <a:solidFill>
                <a:schemeClr val="bg1"/>
              </a:solidFill>
              <a:latin typeface="微軟正黑體" panose="020B0604030504040204" pitchFamily="34" charset="-120"/>
              <a:ea typeface="微軟正黑體" panose="020B0604030504040204" pitchFamily="34" charset="-120"/>
            </a:endParaRPr>
          </a:p>
          <a:p>
            <a:pPr marL="220433" indent="-220433">
              <a:lnSpc>
                <a:spcPct val="150000"/>
              </a:lnSpc>
              <a:buFont typeface="Arial" panose="020B0604020202020204" pitchFamily="34" charset="0"/>
              <a:buChar char="•"/>
            </a:pPr>
            <a:r>
              <a:rPr lang="zh-TW" altLang="en-US" sz="1400" dirty="0">
                <a:solidFill>
                  <a:schemeClr val="bg1"/>
                </a:solidFill>
                <a:latin typeface="微軟正黑體" panose="020B0604030504040204" pitchFamily="34" charset="-120"/>
                <a:ea typeface="微軟正黑體" panose="020B0604030504040204" pitchFamily="34" charset="-120"/>
              </a:rPr>
              <a:t>可由主板控制燈光</a:t>
            </a:r>
            <a:r>
              <a:rPr lang="en-US" altLang="zh-TW" sz="1400" dirty="0">
                <a:solidFill>
                  <a:schemeClr val="bg1"/>
                </a:solidFill>
                <a:latin typeface="微軟正黑體" panose="020B0604030504040204" pitchFamily="34" charset="-120"/>
                <a:ea typeface="微軟正黑體" panose="020B0604030504040204" pitchFamily="34" charset="-120"/>
              </a:rPr>
              <a:t>:</a:t>
            </a:r>
            <a:r>
              <a:rPr lang="zh-TW" altLang="en-US" sz="1400" dirty="0">
                <a:solidFill>
                  <a:schemeClr val="bg1"/>
                </a:solidFill>
                <a:latin typeface="微軟正黑體" panose="020B0604030504040204" pitchFamily="34" charset="-120"/>
                <a:ea typeface="微軟正黑體" panose="020B0604030504040204" pitchFamily="34" charset="-120"/>
              </a:rPr>
              <a:t> 請將連動主板的的接頭插上主板，長按燈光控制按鈕直到</a:t>
            </a:r>
            <a:r>
              <a:rPr lang="en-US" altLang="zh-TW" sz="1400" dirty="0">
                <a:solidFill>
                  <a:schemeClr val="bg1"/>
                </a:solidFill>
                <a:latin typeface="微軟正黑體" panose="020B0604030504040204" pitchFamily="34" charset="-120"/>
                <a:ea typeface="微軟正黑體" panose="020B0604030504040204" pitchFamily="34" charset="-120"/>
              </a:rPr>
              <a:t>LED</a:t>
            </a:r>
            <a:r>
              <a:rPr lang="zh-TW" altLang="en-US" sz="1400" dirty="0">
                <a:solidFill>
                  <a:schemeClr val="bg1"/>
                </a:solidFill>
                <a:latin typeface="微軟正黑體" panose="020B0604030504040204" pitchFamily="34" charset="-120"/>
                <a:ea typeface="微軟正黑體" panose="020B0604030504040204" pitchFamily="34" charset="-120"/>
              </a:rPr>
              <a:t>閃爍白光，就會啟動主板控制燈光模式；如想關閉燈光，再長按</a:t>
            </a:r>
            <a:r>
              <a:rPr lang="en-US" altLang="zh-TW" sz="1400" dirty="0">
                <a:solidFill>
                  <a:schemeClr val="bg1"/>
                </a:solidFill>
                <a:latin typeface="微軟正黑體" panose="020B0604030504040204" pitchFamily="34" charset="-120"/>
                <a:ea typeface="微軟正黑體" panose="020B0604030504040204" pitchFamily="34" charset="-120"/>
              </a:rPr>
              <a:t>LED</a:t>
            </a:r>
            <a:r>
              <a:rPr lang="zh-TW" altLang="en-US" sz="1400" dirty="0">
                <a:solidFill>
                  <a:schemeClr val="bg1"/>
                </a:solidFill>
                <a:latin typeface="微軟正黑體" panose="020B0604030504040204" pitchFamily="34" charset="-120"/>
                <a:ea typeface="微軟正黑體" panose="020B0604030504040204" pitchFamily="34" charset="-120"/>
              </a:rPr>
              <a:t>按鈕至白光閃爍後關閉燈光</a:t>
            </a:r>
            <a:endParaRPr lang="en-US" altLang="zh-TW" sz="1400" dirty="0">
              <a:solidFill>
                <a:schemeClr val="bg1"/>
              </a:solidFill>
              <a:latin typeface="微軟正黑體" panose="020B0604030504040204" pitchFamily="34" charset="-120"/>
              <a:ea typeface="微軟正黑體" panose="020B0604030504040204" pitchFamily="34" charset="-120"/>
            </a:endParaRPr>
          </a:p>
          <a:p>
            <a:pPr marL="220433" indent="-220433">
              <a:lnSpc>
                <a:spcPct val="150000"/>
              </a:lnSpc>
              <a:buFont typeface="Arial" panose="020B0604020202020204" pitchFamily="34" charset="0"/>
              <a:buChar char="•"/>
            </a:pPr>
            <a:r>
              <a:rPr lang="zh-TW" altLang="en-US" sz="1400" dirty="0">
                <a:solidFill>
                  <a:schemeClr val="bg1"/>
                </a:solidFill>
                <a:latin typeface="微軟正黑體" panose="020B0604030504040204" pitchFamily="34" charset="-120"/>
                <a:ea typeface="微軟正黑體" panose="020B0604030504040204" pitchFamily="34" charset="-120"/>
              </a:rPr>
              <a:t>這個控制器可以同步於</a:t>
            </a:r>
            <a:r>
              <a:rPr lang="en-US" altLang="zh-TW" sz="1400" dirty="0">
                <a:solidFill>
                  <a:schemeClr val="bg1"/>
                </a:solidFill>
                <a:latin typeface="微軟正黑體" panose="020B0604030504040204" pitchFamily="34" charset="-120"/>
                <a:ea typeface="微軟正黑體" panose="020B0604030504040204" pitchFamily="34" charset="-120"/>
              </a:rPr>
              <a:t> Asus AURA SYNC, MSI Mystic Light, Gigabyte RGB Fusion 2.0 and </a:t>
            </a:r>
            <a:r>
              <a:rPr lang="en-US" altLang="zh-TW" sz="1400" dirty="0" err="1">
                <a:solidFill>
                  <a:schemeClr val="bg1"/>
                </a:solidFill>
                <a:latin typeface="微軟正黑體" panose="020B0604030504040204" pitchFamily="34" charset="-120"/>
                <a:ea typeface="微軟正黑體" panose="020B0604030504040204" pitchFamily="34" charset="-120"/>
              </a:rPr>
              <a:t>Asrock</a:t>
            </a:r>
            <a:r>
              <a:rPr lang="en-US" altLang="zh-TW" sz="1400" dirty="0">
                <a:solidFill>
                  <a:schemeClr val="bg1"/>
                </a:solidFill>
                <a:latin typeface="微軟正黑體" panose="020B0604030504040204" pitchFamily="34" charset="-120"/>
                <a:ea typeface="微軟正黑體" panose="020B0604030504040204" pitchFamily="34" charset="-120"/>
              </a:rPr>
              <a:t> </a:t>
            </a:r>
            <a:r>
              <a:rPr lang="en-US" altLang="zh-TW" sz="1400" dirty="0" err="1">
                <a:solidFill>
                  <a:schemeClr val="bg1"/>
                </a:solidFill>
                <a:latin typeface="微軟正黑體" panose="020B0604030504040204" pitchFamily="34" charset="-120"/>
                <a:ea typeface="微軟正黑體" panose="020B0604030504040204" pitchFamily="34" charset="-120"/>
              </a:rPr>
              <a:t>Poloychrome</a:t>
            </a:r>
            <a:r>
              <a:rPr lang="en-US" altLang="zh-TW" sz="1400" dirty="0">
                <a:solidFill>
                  <a:schemeClr val="bg1"/>
                </a:solidFill>
                <a:latin typeface="微軟正黑體" panose="020B0604030504040204" pitchFamily="34" charset="-120"/>
                <a:ea typeface="微軟正黑體" panose="020B0604030504040204" pitchFamily="34" charset="-120"/>
              </a:rPr>
              <a:t> SYNC</a:t>
            </a:r>
          </a:p>
          <a:p>
            <a:pPr marL="220433" indent="-220433">
              <a:lnSpc>
                <a:spcPct val="150000"/>
              </a:lnSpc>
              <a:buFont typeface="Arial" panose="020B0604020202020204" pitchFamily="34" charset="0"/>
              <a:buChar char="•"/>
            </a:pPr>
            <a:r>
              <a:rPr lang="zh-TW" altLang="en-US" sz="1400" dirty="0">
                <a:solidFill>
                  <a:schemeClr val="bg1"/>
                </a:solidFill>
                <a:latin typeface="微軟正黑體" panose="020B0604030504040204" pitchFamily="34" charset="-120"/>
                <a:ea typeface="微軟正黑體" panose="020B0604030504040204" pitchFamily="34" charset="-120"/>
              </a:rPr>
              <a:t>控制器控制</a:t>
            </a:r>
            <a:r>
              <a:rPr lang="en-US" altLang="zh-TW" sz="1400" dirty="0">
                <a:solidFill>
                  <a:schemeClr val="bg1"/>
                </a:solidFill>
                <a:latin typeface="微軟正黑體" panose="020B0604030504040204" pitchFamily="34" charset="-120"/>
                <a:ea typeface="微軟正黑體" panose="020B0604030504040204" pitchFamily="34" charset="-120"/>
              </a:rPr>
              <a:t>:</a:t>
            </a:r>
            <a:r>
              <a:rPr lang="zh-TW" altLang="en-US" sz="1400" dirty="0">
                <a:solidFill>
                  <a:schemeClr val="bg1"/>
                </a:solidFill>
                <a:latin typeface="微軟正黑體" panose="020B0604030504040204" pitchFamily="34" charset="-120"/>
                <a:ea typeface="微軟正黑體" panose="020B0604030504040204" pitchFamily="34" charset="-120"/>
              </a:rPr>
              <a:t>只要短按控制器就可以替換燈光模式，長按控制器直到閃爍白光就可以</a:t>
            </a:r>
            <a:r>
              <a:rPr lang="zh-TW" altLang="en-US" sz="1400">
                <a:solidFill>
                  <a:schemeClr val="bg1"/>
                </a:solidFill>
                <a:latin typeface="微軟正黑體" panose="020B0604030504040204" pitchFamily="34" charset="-120"/>
                <a:ea typeface="微軟正黑體" panose="020B0604030504040204" pitchFamily="34" charset="-120"/>
              </a:rPr>
              <a:t>關閉燈光</a:t>
            </a:r>
            <a:endParaRPr lang="en-US" altLang="zh-TW" sz="1400" dirty="0">
              <a:solidFill>
                <a:schemeClr val="bg1"/>
              </a:solidFill>
              <a:latin typeface="微軟正黑體" panose="020B0604030504040204" pitchFamily="34" charset="-120"/>
              <a:ea typeface="微軟正黑體" panose="020B0604030504040204" pitchFamily="34" charset="-120"/>
            </a:endParaRPr>
          </a:p>
        </p:txBody>
      </p:sp>
      <p:pic>
        <p:nvPicPr>
          <p:cNvPr id="9" name="圖片 8">
            <a:extLst>
              <a:ext uri="{FF2B5EF4-FFF2-40B4-BE49-F238E27FC236}">
                <a16:creationId xmlns:a16="http://schemas.microsoft.com/office/drawing/2014/main" id="{2AF8DEFA-A486-4E9E-B3B3-289A2276361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64034" y="1692613"/>
            <a:ext cx="4983760" cy="3394954"/>
          </a:xfrm>
          <a:prstGeom prst="rect">
            <a:avLst/>
          </a:prstGeom>
          <a:effectLst>
            <a:outerShdw blurRad="50800" dist="38100" dir="5400000" algn="t" rotWithShape="0">
              <a:prstClr val="black">
                <a:alpha val="40000"/>
              </a:prstClr>
            </a:outerShdw>
          </a:effectLst>
        </p:spPr>
      </p:pic>
      <p:pic>
        <p:nvPicPr>
          <p:cNvPr id="5" name="圖片 4">
            <a:extLst>
              <a:ext uri="{FF2B5EF4-FFF2-40B4-BE49-F238E27FC236}">
                <a16:creationId xmlns:a16="http://schemas.microsoft.com/office/drawing/2014/main" id="{44AA1888-BCD5-462C-9BD8-29BB9F7EA3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568" y="154644"/>
            <a:ext cx="1487786" cy="337179"/>
          </a:xfrm>
          <a:prstGeom prst="rect">
            <a:avLst/>
          </a:prstGeom>
        </p:spPr>
      </p:pic>
      <p:pic>
        <p:nvPicPr>
          <p:cNvPr id="8" name="圖片 7">
            <a:extLst>
              <a:ext uri="{FF2B5EF4-FFF2-40B4-BE49-F238E27FC236}">
                <a16:creationId xmlns:a16="http://schemas.microsoft.com/office/drawing/2014/main" id="{B95EE0D8-F98D-4EED-99DA-E20A42DBFE58}"/>
              </a:ext>
            </a:extLst>
          </p:cNvPr>
          <p:cNvPicPr>
            <a:picLocks noChangeAspect="1"/>
          </p:cNvPicPr>
          <p:nvPr/>
        </p:nvPicPr>
        <p:blipFill>
          <a:blip r:embed="rId4"/>
          <a:stretch>
            <a:fillRect/>
          </a:stretch>
        </p:blipFill>
        <p:spPr>
          <a:xfrm>
            <a:off x="1181912" y="5165387"/>
            <a:ext cx="4548001" cy="823913"/>
          </a:xfrm>
          <a:prstGeom prst="rect">
            <a:avLst/>
          </a:prstGeom>
        </p:spPr>
      </p:pic>
    </p:spTree>
    <p:extLst>
      <p:ext uri="{BB962C8B-B14F-4D97-AF65-F5344CB8AC3E}">
        <p14:creationId xmlns:p14="http://schemas.microsoft.com/office/powerpoint/2010/main" val="478302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29B6D9F3-0F73-4743-9AEE-EA8D6D378AC2}"/>
              </a:ext>
            </a:extLst>
          </p:cNvPr>
          <p:cNvGrpSpPr/>
          <p:nvPr/>
        </p:nvGrpSpPr>
        <p:grpSpPr>
          <a:xfrm>
            <a:off x="428259" y="1076733"/>
            <a:ext cx="11461341" cy="5341296"/>
            <a:chOff x="241033" y="687433"/>
            <a:chExt cx="11942399" cy="5565482"/>
          </a:xfrm>
        </p:grpSpPr>
        <p:pic>
          <p:nvPicPr>
            <p:cNvPr id="16" name="圖片 15">
              <a:extLst>
                <a:ext uri="{FF2B5EF4-FFF2-40B4-BE49-F238E27FC236}">
                  <a16:creationId xmlns:a16="http://schemas.microsoft.com/office/drawing/2014/main" id="{D139B9FF-0368-4EBA-A890-DA48CFEAC2D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56227" y="1269155"/>
              <a:ext cx="4983760" cy="4983760"/>
            </a:xfrm>
            <a:prstGeom prst="rect">
              <a:avLst/>
            </a:prstGeom>
          </p:spPr>
        </p:pic>
        <p:cxnSp>
          <p:nvCxnSpPr>
            <p:cNvPr id="4" name="直線單箭頭接點 3">
              <a:extLst>
                <a:ext uri="{FF2B5EF4-FFF2-40B4-BE49-F238E27FC236}">
                  <a16:creationId xmlns:a16="http://schemas.microsoft.com/office/drawing/2014/main" id="{ABC62403-A415-4E82-A320-0319011CE8BD}"/>
                </a:ext>
              </a:extLst>
            </p:cNvPr>
            <p:cNvCxnSpPr>
              <a:cxnSpLocks/>
            </p:cNvCxnSpPr>
            <p:nvPr/>
          </p:nvCxnSpPr>
          <p:spPr>
            <a:xfrm>
              <a:off x="4080075" y="5291881"/>
              <a:ext cx="4548162" cy="0"/>
            </a:xfrm>
            <a:prstGeom prst="straightConnector1">
              <a:avLst/>
            </a:prstGeom>
            <a:ln w="12700">
              <a:tailEnd type="triangle"/>
            </a:ln>
          </p:spPr>
          <p:style>
            <a:lnRef idx="1">
              <a:schemeClr val="accent2"/>
            </a:lnRef>
            <a:fillRef idx="0">
              <a:schemeClr val="accent2"/>
            </a:fillRef>
            <a:effectRef idx="0">
              <a:schemeClr val="accent2"/>
            </a:effectRef>
            <a:fontRef idx="minor">
              <a:schemeClr val="tx1"/>
            </a:fontRef>
          </p:style>
        </p:cxnSp>
        <p:cxnSp>
          <p:nvCxnSpPr>
            <p:cNvPr id="12" name="直線單箭頭接點 11">
              <a:extLst>
                <a:ext uri="{FF2B5EF4-FFF2-40B4-BE49-F238E27FC236}">
                  <a16:creationId xmlns:a16="http://schemas.microsoft.com/office/drawing/2014/main" id="{BF7FBF66-B8E2-4C64-A6F3-B1A69794BAD4}"/>
                </a:ext>
              </a:extLst>
            </p:cNvPr>
            <p:cNvCxnSpPr>
              <a:cxnSpLocks/>
            </p:cNvCxnSpPr>
            <p:nvPr/>
          </p:nvCxnSpPr>
          <p:spPr>
            <a:xfrm>
              <a:off x="7456138" y="4439128"/>
              <a:ext cx="2547257" cy="0"/>
            </a:xfrm>
            <a:prstGeom prst="straightConnector1">
              <a:avLst/>
            </a:prstGeom>
            <a:ln w="12700">
              <a:tailEnd type="triangle"/>
            </a:ln>
          </p:spPr>
          <p:style>
            <a:lnRef idx="1">
              <a:schemeClr val="accent2"/>
            </a:lnRef>
            <a:fillRef idx="0">
              <a:schemeClr val="accent2"/>
            </a:fillRef>
            <a:effectRef idx="0">
              <a:schemeClr val="accent2"/>
            </a:effectRef>
            <a:fontRef idx="minor">
              <a:schemeClr val="tx1"/>
            </a:fontRef>
          </p:style>
        </p:cxnSp>
        <p:sp>
          <p:nvSpPr>
            <p:cNvPr id="14" name="文字方塊 13">
              <a:extLst>
                <a:ext uri="{FF2B5EF4-FFF2-40B4-BE49-F238E27FC236}">
                  <a16:creationId xmlns:a16="http://schemas.microsoft.com/office/drawing/2014/main" id="{A617433D-DE20-49B9-9BE3-1DBCDCE66BC4}"/>
                </a:ext>
              </a:extLst>
            </p:cNvPr>
            <p:cNvSpPr txBox="1"/>
            <p:nvPr/>
          </p:nvSpPr>
          <p:spPr>
            <a:xfrm>
              <a:off x="7577989" y="3913177"/>
              <a:ext cx="2921768" cy="529146"/>
            </a:xfrm>
            <a:prstGeom prst="rect">
              <a:avLst/>
            </a:prstGeom>
            <a:noFill/>
          </p:spPr>
          <p:txBody>
            <a:bodyPr wrap="square" rtlCol="0">
              <a:spAutoFit/>
            </a:bodyPr>
            <a:lstStyle/>
            <a:p>
              <a:r>
                <a:rPr lang="zh-TW" altLang="en-US" sz="1350" dirty="0">
                  <a:solidFill>
                    <a:schemeClr val="bg1"/>
                  </a:solidFill>
                  <a:latin typeface="微軟正黑體" panose="020B0604030504040204" pitchFamily="34" charset="-120"/>
                  <a:ea typeface="微軟正黑體" panose="020B0604030504040204" pitchFamily="34" charset="-120"/>
                </a:rPr>
                <a:t>連接到技嘉的特殊</a:t>
              </a:r>
              <a:endParaRPr lang="en-US" altLang="zh-TW" sz="1350" dirty="0">
                <a:solidFill>
                  <a:schemeClr val="bg1"/>
                </a:solidFill>
                <a:latin typeface="微軟正黑體" panose="020B0604030504040204" pitchFamily="34" charset="-120"/>
                <a:ea typeface="微軟正黑體" panose="020B0604030504040204" pitchFamily="34" charset="-120"/>
              </a:endParaRPr>
            </a:p>
            <a:p>
              <a:r>
                <a:rPr lang="en-US" altLang="zh-TW" sz="1350" dirty="0">
                  <a:solidFill>
                    <a:schemeClr val="bg1"/>
                  </a:solidFill>
                  <a:latin typeface="微軟正黑體" panose="020B0604030504040204" pitchFamily="34" charset="-120"/>
                  <a:ea typeface="微軟正黑體" panose="020B0604030504040204" pitchFamily="34" charset="-120"/>
                </a:rPr>
                <a:t>Addressable RGB 3pin socket</a:t>
              </a:r>
              <a:endParaRPr lang="zh-TW" altLang="en-US" sz="1350" dirty="0">
                <a:solidFill>
                  <a:schemeClr val="bg1"/>
                </a:solidFill>
                <a:latin typeface="微軟正黑體" panose="020B0604030504040204" pitchFamily="34" charset="-120"/>
                <a:ea typeface="微軟正黑體" panose="020B0604030504040204" pitchFamily="34" charset="-120"/>
              </a:endParaRPr>
            </a:p>
          </p:txBody>
        </p:sp>
        <p:cxnSp>
          <p:nvCxnSpPr>
            <p:cNvPr id="15" name="直線單箭頭接點 14">
              <a:extLst>
                <a:ext uri="{FF2B5EF4-FFF2-40B4-BE49-F238E27FC236}">
                  <a16:creationId xmlns:a16="http://schemas.microsoft.com/office/drawing/2014/main" id="{F68C68F0-B225-4F9A-878E-99A421F4E84F}"/>
                </a:ext>
              </a:extLst>
            </p:cNvPr>
            <p:cNvCxnSpPr>
              <a:cxnSpLocks/>
            </p:cNvCxnSpPr>
            <p:nvPr/>
          </p:nvCxnSpPr>
          <p:spPr>
            <a:xfrm flipH="1">
              <a:off x="2220288" y="3476523"/>
              <a:ext cx="1859787" cy="0"/>
            </a:xfrm>
            <a:prstGeom prst="straightConnector1">
              <a:avLst/>
            </a:prstGeom>
            <a:ln w="12700">
              <a:tailEnd type="triangle"/>
            </a:ln>
          </p:spPr>
          <p:style>
            <a:lnRef idx="1">
              <a:schemeClr val="accent2"/>
            </a:lnRef>
            <a:fillRef idx="0">
              <a:schemeClr val="accent2"/>
            </a:fillRef>
            <a:effectRef idx="0">
              <a:schemeClr val="accent2"/>
            </a:effectRef>
            <a:fontRef idx="minor">
              <a:schemeClr val="tx1"/>
            </a:fontRef>
          </p:style>
        </p:cxnSp>
        <p:sp>
          <p:nvSpPr>
            <p:cNvPr id="18" name="文字方塊 17">
              <a:extLst>
                <a:ext uri="{FF2B5EF4-FFF2-40B4-BE49-F238E27FC236}">
                  <a16:creationId xmlns:a16="http://schemas.microsoft.com/office/drawing/2014/main" id="{C871588A-E04F-4987-B05C-FB0F9B6006DF}"/>
                </a:ext>
              </a:extLst>
            </p:cNvPr>
            <p:cNvSpPr txBox="1"/>
            <p:nvPr/>
          </p:nvSpPr>
          <p:spPr>
            <a:xfrm>
              <a:off x="2377537" y="3160046"/>
              <a:ext cx="1340664" cy="322967"/>
            </a:xfrm>
            <a:prstGeom prst="rect">
              <a:avLst/>
            </a:prstGeom>
            <a:noFill/>
          </p:spPr>
          <p:txBody>
            <a:bodyPr wrap="square" rtlCol="0">
              <a:spAutoFit/>
            </a:bodyPr>
            <a:lstStyle/>
            <a:p>
              <a:pPr algn="ctr"/>
              <a:r>
                <a:rPr lang="zh-TW" altLang="en-US" sz="1414" dirty="0">
                  <a:solidFill>
                    <a:schemeClr val="bg1"/>
                  </a:solidFill>
                  <a:latin typeface="微軟正黑體" panose="020B0604030504040204" pitchFamily="34" charset="-120"/>
                  <a:ea typeface="微軟正黑體" panose="020B0604030504040204" pitchFamily="34" charset="-120"/>
                </a:rPr>
                <a:t>風扇接頭</a:t>
              </a:r>
            </a:p>
          </p:txBody>
        </p:sp>
        <p:cxnSp>
          <p:nvCxnSpPr>
            <p:cNvPr id="19" name="直線單箭頭接點 18">
              <a:extLst>
                <a:ext uri="{FF2B5EF4-FFF2-40B4-BE49-F238E27FC236}">
                  <a16:creationId xmlns:a16="http://schemas.microsoft.com/office/drawing/2014/main" id="{5B932615-14CC-42D0-9A3C-5D60A39D1541}"/>
                </a:ext>
              </a:extLst>
            </p:cNvPr>
            <p:cNvCxnSpPr>
              <a:cxnSpLocks/>
            </p:cNvCxnSpPr>
            <p:nvPr/>
          </p:nvCxnSpPr>
          <p:spPr>
            <a:xfrm flipH="1">
              <a:off x="1290415" y="2281177"/>
              <a:ext cx="2694834" cy="0"/>
            </a:xfrm>
            <a:prstGeom prst="straightConnector1">
              <a:avLst/>
            </a:prstGeom>
            <a:ln w="12700">
              <a:tailEnd type="triangle"/>
            </a:ln>
          </p:spPr>
          <p:style>
            <a:lnRef idx="1">
              <a:schemeClr val="accent2"/>
            </a:lnRef>
            <a:fillRef idx="0">
              <a:schemeClr val="accent2"/>
            </a:fillRef>
            <a:effectRef idx="0">
              <a:schemeClr val="accent2"/>
            </a:effectRef>
            <a:fontRef idx="minor">
              <a:schemeClr val="tx1"/>
            </a:fontRef>
          </p:style>
        </p:cxnSp>
        <p:sp>
          <p:nvSpPr>
            <p:cNvPr id="22" name="文字方塊 21">
              <a:extLst>
                <a:ext uri="{FF2B5EF4-FFF2-40B4-BE49-F238E27FC236}">
                  <a16:creationId xmlns:a16="http://schemas.microsoft.com/office/drawing/2014/main" id="{28D8165B-8338-4B1A-B648-F23CEB40000D}"/>
                </a:ext>
              </a:extLst>
            </p:cNvPr>
            <p:cNvSpPr txBox="1"/>
            <p:nvPr/>
          </p:nvSpPr>
          <p:spPr>
            <a:xfrm>
              <a:off x="1439877" y="1938229"/>
              <a:ext cx="2760429" cy="322967"/>
            </a:xfrm>
            <a:prstGeom prst="rect">
              <a:avLst/>
            </a:prstGeom>
            <a:noFill/>
          </p:spPr>
          <p:txBody>
            <a:bodyPr wrap="square" rtlCol="0">
              <a:spAutoFit/>
            </a:bodyPr>
            <a:lstStyle/>
            <a:p>
              <a:r>
                <a:rPr lang="en-US" altLang="zh-TW" sz="1414" dirty="0">
                  <a:solidFill>
                    <a:schemeClr val="bg1"/>
                  </a:solidFill>
                  <a:latin typeface="微軟正黑體" panose="020B0604030504040204" pitchFamily="34" charset="-120"/>
                  <a:ea typeface="微軟正黑體" panose="020B0604030504040204" pitchFamily="34" charset="-120"/>
                </a:rPr>
                <a:t>Addressable RGB 3pin </a:t>
              </a:r>
              <a:r>
                <a:rPr lang="zh-TW" altLang="en-US" sz="1414" dirty="0">
                  <a:solidFill>
                    <a:schemeClr val="bg1"/>
                  </a:solidFill>
                  <a:latin typeface="微軟正黑體" panose="020B0604030504040204" pitchFamily="34" charset="-120"/>
                  <a:ea typeface="微軟正黑體" panose="020B0604030504040204" pitchFamily="34" charset="-120"/>
                </a:rPr>
                <a:t>接頭</a:t>
              </a:r>
            </a:p>
          </p:txBody>
        </p:sp>
        <p:sp>
          <p:nvSpPr>
            <p:cNvPr id="28" name="文字方塊 27">
              <a:extLst>
                <a:ext uri="{FF2B5EF4-FFF2-40B4-BE49-F238E27FC236}">
                  <a16:creationId xmlns:a16="http://schemas.microsoft.com/office/drawing/2014/main" id="{9AD6C60B-2E04-4997-A8DB-E9ADE9546498}"/>
                </a:ext>
              </a:extLst>
            </p:cNvPr>
            <p:cNvSpPr txBox="1"/>
            <p:nvPr/>
          </p:nvSpPr>
          <p:spPr>
            <a:xfrm>
              <a:off x="7006990" y="1690059"/>
              <a:ext cx="2254485" cy="322967"/>
            </a:xfrm>
            <a:prstGeom prst="rect">
              <a:avLst/>
            </a:prstGeom>
            <a:noFill/>
          </p:spPr>
          <p:txBody>
            <a:bodyPr wrap="square" rtlCol="0">
              <a:spAutoFit/>
            </a:bodyPr>
            <a:lstStyle/>
            <a:p>
              <a:r>
                <a:rPr lang="zh-TW" altLang="en-US" sz="1414" dirty="0">
                  <a:solidFill>
                    <a:schemeClr val="bg1"/>
                  </a:solidFill>
                  <a:latin typeface="微軟正黑體" panose="020B0604030504040204" pitchFamily="34" charset="-120"/>
                  <a:ea typeface="微軟正黑體" panose="020B0604030504040204" pitchFamily="34" charset="-120"/>
                </a:rPr>
                <a:t>連接到控制器按鈕</a:t>
              </a:r>
            </a:p>
          </p:txBody>
        </p:sp>
        <p:cxnSp>
          <p:nvCxnSpPr>
            <p:cNvPr id="29" name="直線單箭頭接點 28">
              <a:extLst>
                <a:ext uri="{FF2B5EF4-FFF2-40B4-BE49-F238E27FC236}">
                  <a16:creationId xmlns:a16="http://schemas.microsoft.com/office/drawing/2014/main" id="{6979DACF-E639-4644-A3EF-55A31467157F}"/>
                </a:ext>
              </a:extLst>
            </p:cNvPr>
            <p:cNvCxnSpPr>
              <a:cxnSpLocks/>
            </p:cNvCxnSpPr>
            <p:nvPr/>
          </p:nvCxnSpPr>
          <p:spPr>
            <a:xfrm flipV="1">
              <a:off x="6887807" y="1605259"/>
              <a:ext cx="0" cy="675918"/>
            </a:xfrm>
            <a:prstGeom prst="straightConnector1">
              <a:avLst/>
            </a:prstGeom>
            <a:ln w="12700">
              <a:tailEnd type="triangle"/>
            </a:ln>
          </p:spPr>
          <p:style>
            <a:lnRef idx="1">
              <a:schemeClr val="accent2"/>
            </a:lnRef>
            <a:fillRef idx="0">
              <a:schemeClr val="accent2"/>
            </a:fillRef>
            <a:effectRef idx="0">
              <a:schemeClr val="accent2"/>
            </a:effectRef>
            <a:fontRef idx="minor">
              <a:schemeClr val="tx1"/>
            </a:fontRef>
          </p:style>
        </p:cxnSp>
        <p:pic>
          <p:nvPicPr>
            <p:cNvPr id="21" name="圖片 2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316164" y="3650642"/>
              <a:ext cx="1239851" cy="1165461"/>
            </a:xfrm>
            <a:prstGeom prst="rect">
              <a:avLst/>
            </a:prstGeom>
          </p:spPr>
        </p:pic>
        <p:pic>
          <p:nvPicPr>
            <p:cNvPr id="26" name="圖片 2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20958" y="2113749"/>
              <a:ext cx="1129397" cy="1055987"/>
            </a:xfrm>
            <a:prstGeom prst="rect">
              <a:avLst/>
            </a:prstGeom>
          </p:spPr>
        </p:pic>
        <p:pic>
          <p:nvPicPr>
            <p:cNvPr id="61" name="圖片 6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11768" y="687433"/>
              <a:ext cx="952078" cy="894955"/>
            </a:xfrm>
            <a:prstGeom prst="rect">
              <a:avLst/>
            </a:prstGeom>
          </p:spPr>
        </p:pic>
        <p:pic>
          <p:nvPicPr>
            <p:cNvPr id="27" name="圖片 26">
              <a:extLst>
                <a:ext uri="{FF2B5EF4-FFF2-40B4-BE49-F238E27FC236}">
                  <a16:creationId xmlns:a16="http://schemas.microsoft.com/office/drawing/2014/main" id="{B62A2F18-96E4-44B9-800F-C8B1AE3DA7E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73809" y="1167955"/>
              <a:ext cx="1909623" cy="2702356"/>
            </a:xfrm>
            <a:prstGeom prst="rect">
              <a:avLst/>
            </a:prstGeom>
          </p:spPr>
        </p:pic>
        <p:cxnSp>
          <p:nvCxnSpPr>
            <p:cNvPr id="25" name="直線單箭頭接點 24">
              <a:extLst>
                <a:ext uri="{FF2B5EF4-FFF2-40B4-BE49-F238E27FC236}">
                  <a16:creationId xmlns:a16="http://schemas.microsoft.com/office/drawing/2014/main" id="{7F890E8A-0249-4958-BA8A-DCDDB92E0963}"/>
                </a:ext>
              </a:extLst>
            </p:cNvPr>
            <p:cNvCxnSpPr>
              <a:cxnSpLocks/>
            </p:cNvCxnSpPr>
            <p:nvPr/>
          </p:nvCxnSpPr>
          <p:spPr>
            <a:xfrm>
              <a:off x="7178467" y="2563280"/>
              <a:ext cx="2042492" cy="0"/>
            </a:xfrm>
            <a:prstGeom prst="straightConnector1">
              <a:avLst/>
            </a:prstGeom>
            <a:ln w="12700">
              <a:tailEnd type="triangle"/>
            </a:ln>
          </p:spPr>
          <p:style>
            <a:lnRef idx="1">
              <a:schemeClr val="accent2"/>
            </a:lnRef>
            <a:fillRef idx="0">
              <a:schemeClr val="accent2"/>
            </a:fillRef>
            <a:effectRef idx="0">
              <a:schemeClr val="accent2"/>
            </a:effectRef>
            <a:fontRef idx="minor">
              <a:schemeClr val="tx1"/>
            </a:fontRef>
          </p:style>
        </p:cxnSp>
        <p:sp>
          <p:nvSpPr>
            <p:cNvPr id="32" name="文字方塊 31">
              <a:extLst>
                <a:ext uri="{FF2B5EF4-FFF2-40B4-BE49-F238E27FC236}">
                  <a16:creationId xmlns:a16="http://schemas.microsoft.com/office/drawing/2014/main" id="{E8603768-B6B3-4643-9ADC-0F37866840ED}"/>
                </a:ext>
              </a:extLst>
            </p:cNvPr>
            <p:cNvSpPr txBox="1"/>
            <p:nvPr/>
          </p:nvSpPr>
          <p:spPr>
            <a:xfrm>
              <a:off x="7416937" y="2235753"/>
              <a:ext cx="1678458" cy="322967"/>
            </a:xfrm>
            <a:prstGeom prst="rect">
              <a:avLst/>
            </a:prstGeom>
            <a:noFill/>
          </p:spPr>
          <p:txBody>
            <a:bodyPr wrap="square" rtlCol="0">
              <a:spAutoFit/>
            </a:bodyPr>
            <a:lstStyle/>
            <a:p>
              <a:pPr algn="ctr"/>
              <a:r>
                <a:rPr lang="en-US" altLang="zh-TW" sz="1414" dirty="0">
                  <a:solidFill>
                    <a:schemeClr val="bg1"/>
                  </a:solidFill>
                </a:rPr>
                <a:t>SATA power cable</a:t>
              </a:r>
              <a:endParaRPr lang="zh-TW" altLang="en-US" sz="1414" dirty="0">
                <a:solidFill>
                  <a:schemeClr val="bg1"/>
                </a:solidFill>
              </a:endParaRPr>
            </a:p>
          </p:txBody>
        </p:sp>
        <p:sp>
          <p:nvSpPr>
            <p:cNvPr id="92" name="文字方塊 91">
              <a:extLst>
                <a:ext uri="{FF2B5EF4-FFF2-40B4-BE49-F238E27FC236}">
                  <a16:creationId xmlns:a16="http://schemas.microsoft.com/office/drawing/2014/main" id="{C0AA9013-6CC5-4027-9A8E-4368DDCBFD44}"/>
                </a:ext>
              </a:extLst>
            </p:cNvPr>
            <p:cNvSpPr txBox="1"/>
            <p:nvPr/>
          </p:nvSpPr>
          <p:spPr>
            <a:xfrm>
              <a:off x="4236279" y="4946959"/>
              <a:ext cx="4463812" cy="322967"/>
            </a:xfrm>
            <a:prstGeom prst="rect">
              <a:avLst/>
            </a:prstGeom>
            <a:noFill/>
          </p:spPr>
          <p:txBody>
            <a:bodyPr wrap="square" rtlCol="0">
              <a:spAutoFit/>
            </a:bodyPr>
            <a:lstStyle/>
            <a:p>
              <a:pPr algn="ctr"/>
              <a:r>
                <a:rPr lang="zh-TW" altLang="en-US" sz="1414" dirty="0">
                  <a:solidFill>
                    <a:schemeClr val="bg1"/>
                  </a:solidFill>
                  <a:latin typeface="微軟正黑體" panose="020B0604030504040204" pitchFamily="34" charset="-120"/>
                  <a:ea typeface="微軟正黑體" panose="020B0604030504040204" pitchFamily="34" charset="-120"/>
                </a:rPr>
                <a:t>連接到主板上的</a:t>
              </a:r>
              <a:r>
                <a:rPr lang="en-US" altLang="zh-TW" sz="1414" dirty="0">
                  <a:solidFill>
                    <a:schemeClr val="bg1"/>
                  </a:solidFill>
                  <a:latin typeface="微軟正黑體" panose="020B0604030504040204" pitchFamily="34" charset="-120"/>
                  <a:ea typeface="微軟正黑體" panose="020B0604030504040204" pitchFamily="34" charset="-120"/>
                </a:rPr>
                <a:t>ARGB</a:t>
              </a:r>
              <a:r>
                <a:rPr lang="zh-TW" altLang="en-US" sz="1414" dirty="0">
                  <a:solidFill>
                    <a:schemeClr val="bg1"/>
                  </a:solidFill>
                  <a:latin typeface="微軟正黑體" panose="020B0604030504040204" pitchFamily="34" charset="-120"/>
                  <a:ea typeface="微軟正黑體" panose="020B0604030504040204" pitchFamily="34" charset="-120"/>
                </a:rPr>
                <a:t>接口</a:t>
              </a:r>
            </a:p>
          </p:txBody>
        </p:sp>
        <p:pic>
          <p:nvPicPr>
            <p:cNvPr id="96" name="圖形 95">
              <a:extLst>
                <a:ext uri="{FF2B5EF4-FFF2-40B4-BE49-F238E27FC236}">
                  <a16:creationId xmlns:a16="http://schemas.microsoft.com/office/drawing/2014/main" id="{2563D341-AB2B-4CCC-B654-0BF447579EB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4135" y="3234308"/>
              <a:ext cx="1078754" cy="506354"/>
            </a:xfrm>
            <a:prstGeom prst="rect">
              <a:avLst/>
            </a:prstGeom>
          </p:spPr>
        </p:pic>
        <p:pic>
          <p:nvPicPr>
            <p:cNvPr id="97" name="圖形 96">
              <a:extLst>
                <a:ext uri="{FF2B5EF4-FFF2-40B4-BE49-F238E27FC236}">
                  <a16:creationId xmlns:a16="http://schemas.microsoft.com/office/drawing/2014/main" id="{3765AE20-2D47-4353-9588-6F8F50E62BC7}"/>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41033" y="1973192"/>
              <a:ext cx="968764" cy="581259"/>
            </a:xfrm>
            <a:prstGeom prst="rect">
              <a:avLst/>
            </a:prstGeom>
          </p:spPr>
        </p:pic>
      </p:grpSp>
      <p:pic>
        <p:nvPicPr>
          <p:cNvPr id="5" name="圖片 4">
            <a:extLst>
              <a:ext uri="{FF2B5EF4-FFF2-40B4-BE49-F238E27FC236}">
                <a16:creationId xmlns:a16="http://schemas.microsoft.com/office/drawing/2014/main" id="{BA5B98B1-148B-4BDF-8812-EAABC939921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27568" y="154644"/>
            <a:ext cx="1487786" cy="337179"/>
          </a:xfrm>
          <a:prstGeom prst="rect">
            <a:avLst/>
          </a:prstGeom>
        </p:spPr>
      </p:pic>
      <p:pic>
        <p:nvPicPr>
          <p:cNvPr id="6" name="圖片 5">
            <a:extLst>
              <a:ext uri="{FF2B5EF4-FFF2-40B4-BE49-F238E27FC236}">
                <a16:creationId xmlns:a16="http://schemas.microsoft.com/office/drawing/2014/main" id="{A0DAFC79-6163-4CE1-917E-4C203A94DA2B}"/>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8765291" y="5039093"/>
            <a:ext cx="1101692" cy="1104138"/>
          </a:xfrm>
          <a:prstGeom prst="ellipse">
            <a:avLst/>
          </a:prstGeom>
          <a:solidFill>
            <a:schemeClr val="tx1"/>
          </a:solidFill>
          <a:ln w="63500" cap="rnd">
            <a:noFill/>
          </a:ln>
          <a:effectLst>
            <a:outerShdw blurRad="381000" dist="292100" dir="5400000" sx="-80000" sy="-18000" rotWithShape="0">
              <a:schemeClr val="tx1">
                <a:alpha val="22000"/>
              </a:schemeClr>
            </a:outerShdw>
          </a:effectLst>
          <a:scene3d>
            <a:camera prst="orthographicFront"/>
            <a:lightRig rig="contrasting" dir="t">
              <a:rot lat="0" lon="0" rev="3000000"/>
            </a:lightRig>
          </a:scene3d>
          <a:sp3d contourW="7620">
            <a:bevelT w="95250" h="31750"/>
            <a:contourClr>
              <a:srgbClr val="333333"/>
            </a:contourClr>
          </a:sp3d>
        </p:spPr>
      </p:pic>
      <p:sp>
        <p:nvSpPr>
          <p:cNvPr id="30" name="矩形 29">
            <a:extLst>
              <a:ext uri="{FF2B5EF4-FFF2-40B4-BE49-F238E27FC236}">
                <a16:creationId xmlns:a16="http://schemas.microsoft.com/office/drawing/2014/main" id="{D775C086-66D8-4B87-B08A-E596325E95FF}"/>
              </a:ext>
            </a:extLst>
          </p:cNvPr>
          <p:cNvSpPr/>
          <p:nvPr/>
        </p:nvSpPr>
        <p:spPr>
          <a:xfrm>
            <a:off x="0" y="6493566"/>
            <a:ext cx="12191999" cy="36742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31" name="文字方塊 30">
            <a:extLst>
              <a:ext uri="{FF2B5EF4-FFF2-40B4-BE49-F238E27FC236}">
                <a16:creationId xmlns:a16="http://schemas.microsoft.com/office/drawing/2014/main" id="{B6B98CC8-1E5C-4DC9-B9D7-90CFA1765143}"/>
              </a:ext>
            </a:extLst>
          </p:cNvPr>
          <p:cNvSpPr txBox="1"/>
          <p:nvPr/>
        </p:nvSpPr>
        <p:spPr>
          <a:xfrm>
            <a:off x="0" y="6523387"/>
            <a:ext cx="12191999" cy="307777"/>
          </a:xfrm>
          <a:prstGeom prst="rect">
            <a:avLst/>
          </a:prstGeom>
          <a:noFill/>
        </p:spPr>
        <p:txBody>
          <a:bodyPr wrap="square" rtlCol="0">
            <a:spAutoFit/>
          </a:bodyPr>
          <a:lstStyle/>
          <a:p>
            <a:pPr algn="ctr"/>
            <a:r>
              <a:rPr lang="zh-TW" altLang="en-US" sz="1400" spc="300" dirty="0">
                <a:solidFill>
                  <a:schemeClr val="bg1"/>
                </a:solidFill>
              </a:rPr>
              <a:t>*</a:t>
            </a:r>
            <a:r>
              <a:rPr lang="en-US" altLang="zh-TW" sz="1400" b="1" spc="300" dirty="0">
                <a:solidFill>
                  <a:schemeClr val="bg1"/>
                </a:solidFill>
                <a:effectLst/>
                <a:latin typeface="微軟正黑體" panose="020B0604030504040204" pitchFamily="34" charset="-120"/>
                <a:cs typeface="Times New Roman" panose="02020603050405020304" pitchFamily="18" charset="0"/>
              </a:rPr>
              <a:t>ARGB</a:t>
            </a:r>
            <a:r>
              <a:rPr lang="zh-TW" altLang="zh-TW" sz="1400" b="1" spc="300" dirty="0">
                <a:solidFill>
                  <a:schemeClr val="bg1"/>
                </a:solidFill>
                <a:effectLst/>
                <a:ea typeface="微軟正黑體" panose="020B0604030504040204" pitchFamily="34" charset="-120"/>
                <a:cs typeface="Times New Roman" panose="02020603050405020304" pitchFamily="18" charset="0"/>
              </a:rPr>
              <a:t>接口與技嘉特殊</a:t>
            </a:r>
            <a:r>
              <a:rPr lang="en-US" altLang="zh-TW" sz="1400" b="1" spc="300" dirty="0">
                <a:solidFill>
                  <a:schemeClr val="bg1"/>
                </a:solidFill>
                <a:effectLst/>
                <a:ea typeface="微軟正黑體" panose="020B0604030504040204" pitchFamily="34" charset="-120"/>
                <a:cs typeface="Times New Roman" panose="02020603050405020304" pitchFamily="18" charset="0"/>
              </a:rPr>
              <a:t>Addressable RGB</a:t>
            </a:r>
            <a:r>
              <a:rPr lang="zh-TW" altLang="zh-TW" sz="1400" b="1" spc="300" dirty="0">
                <a:solidFill>
                  <a:schemeClr val="bg1"/>
                </a:solidFill>
                <a:effectLst/>
                <a:ea typeface="微軟正黑體" panose="020B0604030504040204" pitchFamily="34" charset="-120"/>
                <a:cs typeface="Times New Roman" panose="02020603050405020304" pitchFamily="18" charset="0"/>
              </a:rPr>
              <a:t>接口請擇一使用，請勿同時接上</a:t>
            </a:r>
            <a:r>
              <a:rPr lang="en-US" altLang="zh-TW" sz="1400" b="1" spc="300" dirty="0">
                <a:solidFill>
                  <a:schemeClr val="bg1"/>
                </a:solidFill>
                <a:effectLst/>
                <a:ea typeface="微軟正黑體" panose="020B0604030504040204" pitchFamily="34" charset="-120"/>
                <a:cs typeface="Times New Roman" panose="02020603050405020304" pitchFamily="18" charset="0"/>
              </a:rPr>
              <a:t>ARGB</a:t>
            </a:r>
            <a:r>
              <a:rPr lang="zh-TW" altLang="zh-TW" sz="1400" b="1" spc="300" dirty="0">
                <a:solidFill>
                  <a:schemeClr val="bg1"/>
                </a:solidFill>
                <a:effectLst/>
                <a:ea typeface="微軟正黑體" panose="020B0604030504040204" pitchFamily="34" charset="-120"/>
                <a:cs typeface="Times New Roman" panose="02020603050405020304" pitchFamily="18" charset="0"/>
              </a:rPr>
              <a:t>接口與技嘉特殊</a:t>
            </a:r>
            <a:r>
              <a:rPr lang="en-US" altLang="zh-TW" sz="1400" b="1" spc="300" dirty="0">
                <a:solidFill>
                  <a:schemeClr val="bg1"/>
                </a:solidFill>
                <a:effectLst/>
                <a:ea typeface="微軟正黑體" panose="020B0604030504040204" pitchFamily="34" charset="-120"/>
                <a:cs typeface="Times New Roman" panose="02020603050405020304" pitchFamily="18" charset="0"/>
              </a:rPr>
              <a:t>Addressable RGB</a:t>
            </a:r>
            <a:r>
              <a:rPr lang="zh-TW" altLang="zh-TW" sz="1400" b="1" spc="300" dirty="0">
                <a:solidFill>
                  <a:schemeClr val="bg1"/>
                </a:solidFill>
                <a:effectLst/>
                <a:ea typeface="微軟正黑體" panose="020B0604030504040204" pitchFamily="34" charset="-120"/>
                <a:cs typeface="Times New Roman" panose="02020603050405020304" pitchFamily="18" charset="0"/>
              </a:rPr>
              <a:t>接口</a:t>
            </a:r>
            <a:endParaRPr lang="zh-TW" altLang="en-US" sz="1400" spc="300" dirty="0">
              <a:solidFill>
                <a:schemeClr val="bg1"/>
              </a:solidFill>
            </a:endParaRPr>
          </a:p>
        </p:txBody>
      </p:sp>
      <p:sp>
        <p:nvSpPr>
          <p:cNvPr id="33" name="標題 1">
            <a:extLst>
              <a:ext uri="{FF2B5EF4-FFF2-40B4-BE49-F238E27FC236}">
                <a16:creationId xmlns:a16="http://schemas.microsoft.com/office/drawing/2014/main" id="{AF41D505-CBD3-4273-805A-E3C86B70CDFE}"/>
              </a:ext>
            </a:extLst>
          </p:cNvPr>
          <p:cNvSpPr>
            <a:spLocks noGrp="1"/>
          </p:cNvSpPr>
          <p:nvPr>
            <p:ph type="title"/>
          </p:nvPr>
        </p:nvSpPr>
        <p:spPr>
          <a:xfrm>
            <a:off x="1715354" y="1083546"/>
            <a:ext cx="3350387" cy="715036"/>
          </a:xfrm>
        </p:spPr>
        <p:txBody>
          <a:bodyPr>
            <a:normAutofit/>
          </a:bodyPr>
          <a:lstStyle/>
          <a:p>
            <a:pPr algn="ctr"/>
            <a:r>
              <a:rPr lang="en-US" altLang="zh-TW" sz="2400" b="1" dirty="0" err="1">
                <a:solidFill>
                  <a:srgbClr val="00FFFF"/>
                </a:solidFill>
                <a:latin typeface="微軟正黑體" panose="020B0604030504040204" pitchFamily="34" charset="-120"/>
                <a:ea typeface="微軟正黑體" panose="020B0604030504040204" pitchFamily="34" charset="-120"/>
              </a:rPr>
              <a:t>BitFenix</a:t>
            </a:r>
            <a:r>
              <a:rPr lang="en-US" altLang="zh-TW" sz="2400" b="1" dirty="0">
                <a:solidFill>
                  <a:srgbClr val="00FFFF"/>
                </a:solidFill>
                <a:latin typeface="微軟正黑體" panose="020B0604030504040204" pitchFamily="34" charset="-120"/>
                <a:ea typeface="微軟正黑體" panose="020B0604030504040204" pitchFamily="34" charset="-120"/>
              </a:rPr>
              <a:t>  6+6  </a:t>
            </a:r>
            <a:r>
              <a:rPr lang="zh-TW" altLang="en-US" sz="2400" b="1" dirty="0">
                <a:solidFill>
                  <a:srgbClr val="00FFFF"/>
                </a:solidFill>
                <a:latin typeface="微軟正黑體" panose="020B0604030504040204" pitchFamily="34" charset="-120"/>
                <a:ea typeface="微軟正黑體" panose="020B0604030504040204" pitchFamily="34" charset="-120"/>
              </a:rPr>
              <a:t>控制器</a:t>
            </a:r>
            <a:endParaRPr lang="zh-TW" altLang="en-US" sz="2400" b="1" dirty="0">
              <a:solidFill>
                <a:srgbClr val="00FFFF"/>
              </a:solidFill>
            </a:endParaRPr>
          </a:p>
        </p:txBody>
      </p:sp>
    </p:spTree>
    <p:extLst>
      <p:ext uri="{BB962C8B-B14F-4D97-AF65-F5344CB8AC3E}">
        <p14:creationId xmlns:p14="http://schemas.microsoft.com/office/powerpoint/2010/main" val="34547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EBF59CEC-6700-4931-98AC-ED5F0E93C23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0153"/>
          <a:stretch/>
        </p:blipFill>
        <p:spPr>
          <a:xfrm>
            <a:off x="0" y="0"/>
            <a:ext cx="6161704" cy="6858000"/>
          </a:xfrm>
          <a:prstGeom prst="rect">
            <a:avLst/>
          </a:prstGeom>
        </p:spPr>
      </p:pic>
      <p:sp>
        <p:nvSpPr>
          <p:cNvPr id="3" name="內容版面配置區 2"/>
          <p:cNvSpPr>
            <a:spLocks noGrp="1"/>
          </p:cNvSpPr>
          <p:nvPr>
            <p:ph idx="1"/>
          </p:nvPr>
        </p:nvSpPr>
        <p:spPr>
          <a:xfrm>
            <a:off x="7677355" y="3422590"/>
            <a:ext cx="4013293" cy="3253631"/>
          </a:xfrm>
        </p:spPr>
        <p:txBody>
          <a:bodyPr>
            <a:noAutofit/>
          </a:bodyPr>
          <a:lstStyle/>
          <a:p>
            <a:pPr algn="just">
              <a:lnSpc>
                <a:spcPct val="170000"/>
              </a:lnSpc>
            </a:pPr>
            <a:r>
              <a:rPr lang="zh-TW" altLang="en-US" sz="1400" dirty="0">
                <a:solidFill>
                  <a:schemeClr val="bg1"/>
                </a:solidFill>
                <a:latin typeface="微軟正黑體" panose="020B0604030504040204" pitchFamily="34" charset="-120"/>
                <a:ea typeface="微軟正黑體" panose="020B0604030504040204" pitchFamily="34" charset="-120"/>
              </a:rPr>
              <a:t>每一台風魅影</a:t>
            </a:r>
            <a:r>
              <a:rPr lang="en-US" altLang="zh-TW" sz="1400" dirty="0">
                <a:solidFill>
                  <a:schemeClr val="bg1"/>
                </a:solidFill>
                <a:latin typeface="微軟正黑體" panose="020B0604030504040204" pitchFamily="34" charset="-120"/>
                <a:ea typeface="微軟正黑體" panose="020B0604030504040204" pitchFamily="34" charset="-120"/>
              </a:rPr>
              <a:t>SE TG</a:t>
            </a:r>
            <a:r>
              <a:rPr lang="zh-TW" altLang="en-US" sz="1400" dirty="0">
                <a:solidFill>
                  <a:schemeClr val="bg1"/>
                </a:solidFill>
                <a:latin typeface="微軟正黑體" panose="020B0604030504040204" pitchFamily="34" charset="-120"/>
                <a:ea typeface="微軟正黑體" panose="020B0604030504040204" pitchFamily="34" charset="-120"/>
              </a:rPr>
              <a:t>都會安裝</a:t>
            </a:r>
            <a:r>
              <a:rPr lang="en-US" altLang="zh-TW" sz="1400" dirty="0">
                <a:solidFill>
                  <a:schemeClr val="bg1"/>
                </a:solidFill>
                <a:latin typeface="微軟正黑體" panose="020B0604030504040204" pitchFamily="34" charset="-120"/>
                <a:ea typeface="微軟正黑體" panose="020B0604030504040204" pitchFamily="34" charset="-120"/>
              </a:rPr>
              <a:t>4</a:t>
            </a:r>
            <a:r>
              <a:rPr lang="zh-TW" altLang="en-US" sz="1400" dirty="0">
                <a:solidFill>
                  <a:schemeClr val="bg1"/>
                </a:solidFill>
                <a:latin typeface="微軟正黑體" panose="020B0604030504040204" pitchFamily="34" charset="-120"/>
                <a:ea typeface="微軟正黑體" panose="020B0604030504040204" pitchFamily="34" charset="-120"/>
              </a:rPr>
              <a:t>個幽靈</a:t>
            </a:r>
            <a:r>
              <a:rPr lang="en-US" altLang="zh-TW" sz="1400" dirty="0">
                <a:solidFill>
                  <a:schemeClr val="bg1"/>
                </a:solidFill>
                <a:latin typeface="微軟正黑體" panose="020B0604030504040204" pitchFamily="34" charset="-120"/>
                <a:ea typeface="微軟正黑體" panose="020B0604030504040204" pitchFamily="34" charset="-120"/>
              </a:rPr>
              <a:t>SE Addressable RGB</a:t>
            </a:r>
            <a:r>
              <a:rPr lang="zh-TW" altLang="en-US" sz="1400" dirty="0">
                <a:solidFill>
                  <a:schemeClr val="bg1"/>
                </a:solidFill>
                <a:latin typeface="微軟正黑體" panose="020B0604030504040204" pitchFamily="34" charset="-120"/>
                <a:ea typeface="微軟正黑體" panose="020B0604030504040204" pitchFamily="34" charset="-120"/>
              </a:rPr>
              <a:t>風扇，這支風扇有著</a:t>
            </a:r>
            <a:r>
              <a:rPr lang="en-US" altLang="zh-TW" sz="1400" dirty="0">
                <a:solidFill>
                  <a:schemeClr val="bg1"/>
                </a:solidFill>
                <a:latin typeface="微軟正黑體" panose="020B0604030504040204" pitchFamily="34" charset="-120"/>
                <a:ea typeface="微軟正黑體" panose="020B0604030504040204" pitchFamily="34" charset="-120"/>
              </a:rPr>
              <a:t>1200</a:t>
            </a:r>
            <a:r>
              <a:rPr lang="zh-TW" altLang="en-US" sz="1400" dirty="0">
                <a:solidFill>
                  <a:schemeClr val="bg1"/>
                </a:solidFill>
                <a:latin typeface="微軟正黑體" panose="020B0604030504040204" pitchFamily="34" charset="-120"/>
                <a:ea typeface="微軟正黑體" panose="020B0604030504040204" pitchFamily="34" charset="-120"/>
              </a:rPr>
              <a:t>的轉速和</a:t>
            </a:r>
            <a:r>
              <a:rPr lang="en-US" altLang="zh-TW" sz="1400" dirty="0">
                <a:solidFill>
                  <a:schemeClr val="bg1"/>
                </a:solidFill>
                <a:latin typeface="微軟正黑體" panose="020B0604030504040204" pitchFamily="34" charset="-120"/>
                <a:ea typeface="微軟正黑體" panose="020B0604030504040204" pitchFamily="34" charset="-120"/>
              </a:rPr>
              <a:t>33.2</a:t>
            </a:r>
            <a:r>
              <a:rPr lang="zh-TW" altLang="en-US" sz="1400" dirty="0">
                <a:solidFill>
                  <a:schemeClr val="bg1"/>
                </a:solidFill>
                <a:latin typeface="微軟正黑體" panose="020B0604030504040204" pitchFamily="34" charset="-120"/>
                <a:ea typeface="微軟正黑體" panose="020B0604030504040204" pitchFamily="34" charset="-120"/>
              </a:rPr>
              <a:t>的風流，在這強大的規格但噪音值卻只有</a:t>
            </a:r>
            <a:r>
              <a:rPr lang="en-US" altLang="zh-TW" sz="1400" dirty="0">
                <a:solidFill>
                  <a:schemeClr val="bg1"/>
                </a:solidFill>
                <a:latin typeface="微軟正黑體" panose="020B0604030504040204" pitchFamily="34" charset="-120"/>
                <a:ea typeface="微軟正黑體" panose="020B0604030504040204" pitchFamily="34" charset="-120"/>
              </a:rPr>
              <a:t>24.4</a:t>
            </a:r>
            <a:r>
              <a:rPr lang="zh-TW" altLang="en-US" sz="1400" dirty="0">
                <a:solidFill>
                  <a:schemeClr val="bg1"/>
                </a:solidFill>
                <a:latin typeface="微軟正黑體" panose="020B0604030504040204" pitchFamily="34" charset="-120"/>
                <a:ea typeface="微軟正黑體" panose="020B0604030504040204" pitchFamily="34" charset="-120"/>
              </a:rPr>
              <a:t>，顯示火鳥對於產品的高度追求</a:t>
            </a:r>
            <a:endParaRPr lang="en-US" altLang="zh-TW" sz="1400" dirty="0">
              <a:solidFill>
                <a:schemeClr val="bg1"/>
              </a:solidFill>
              <a:latin typeface="微軟正黑體" panose="020B0604030504040204" pitchFamily="34" charset="-120"/>
              <a:ea typeface="微軟正黑體" panose="020B0604030504040204" pitchFamily="34" charset="-120"/>
            </a:endParaRPr>
          </a:p>
          <a:p>
            <a:pPr algn="just">
              <a:lnSpc>
                <a:spcPct val="170000"/>
              </a:lnSpc>
            </a:pPr>
            <a:r>
              <a:rPr lang="zh-TW" altLang="en-US" sz="1400" dirty="0">
                <a:solidFill>
                  <a:schemeClr val="bg1"/>
                </a:solidFill>
                <a:latin typeface="微軟正黑體" panose="020B0604030504040204" pitchFamily="34" charset="-120"/>
                <a:ea typeface="微軟正黑體" panose="020B0604030504040204" pitchFamily="34" charset="-120"/>
              </a:rPr>
              <a:t>幽靈</a:t>
            </a:r>
            <a:r>
              <a:rPr lang="en-US" altLang="zh-TW" sz="1400" dirty="0">
                <a:solidFill>
                  <a:schemeClr val="bg1"/>
                </a:solidFill>
                <a:latin typeface="微軟正黑體" panose="020B0604030504040204" pitchFamily="34" charset="-120"/>
                <a:ea typeface="微軟正黑體" panose="020B0604030504040204" pitchFamily="34" charset="-120"/>
              </a:rPr>
              <a:t>SE Addressable RGB</a:t>
            </a:r>
            <a:r>
              <a:rPr lang="zh-TW" altLang="en-US" sz="1400" dirty="0">
                <a:solidFill>
                  <a:schemeClr val="bg1"/>
                </a:solidFill>
                <a:latin typeface="微軟正黑體" panose="020B0604030504040204" pitchFamily="34" charset="-120"/>
                <a:ea typeface="微軟正黑體" panose="020B0604030504040204" pitchFamily="34" charset="-120"/>
              </a:rPr>
              <a:t>風扇也符合各大品牌的燈光認證</a:t>
            </a:r>
            <a:r>
              <a:rPr lang="en-US" altLang="zh-TW" sz="1400" dirty="0">
                <a:solidFill>
                  <a:schemeClr val="bg1"/>
                </a:solidFill>
                <a:latin typeface="微軟正黑體" panose="020B0604030504040204" pitchFamily="34" charset="-120"/>
                <a:ea typeface="微軟正黑體" panose="020B0604030504040204" pitchFamily="34" charset="-120"/>
              </a:rPr>
              <a:t>ASUS AURA SYNC, MSI MISTIC LIGHT SYNC, GIGABYTE RGB Fusion 2.0 and ASRock POLYCHROME RGB</a:t>
            </a:r>
          </a:p>
          <a:p>
            <a:pPr algn="just">
              <a:lnSpc>
                <a:spcPct val="170000"/>
              </a:lnSpc>
            </a:pPr>
            <a:endParaRPr lang="en-US" altLang="zh-TW" sz="1400" dirty="0">
              <a:solidFill>
                <a:schemeClr val="bg1"/>
              </a:solidFill>
              <a:latin typeface="微軟正黑體" panose="020B0604030504040204" pitchFamily="34" charset="-120"/>
              <a:ea typeface="微軟正黑體" panose="020B0604030504040204" pitchFamily="34" charset="-120"/>
            </a:endParaRPr>
          </a:p>
          <a:p>
            <a:pPr algn="just">
              <a:lnSpc>
                <a:spcPct val="170000"/>
              </a:lnSpc>
            </a:pPr>
            <a:endParaRPr lang="en-US" altLang="zh-TW" sz="1400" dirty="0">
              <a:solidFill>
                <a:schemeClr val="bg1"/>
              </a:solidFill>
              <a:latin typeface="微軟正黑體" panose="020B0604030504040204" pitchFamily="34" charset="-120"/>
              <a:ea typeface="微軟正黑體" panose="020B0604030504040204" pitchFamily="34" charset="-120"/>
            </a:endParaRPr>
          </a:p>
          <a:p>
            <a:pPr algn="just">
              <a:lnSpc>
                <a:spcPct val="170000"/>
              </a:lnSpc>
            </a:pPr>
            <a:r>
              <a:rPr lang="en-US" altLang="zh-TW" sz="1400" dirty="0">
                <a:solidFill>
                  <a:schemeClr val="bg1"/>
                </a:solidFill>
              </a:rPr>
              <a:t>. </a:t>
            </a:r>
          </a:p>
        </p:txBody>
      </p:sp>
      <p:pic>
        <p:nvPicPr>
          <p:cNvPr id="11" name="圖片 10">
            <a:extLst>
              <a:ext uri="{FF2B5EF4-FFF2-40B4-BE49-F238E27FC236}">
                <a16:creationId xmlns:a16="http://schemas.microsoft.com/office/drawing/2014/main" id="{FFA41441-21D4-453C-84BE-C7610902AF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568" y="154644"/>
            <a:ext cx="1487786" cy="337179"/>
          </a:xfrm>
          <a:prstGeom prst="rect">
            <a:avLst/>
          </a:prstGeom>
        </p:spPr>
      </p:pic>
      <p:sp>
        <p:nvSpPr>
          <p:cNvPr id="12" name="標題 1">
            <a:extLst>
              <a:ext uri="{FF2B5EF4-FFF2-40B4-BE49-F238E27FC236}">
                <a16:creationId xmlns:a16="http://schemas.microsoft.com/office/drawing/2014/main" id="{CDE78E7A-BC5B-459E-AEBA-47F778ACC7B3}"/>
              </a:ext>
            </a:extLst>
          </p:cNvPr>
          <p:cNvSpPr txBox="1">
            <a:spLocks/>
          </p:cNvSpPr>
          <p:nvPr/>
        </p:nvSpPr>
        <p:spPr>
          <a:xfrm>
            <a:off x="7588870" y="394625"/>
            <a:ext cx="447399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400" b="1" dirty="0">
                <a:solidFill>
                  <a:srgbClr val="00FFF8"/>
                </a:solidFill>
                <a:latin typeface="微軟正黑體" panose="020B0604030504040204" pitchFamily="34" charset="-120"/>
                <a:ea typeface="微軟正黑體" panose="020B0604030504040204" pitchFamily="34" charset="-120"/>
              </a:rPr>
              <a:t>幽靈</a:t>
            </a:r>
            <a:r>
              <a:rPr lang="en-US" altLang="zh-TW" sz="2400" b="1" dirty="0">
                <a:solidFill>
                  <a:srgbClr val="00FFF8"/>
                </a:solidFill>
                <a:latin typeface="微軟正黑體" panose="020B0604030504040204" pitchFamily="34" charset="-120"/>
                <a:ea typeface="微軟正黑體" panose="020B0604030504040204" pitchFamily="34" charset="-120"/>
              </a:rPr>
              <a:t>SE Addressable RGB</a:t>
            </a:r>
            <a:r>
              <a:rPr lang="zh-TW" altLang="en-US" sz="2400" b="1" dirty="0">
                <a:solidFill>
                  <a:srgbClr val="00FFF8"/>
                </a:solidFill>
                <a:latin typeface="微軟正黑體" panose="020B0604030504040204" pitchFamily="34" charset="-120"/>
                <a:ea typeface="微軟正黑體" panose="020B0604030504040204" pitchFamily="34" charset="-120"/>
              </a:rPr>
              <a:t>風扇</a:t>
            </a:r>
            <a:endParaRPr lang="zh-TW" altLang="en-US" sz="2400" b="1" dirty="0">
              <a:solidFill>
                <a:srgbClr val="00FFF8"/>
              </a:solidFill>
            </a:endParaRPr>
          </a:p>
        </p:txBody>
      </p:sp>
      <p:graphicFrame>
        <p:nvGraphicFramePr>
          <p:cNvPr id="13" name="表格 10">
            <a:extLst>
              <a:ext uri="{FF2B5EF4-FFF2-40B4-BE49-F238E27FC236}">
                <a16:creationId xmlns:a16="http://schemas.microsoft.com/office/drawing/2014/main" id="{651E8221-F6C1-4D6B-ADF0-7859CC4BA6E3}"/>
              </a:ext>
            </a:extLst>
          </p:cNvPr>
          <p:cNvGraphicFramePr>
            <a:graphicFrameLocks noGrp="1"/>
          </p:cNvGraphicFramePr>
          <p:nvPr>
            <p:extLst>
              <p:ext uri="{D42A27DB-BD31-4B8C-83A1-F6EECF244321}">
                <p14:modId xmlns:p14="http://schemas.microsoft.com/office/powerpoint/2010/main" val="1925251566"/>
              </p:ext>
            </p:extLst>
          </p:nvPr>
        </p:nvGraphicFramePr>
        <p:xfrm>
          <a:off x="8099255" y="1468063"/>
          <a:ext cx="3453224" cy="1739778"/>
        </p:xfrm>
        <a:graphic>
          <a:graphicData uri="http://schemas.openxmlformats.org/drawingml/2006/table">
            <a:tbl>
              <a:tblPr firstRow="1" bandRow="1">
                <a:tableStyleId>{073A0DAA-6AF3-43AB-8588-CEC1D06C72B9}</a:tableStyleId>
              </a:tblPr>
              <a:tblGrid>
                <a:gridCol w="1726612">
                  <a:extLst>
                    <a:ext uri="{9D8B030D-6E8A-4147-A177-3AD203B41FA5}">
                      <a16:colId xmlns:a16="http://schemas.microsoft.com/office/drawing/2014/main" val="3668776566"/>
                    </a:ext>
                  </a:extLst>
                </a:gridCol>
                <a:gridCol w="1726612">
                  <a:extLst>
                    <a:ext uri="{9D8B030D-6E8A-4147-A177-3AD203B41FA5}">
                      <a16:colId xmlns:a16="http://schemas.microsoft.com/office/drawing/2014/main" val="2552681963"/>
                    </a:ext>
                  </a:extLst>
                </a:gridCol>
              </a:tblGrid>
              <a:tr h="289963">
                <a:tc>
                  <a:txBody>
                    <a:bodyPr/>
                    <a:lstStyle/>
                    <a:p>
                      <a:pPr algn="ctr"/>
                      <a:r>
                        <a:rPr lang="en-US" altLang="zh-TW" sz="1400" b="0" dirty="0">
                          <a:solidFill>
                            <a:schemeClr val="bg1"/>
                          </a:solidFill>
                        </a:rPr>
                        <a:t>Dimension</a:t>
                      </a:r>
                      <a:endParaRPr lang="zh-TW" altLang="en-US" sz="1400" b="0" dirty="0">
                        <a:solidFill>
                          <a:schemeClr val="bg1"/>
                        </a:solidFill>
                      </a:endParaRPr>
                    </a:p>
                  </a:txBody>
                  <a:tcPr marL="71497" marR="71497" marT="35749" marB="35749" anchor="ctr"/>
                </a:tc>
                <a:tc>
                  <a:txBody>
                    <a:bodyPr/>
                    <a:lstStyle/>
                    <a:p>
                      <a:r>
                        <a:rPr lang="en-US" altLang="zh-TW" sz="1400" b="0" dirty="0">
                          <a:solidFill>
                            <a:schemeClr val="bg1"/>
                          </a:solidFill>
                        </a:rPr>
                        <a:t>120 x 120 x 25mm</a:t>
                      </a:r>
                      <a:endParaRPr lang="zh-TW" altLang="en-US" sz="1400" b="0" dirty="0">
                        <a:solidFill>
                          <a:schemeClr val="bg1"/>
                        </a:solidFill>
                      </a:endParaRPr>
                    </a:p>
                  </a:txBody>
                  <a:tcPr marL="71497" marR="71497" marT="35749" marB="35749" anchor="ctr"/>
                </a:tc>
                <a:extLst>
                  <a:ext uri="{0D108BD9-81ED-4DB2-BD59-A6C34878D82A}">
                    <a16:rowId xmlns:a16="http://schemas.microsoft.com/office/drawing/2014/main" val="3935697509"/>
                  </a:ext>
                </a:extLst>
              </a:tr>
              <a:tr h="289963">
                <a:tc>
                  <a:txBody>
                    <a:bodyPr/>
                    <a:lstStyle/>
                    <a:p>
                      <a:pPr algn="ctr"/>
                      <a:r>
                        <a:rPr lang="zh-TW" altLang="zh-TW" sz="1400" b="0" dirty="0">
                          <a:solidFill>
                            <a:sysClr val="windowText" lastClr="000000"/>
                          </a:solidFill>
                        </a:rPr>
                        <a:t>Rated voltage</a:t>
                      </a:r>
                      <a:endParaRPr lang="zh-TW" altLang="en-US" sz="1400" b="0" dirty="0">
                        <a:solidFill>
                          <a:sysClr val="windowText" lastClr="000000"/>
                        </a:solidFill>
                      </a:endParaRPr>
                    </a:p>
                  </a:txBody>
                  <a:tcPr marL="71497" marR="71497" marT="35749" marB="35749" anchor="ct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zh-TW" altLang="zh-TW" sz="1400" b="0" dirty="0">
                          <a:solidFill>
                            <a:sysClr val="windowText" lastClr="000000"/>
                          </a:solidFill>
                        </a:rPr>
                        <a:t>DC</a:t>
                      </a:r>
                      <a:r>
                        <a:rPr lang="en-US" altLang="zh-TW" sz="1400" b="0" dirty="0">
                          <a:solidFill>
                            <a:sysClr val="windowText" lastClr="000000"/>
                          </a:solidFill>
                        </a:rPr>
                        <a:t> </a:t>
                      </a:r>
                      <a:r>
                        <a:rPr lang="zh-TW" altLang="zh-TW" sz="1400" b="0" dirty="0">
                          <a:solidFill>
                            <a:sysClr val="windowText" lastClr="000000"/>
                          </a:solidFill>
                        </a:rPr>
                        <a:t>12V</a:t>
                      </a:r>
                    </a:p>
                  </a:txBody>
                  <a:tcPr marL="71497" marR="71497" marT="35749" marB="35749" anchor="ctr"/>
                </a:tc>
                <a:extLst>
                  <a:ext uri="{0D108BD9-81ED-4DB2-BD59-A6C34878D82A}">
                    <a16:rowId xmlns:a16="http://schemas.microsoft.com/office/drawing/2014/main" val="323964338"/>
                  </a:ext>
                </a:extLst>
              </a:tr>
              <a:tr h="289963">
                <a:tc>
                  <a:txBody>
                    <a:bodyPr/>
                    <a:lstStyle/>
                    <a:p>
                      <a:pPr algn="ctr"/>
                      <a:r>
                        <a:rPr lang="en-US" altLang="zh-TW" sz="1400" b="0" dirty="0">
                          <a:solidFill>
                            <a:sysClr val="windowText" lastClr="000000"/>
                          </a:solidFill>
                        </a:rPr>
                        <a:t>Start Voltage </a:t>
                      </a:r>
                      <a:endParaRPr lang="zh-TW" altLang="en-US" sz="1400" b="0" dirty="0">
                        <a:solidFill>
                          <a:sysClr val="windowText" lastClr="000000"/>
                        </a:solidFill>
                      </a:endParaRPr>
                    </a:p>
                  </a:txBody>
                  <a:tcPr marL="71497" marR="71497" marT="35749" marB="35749" anchor="ctr"/>
                </a:tc>
                <a:tc>
                  <a:txBody>
                    <a:bodyPr/>
                    <a:lstStyle/>
                    <a:p>
                      <a:r>
                        <a:rPr lang="zh-TW" altLang="en-US" sz="1400" b="0" dirty="0">
                          <a:solidFill>
                            <a:sysClr val="windowText" lastClr="000000"/>
                          </a:solidFill>
                        </a:rPr>
                        <a:t>≦ </a:t>
                      </a:r>
                      <a:r>
                        <a:rPr lang="en-US" altLang="zh-TW" sz="1400" b="0" dirty="0">
                          <a:solidFill>
                            <a:sysClr val="windowText" lastClr="000000"/>
                          </a:solidFill>
                        </a:rPr>
                        <a:t>6V</a:t>
                      </a:r>
                      <a:endParaRPr lang="zh-TW" altLang="en-US" sz="1400" b="0" dirty="0">
                        <a:solidFill>
                          <a:sysClr val="windowText" lastClr="000000"/>
                        </a:solidFill>
                      </a:endParaRPr>
                    </a:p>
                  </a:txBody>
                  <a:tcPr marL="71497" marR="71497" marT="35749" marB="35749" anchor="ctr"/>
                </a:tc>
                <a:extLst>
                  <a:ext uri="{0D108BD9-81ED-4DB2-BD59-A6C34878D82A}">
                    <a16:rowId xmlns:a16="http://schemas.microsoft.com/office/drawing/2014/main" val="3279905393"/>
                  </a:ext>
                </a:extLst>
              </a:tr>
              <a:tr h="289963">
                <a:tc>
                  <a:txBody>
                    <a:bodyPr/>
                    <a:lstStyle/>
                    <a:p>
                      <a:pPr algn="ctr"/>
                      <a:r>
                        <a:rPr lang="en-US" altLang="zh-TW" sz="1400" b="0" dirty="0">
                          <a:solidFill>
                            <a:sysClr val="windowText" lastClr="000000"/>
                          </a:solidFill>
                        </a:rPr>
                        <a:t>Speed </a:t>
                      </a:r>
                      <a:endParaRPr lang="zh-TW" altLang="en-US" sz="1400" b="0" dirty="0">
                        <a:solidFill>
                          <a:sysClr val="windowText" lastClr="000000"/>
                        </a:solidFill>
                      </a:endParaRPr>
                    </a:p>
                  </a:txBody>
                  <a:tcPr marL="71497" marR="71497" marT="35749" marB="35749" anchor="ctr"/>
                </a:tc>
                <a:tc>
                  <a:txBody>
                    <a:bodyPr/>
                    <a:lstStyle/>
                    <a:p>
                      <a:r>
                        <a:rPr lang="en-US" altLang="zh-TW" sz="1400" b="0" dirty="0">
                          <a:solidFill>
                            <a:sysClr val="windowText" lastClr="000000"/>
                          </a:solidFill>
                        </a:rPr>
                        <a:t>1200 ± 200 RPM</a:t>
                      </a:r>
                      <a:endParaRPr lang="zh-TW" altLang="en-US" sz="1400" b="0" dirty="0">
                        <a:solidFill>
                          <a:sysClr val="windowText" lastClr="000000"/>
                        </a:solidFill>
                      </a:endParaRPr>
                    </a:p>
                  </a:txBody>
                  <a:tcPr marL="71497" marR="71497" marT="35749" marB="35749" anchor="ctr"/>
                </a:tc>
                <a:extLst>
                  <a:ext uri="{0D108BD9-81ED-4DB2-BD59-A6C34878D82A}">
                    <a16:rowId xmlns:a16="http://schemas.microsoft.com/office/drawing/2014/main" val="636243996"/>
                  </a:ext>
                </a:extLst>
              </a:tr>
              <a:tr h="289963">
                <a:tc>
                  <a:txBody>
                    <a:bodyPr/>
                    <a:lstStyle/>
                    <a:p>
                      <a:pPr algn="ctr"/>
                      <a:r>
                        <a:rPr lang="en-US" altLang="zh-TW" sz="1400" b="0" dirty="0">
                          <a:solidFill>
                            <a:sysClr val="windowText" lastClr="000000"/>
                          </a:solidFill>
                        </a:rPr>
                        <a:t>Max Air Flow </a:t>
                      </a:r>
                      <a:endParaRPr lang="zh-TW" altLang="en-US" sz="1400" b="0" dirty="0">
                        <a:solidFill>
                          <a:sysClr val="windowText" lastClr="000000"/>
                        </a:solidFill>
                      </a:endParaRPr>
                    </a:p>
                  </a:txBody>
                  <a:tcPr marL="71497" marR="71497" marT="35749" marB="35749" anchor="ctr"/>
                </a:tc>
                <a:tc>
                  <a:txBody>
                    <a:bodyPr/>
                    <a:lstStyle/>
                    <a:p>
                      <a:r>
                        <a:rPr lang="en-US" altLang="zh-TW" sz="1400" b="0" dirty="0">
                          <a:solidFill>
                            <a:sysClr val="windowText" lastClr="000000"/>
                          </a:solidFill>
                        </a:rPr>
                        <a:t>33.2 CFM</a:t>
                      </a:r>
                      <a:endParaRPr lang="zh-TW" altLang="en-US" sz="1400" b="0" dirty="0">
                        <a:solidFill>
                          <a:sysClr val="windowText" lastClr="000000"/>
                        </a:solidFill>
                      </a:endParaRPr>
                    </a:p>
                  </a:txBody>
                  <a:tcPr marL="71497" marR="71497" marT="35749" marB="35749" anchor="ctr"/>
                </a:tc>
                <a:extLst>
                  <a:ext uri="{0D108BD9-81ED-4DB2-BD59-A6C34878D82A}">
                    <a16:rowId xmlns:a16="http://schemas.microsoft.com/office/drawing/2014/main" val="3122025351"/>
                  </a:ext>
                </a:extLst>
              </a:tr>
              <a:tr h="289963">
                <a:tc>
                  <a:txBody>
                    <a:bodyPr/>
                    <a:lstStyle/>
                    <a:p>
                      <a:pPr algn="ctr"/>
                      <a:r>
                        <a:rPr lang="en-US" altLang="zh-TW" sz="1400" b="0" dirty="0">
                          <a:solidFill>
                            <a:sysClr val="windowText" lastClr="000000"/>
                          </a:solidFill>
                        </a:rPr>
                        <a:t>Noise</a:t>
                      </a:r>
                      <a:endParaRPr lang="zh-TW" altLang="en-US" sz="1400" b="0" dirty="0">
                        <a:solidFill>
                          <a:sysClr val="windowText" lastClr="000000"/>
                        </a:solidFill>
                      </a:endParaRPr>
                    </a:p>
                  </a:txBody>
                  <a:tcPr marL="71497" marR="71497" marT="35749" marB="35749" anchor="ctr"/>
                </a:tc>
                <a:tc>
                  <a:txBody>
                    <a:bodyPr/>
                    <a:lstStyle/>
                    <a:p>
                      <a:r>
                        <a:rPr lang="en-US" altLang="zh-TW" sz="1400" b="0" dirty="0">
                          <a:solidFill>
                            <a:sysClr val="windowText" lastClr="000000"/>
                          </a:solidFill>
                        </a:rPr>
                        <a:t>24.4 dB-A</a:t>
                      </a:r>
                      <a:endParaRPr lang="zh-TW" altLang="en-US" sz="1400" b="0" dirty="0">
                        <a:solidFill>
                          <a:sysClr val="windowText" lastClr="000000"/>
                        </a:solidFill>
                      </a:endParaRPr>
                    </a:p>
                  </a:txBody>
                  <a:tcPr marL="71497" marR="71497" marT="35749" marB="35749" anchor="ctr"/>
                </a:tc>
                <a:extLst>
                  <a:ext uri="{0D108BD9-81ED-4DB2-BD59-A6C34878D82A}">
                    <a16:rowId xmlns:a16="http://schemas.microsoft.com/office/drawing/2014/main" val="2230416770"/>
                  </a:ext>
                </a:extLst>
              </a:tr>
            </a:tbl>
          </a:graphicData>
        </a:graphic>
      </p:graphicFrame>
      <p:pic>
        <p:nvPicPr>
          <p:cNvPr id="19" name="圖片 18">
            <a:extLst>
              <a:ext uri="{FF2B5EF4-FFF2-40B4-BE49-F238E27FC236}">
                <a16:creationId xmlns:a16="http://schemas.microsoft.com/office/drawing/2014/main" id="{285EB022-01AF-470A-B8FE-7E08F56A3AAB}"/>
              </a:ext>
            </a:extLst>
          </p:cNvPr>
          <p:cNvPicPr>
            <a:picLocks noChangeAspect="1"/>
          </p:cNvPicPr>
          <p:nvPr/>
        </p:nvPicPr>
        <p:blipFill>
          <a:blip r:embed="rId4"/>
          <a:stretch>
            <a:fillRect/>
          </a:stretch>
        </p:blipFill>
        <p:spPr>
          <a:xfrm>
            <a:off x="3830769" y="1201194"/>
            <a:ext cx="4013293" cy="4013293"/>
          </a:xfrm>
          <a:prstGeom prst="rect">
            <a:avLst/>
          </a:prstGeom>
        </p:spPr>
      </p:pic>
      <p:pic>
        <p:nvPicPr>
          <p:cNvPr id="20" name="圖片 19">
            <a:extLst>
              <a:ext uri="{FF2B5EF4-FFF2-40B4-BE49-F238E27FC236}">
                <a16:creationId xmlns:a16="http://schemas.microsoft.com/office/drawing/2014/main" id="{99ECAF79-0544-424F-9572-78A284938958}"/>
              </a:ext>
            </a:extLst>
          </p:cNvPr>
          <p:cNvPicPr>
            <a:picLocks noChangeAspect="1"/>
          </p:cNvPicPr>
          <p:nvPr/>
        </p:nvPicPr>
        <p:blipFill>
          <a:blip r:embed="rId5"/>
          <a:stretch>
            <a:fillRect/>
          </a:stretch>
        </p:blipFill>
        <p:spPr>
          <a:xfrm>
            <a:off x="3961430" y="5148493"/>
            <a:ext cx="3553316" cy="643716"/>
          </a:xfrm>
          <a:prstGeom prst="rect">
            <a:avLst/>
          </a:prstGeom>
        </p:spPr>
      </p:pic>
    </p:spTree>
    <p:extLst>
      <p:ext uri="{BB962C8B-B14F-4D97-AF65-F5344CB8AC3E}">
        <p14:creationId xmlns:p14="http://schemas.microsoft.com/office/powerpoint/2010/main" val="1864070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476357" y="1135348"/>
            <a:ext cx="3650467" cy="4801314"/>
          </a:xfrm>
          <a:prstGeom prst="rect">
            <a:avLst/>
          </a:prstGeom>
        </p:spPr>
        <p:txBody>
          <a:bodyPr wrap="square">
            <a:spAutoFit/>
          </a:bodyPr>
          <a:lstStyle/>
          <a:p>
            <a:pPr marL="285750" indent="-285750" fontAlgn="ctr">
              <a:lnSpc>
                <a:spcPct val="150000"/>
              </a:lnSpc>
              <a:buFont typeface="Arial" panose="020B0604020202020204" pitchFamily="34" charset="0"/>
              <a:buChar char="•"/>
            </a:pPr>
            <a:r>
              <a:rPr lang="zh-TW" altLang="en-US" sz="1200" dirty="0">
                <a:solidFill>
                  <a:schemeClr val="bg1"/>
                </a:solidFill>
                <a:latin typeface="微軟正黑體" panose="020B0604030504040204" pitchFamily="34" charset="-120"/>
                <a:ea typeface="微軟正黑體" panose="020B0604030504040204" pitchFamily="34" charset="-120"/>
              </a:rPr>
              <a:t>高透氣的鐵網設計</a:t>
            </a:r>
          </a:p>
          <a:p>
            <a:pPr marL="285750" indent="-285750" fontAlgn="ctr">
              <a:lnSpc>
                <a:spcPct val="150000"/>
              </a:lnSpc>
              <a:buFont typeface="Arial" panose="020B0604020202020204" pitchFamily="34" charset="0"/>
              <a:buChar char="•"/>
            </a:pPr>
            <a:r>
              <a:rPr lang="zh-TW" altLang="en-US" sz="1200" dirty="0">
                <a:solidFill>
                  <a:schemeClr val="bg1"/>
                </a:solidFill>
                <a:latin typeface="微軟正黑體" panose="020B0604030504040204" pitchFamily="34" charset="-120"/>
                <a:ea typeface="微軟正黑體" panose="020B0604030504040204" pitchFamily="34" charset="-120"/>
              </a:rPr>
              <a:t>前面板多層次濾網 </a:t>
            </a:r>
            <a:r>
              <a:rPr lang="en-US" altLang="zh-TW" sz="1200" dirty="0">
                <a:solidFill>
                  <a:schemeClr val="bg1"/>
                </a:solidFill>
                <a:latin typeface="微軟正黑體" panose="020B0604030504040204" pitchFamily="34" charset="-120"/>
                <a:ea typeface="微軟正黑體" panose="020B0604030504040204" pitchFamily="34" charset="-120"/>
              </a:rPr>
              <a:t> / </a:t>
            </a:r>
            <a:r>
              <a:rPr lang="zh-TW" altLang="en-US" sz="1200" dirty="0">
                <a:solidFill>
                  <a:schemeClr val="bg1"/>
                </a:solidFill>
                <a:latin typeface="微軟正黑體" panose="020B0604030504040204" pitchFamily="34" charset="-120"/>
                <a:ea typeface="微軟正黑體" panose="020B0604030504040204" pitchFamily="34" charset="-120"/>
              </a:rPr>
              <a:t>上蓋磁吸式濾網</a:t>
            </a:r>
            <a:r>
              <a:rPr lang="en-US" altLang="zh-TW" sz="1200" dirty="0">
                <a:solidFill>
                  <a:schemeClr val="bg1"/>
                </a:solidFill>
                <a:latin typeface="微軟正黑體" panose="020B0604030504040204" pitchFamily="34" charset="-120"/>
                <a:ea typeface="微軟正黑體" panose="020B0604030504040204" pitchFamily="34" charset="-120"/>
              </a:rPr>
              <a:t> / </a:t>
            </a:r>
            <a:r>
              <a:rPr lang="zh-TW" altLang="en-US" sz="1200" dirty="0">
                <a:solidFill>
                  <a:schemeClr val="bg1"/>
                </a:solidFill>
                <a:latin typeface="微軟正黑體" panose="020B0604030504040204" pitchFamily="34" charset="-120"/>
                <a:ea typeface="微軟正黑體" panose="020B0604030504040204" pitchFamily="34" charset="-120"/>
              </a:rPr>
              <a:t>電源濾網</a:t>
            </a:r>
            <a:r>
              <a:rPr lang="en-US" altLang="zh-TW" sz="1200" dirty="0">
                <a:solidFill>
                  <a:schemeClr val="bg1"/>
                </a:solidFill>
                <a:latin typeface="微軟正黑體" panose="020B0604030504040204" pitchFamily="34" charset="-120"/>
                <a:ea typeface="微軟正黑體" panose="020B0604030504040204" pitchFamily="34" charset="-120"/>
              </a:rPr>
              <a:t> </a:t>
            </a:r>
          </a:p>
          <a:p>
            <a:pPr marL="285750" indent="-285750" fontAlgn="ctr">
              <a:lnSpc>
                <a:spcPct val="150000"/>
              </a:lnSpc>
              <a:buFont typeface="Arial" panose="020B0604020202020204" pitchFamily="34" charset="0"/>
              <a:buChar char="•"/>
            </a:pPr>
            <a:r>
              <a:rPr lang="zh-TW" altLang="en-US" sz="1200" dirty="0">
                <a:solidFill>
                  <a:schemeClr val="bg1"/>
                </a:solidFill>
                <a:latin typeface="微軟正黑體" panose="020B0604030504040204" pitchFamily="34" charset="-120"/>
                <a:ea typeface="微軟正黑體" panose="020B0604030504040204" pitchFamily="34" charset="-120"/>
              </a:rPr>
              <a:t>全透明鋼化玻璃</a:t>
            </a:r>
            <a:r>
              <a:rPr lang="en-US" altLang="zh-TW" sz="1200" dirty="0">
                <a:solidFill>
                  <a:schemeClr val="bg1"/>
                </a:solidFill>
                <a:latin typeface="微軟正黑體" panose="020B0604030504040204" pitchFamily="34" charset="-120"/>
                <a:ea typeface="微軟正黑體" panose="020B0604030504040204" pitchFamily="34" charset="-120"/>
              </a:rPr>
              <a:t>                                                                                                                                                                                    </a:t>
            </a:r>
          </a:p>
          <a:p>
            <a:pPr marL="285750" indent="-285750" fontAlgn="ctr">
              <a:lnSpc>
                <a:spcPct val="150000"/>
              </a:lnSpc>
              <a:buFont typeface="Arial" panose="020B0604020202020204" pitchFamily="34" charset="0"/>
              <a:buChar char="•"/>
            </a:pPr>
            <a:r>
              <a:rPr lang="zh-TW" altLang="en-US" sz="1200" dirty="0">
                <a:solidFill>
                  <a:schemeClr val="bg1"/>
                </a:solidFill>
                <a:latin typeface="微軟正黑體" panose="020B0604030504040204" pitchFamily="34" charset="-120"/>
                <a:ea typeface="微軟正黑體" panose="020B0604030504040204" pitchFamily="34" charset="-120"/>
              </a:rPr>
              <a:t>出廠安裝</a:t>
            </a:r>
            <a:r>
              <a:rPr lang="en-US" altLang="zh-TW" sz="1200" dirty="0">
                <a:solidFill>
                  <a:schemeClr val="bg1"/>
                </a:solidFill>
                <a:latin typeface="微軟正黑體" panose="020B0604030504040204" pitchFamily="34" charset="-120"/>
                <a:ea typeface="微軟正黑體" panose="020B0604030504040204" pitchFamily="34" charset="-120"/>
              </a:rPr>
              <a:t>4 x 120mm</a:t>
            </a:r>
            <a:r>
              <a:rPr lang="zh-TW" altLang="en-US" sz="1200" dirty="0">
                <a:solidFill>
                  <a:schemeClr val="bg1"/>
                </a:solidFill>
                <a:latin typeface="微軟正黑體" panose="020B0604030504040204" pitchFamily="34" charset="-120"/>
                <a:ea typeface="微軟正黑體" panose="020B0604030504040204" pitchFamily="34" charset="-120"/>
              </a:rPr>
              <a:t> 幽靈</a:t>
            </a:r>
            <a:r>
              <a:rPr lang="en-US" altLang="zh-TW" sz="1200" dirty="0">
                <a:solidFill>
                  <a:schemeClr val="bg1"/>
                </a:solidFill>
                <a:latin typeface="微軟正黑體" panose="020B0604030504040204" pitchFamily="34" charset="-120"/>
                <a:ea typeface="微軟正黑體" panose="020B0604030504040204" pitchFamily="34" charset="-120"/>
              </a:rPr>
              <a:t>SE Addressable RGB</a:t>
            </a:r>
            <a:r>
              <a:rPr lang="zh-TW" altLang="en-US" sz="1200" dirty="0">
                <a:solidFill>
                  <a:schemeClr val="bg1"/>
                </a:solidFill>
                <a:latin typeface="微軟正黑體" panose="020B0604030504040204" pitchFamily="34" charset="-120"/>
                <a:ea typeface="微軟正黑體" panose="020B0604030504040204" pitchFamily="34" charset="-120"/>
              </a:rPr>
              <a:t>風扇</a:t>
            </a:r>
            <a:r>
              <a:rPr lang="en-US" altLang="zh-TW" sz="1200" dirty="0">
                <a:solidFill>
                  <a:schemeClr val="bg1"/>
                </a:solidFill>
                <a:latin typeface="微軟正黑體" panose="020B0604030504040204" pitchFamily="34" charset="-120"/>
                <a:ea typeface="微軟正黑體" panose="020B0604030504040204" pitchFamily="34" charset="-120"/>
              </a:rPr>
              <a:t>(</a:t>
            </a:r>
            <a:r>
              <a:rPr lang="zh-TW" altLang="en-US" sz="1200" dirty="0">
                <a:solidFill>
                  <a:schemeClr val="bg1"/>
                </a:solidFill>
                <a:latin typeface="微軟正黑體" panose="020B0604030504040204" pitchFamily="34" charset="-120"/>
                <a:ea typeface="微軟正黑體" panose="020B0604030504040204" pitchFamily="34" charset="-120"/>
              </a:rPr>
              <a:t>可以</a:t>
            </a:r>
            <a:r>
              <a:rPr lang="en-US" altLang="zh-TW" sz="1200" dirty="0">
                <a:solidFill>
                  <a:schemeClr val="bg1"/>
                </a:solidFill>
                <a:latin typeface="微軟正黑體" panose="020B0604030504040204" pitchFamily="34" charset="-120"/>
                <a:ea typeface="微軟正黑體" panose="020B0604030504040204" pitchFamily="34" charset="-120"/>
              </a:rPr>
              <a:t> with Asus AURA SYNC, MSI Mystic </a:t>
            </a:r>
          </a:p>
          <a:p>
            <a:pPr fontAlgn="ctr">
              <a:lnSpc>
                <a:spcPct val="150000"/>
              </a:lnSpc>
            </a:pPr>
            <a:r>
              <a:rPr lang="zh-TW" altLang="en-US" sz="1200" dirty="0">
                <a:solidFill>
                  <a:schemeClr val="bg1"/>
                </a:solidFill>
                <a:latin typeface="微軟正黑體" panose="020B0604030504040204" pitchFamily="34" charset="-120"/>
                <a:ea typeface="微軟正黑體" panose="020B0604030504040204" pitchFamily="34" charset="-120"/>
              </a:rPr>
              <a:t>          </a:t>
            </a:r>
            <a:r>
              <a:rPr lang="en-US" altLang="zh-TW" sz="1200" dirty="0">
                <a:solidFill>
                  <a:schemeClr val="bg1"/>
                </a:solidFill>
                <a:latin typeface="微軟正黑體" panose="020B0604030504040204" pitchFamily="34" charset="-120"/>
                <a:ea typeface="微軟正黑體" panose="020B0604030504040204" pitchFamily="34" charset="-120"/>
              </a:rPr>
              <a:t>Light, Gigabyte RGB Fusion 2.0 and </a:t>
            </a:r>
          </a:p>
          <a:p>
            <a:pPr fontAlgn="ctr">
              <a:lnSpc>
                <a:spcPct val="150000"/>
              </a:lnSpc>
            </a:pPr>
            <a:r>
              <a:rPr lang="zh-TW" altLang="en-US" sz="1200" dirty="0">
                <a:solidFill>
                  <a:schemeClr val="bg1"/>
                </a:solidFill>
                <a:latin typeface="微軟正黑體" panose="020B0604030504040204" pitchFamily="34" charset="-120"/>
                <a:ea typeface="微軟正黑體" panose="020B0604030504040204" pitchFamily="34" charset="-120"/>
              </a:rPr>
              <a:t>          </a:t>
            </a:r>
            <a:r>
              <a:rPr lang="en-US" altLang="zh-TW" sz="1200" dirty="0" err="1">
                <a:solidFill>
                  <a:schemeClr val="bg1"/>
                </a:solidFill>
                <a:latin typeface="微軟正黑體" panose="020B0604030504040204" pitchFamily="34" charset="-120"/>
                <a:ea typeface="微軟正黑體" panose="020B0604030504040204" pitchFamily="34" charset="-120"/>
              </a:rPr>
              <a:t>Asrock</a:t>
            </a:r>
            <a:r>
              <a:rPr lang="en-US" altLang="zh-TW" sz="1200" dirty="0">
                <a:solidFill>
                  <a:schemeClr val="bg1"/>
                </a:solidFill>
                <a:latin typeface="微軟正黑體" panose="020B0604030504040204" pitchFamily="34" charset="-120"/>
                <a:ea typeface="微軟正黑體" panose="020B0604030504040204" pitchFamily="34" charset="-120"/>
              </a:rPr>
              <a:t> </a:t>
            </a:r>
            <a:r>
              <a:rPr lang="en-US" altLang="zh-TW" sz="1200" dirty="0" err="1">
                <a:solidFill>
                  <a:schemeClr val="bg1"/>
                </a:solidFill>
                <a:latin typeface="微軟正黑體" panose="020B0604030504040204" pitchFamily="34" charset="-120"/>
                <a:ea typeface="微軟正黑體" panose="020B0604030504040204" pitchFamily="34" charset="-120"/>
              </a:rPr>
              <a:t>Poloychrome</a:t>
            </a:r>
            <a:r>
              <a:rPr lang="en-US" altLang="zh-TW" sz="1200" dirty="0">
                <a:solidFill>
                  <a:schemeClr val="bg1"/>
                </a:solidFill>
                <a:latin typeface="微軟正黑體" panose="020B0604030504040204" pitchFamily="34" charset="-120"/>
                <a:ea typeface="微軟正黑體" panose="020B0604030504040204" pitchFamily="34" charset="-120"/>
              </a:rPr>
              <a:t> SYNC</a:t>
            </a:r>
            <a:r>
              <a:rPr lang="zh-TW" altLang="en-US" sz="1200" dirty="0">
                <a:solidFill>
                  <a:schemeClr val="bg1"/>
                </a:solidFill>
                <a:latin typeface="微軟正黑體" panose="020B0604030504040204" pitchFamily="34" charset="-120"/>
                <a:ea typeface="微軟正黑體" panose="020B0604030504040204" pitchFamily="34" charset="-120"/>
              </a:rPr>
              <a:t>進行燈光同步</a:t>
            </a:r>
            <a:r>
              <a:rPr lang="en-US" altLang="zh-TW" sz="1200" dirty="0">
                <a:solidFill>
                  <a:schemeClr val="bg1"/>
                </a:solidFill>
                <a:latin typeface="微軟正黑體" panose="020B0604030504040204" pitchFamily="34" charset="-120"/>
                <a:ea typeface="微軟正黑體" panose="020B0604030504040204" pitchFamily="34" charset="-120"/>
              </a:rPr>
              <a:t>)</a:t>
            </a:r>
          </a:p>
          <a:p>
            <a:pPr marL="285750" indent="-285750" fontAlgn="ctr">
              <a:lnSpc>
                <a:spcPct val="150000"/>
              </a:lnSpc>
              <a:buFont typeface="Arial" panose="020B0604020202020204" pitchFamily="34" charset="0"/>
              <a:buChar char="•"/>
            </a:pPr>
            <a:r>
              <a:rPr lang="en-US" altLang="zh-TW" sz="1200" dirty="0">
                <a:solidFill>
                  <a:schemeClr val="bg1"/>
                </a:solidFill>
                <a:latin typeface="微軟正黑體" panose="020B0604030504040204" pitchFamily="34" charset="-120"/>
                <a:ea typeface="微軟正黑體" panose="020B0604030504040204" pitchFamily="34" charset="-120"/>
              </a:rPr>
              <a:t>BitFenix  6+6  controller </a:t>
            </a:r>
            <a:br>
              <a:rPr lang="en-US" altLang="zh-TW" sz="1200" dirty="0">
                <a:solidFill>
                  <a:schemeClr val="bg1"/>
                </a:solidFill>
                <a:latin typeface="微軟正黑體" panose="020B0604030504040204" pitchFamily="34" charset="-120"/>
                <a:ea typeface="微軟正黑體" panose="020B0604030504040204" pitchFamily="34" charset="-120"/>
              </a:rPr>
            </a:br>
            <a:r>
              <a:rPr lang="en-US" altLang="zh-TW" sz="1200" dirty="0">
                <a:solidFill>
                  <a:schemeClr val="bg1"/>
                </a:solidFill>
                <a:latin typeface="微軟正黑體" panose="020B0604030504040204" pitchFamily="34" charset="-120"/>
                <a:ea typeface="微軟正黑體" panose="020B0604030504040204" pitchFamily="34" charset="-120"/>
              </a:rPr>
              <a:t>(</a:t>
            </a:r>
            <a:r>
              <a:rPr lang="zh-TW" altLang="en-US" sz="1200" dirty="0">
                <a:solidFill>
                  <a:schemeClr val="bg1"/>
                </a:solidFill>
                <a:latin typeface="微軟正黑體" panose="020B0604030504040204" pitchFamily="34" charset="-120"/>
                <a:ea typeface="微軟正黑體" panose="020B0604030504040204" pitchFamily="34" charset="-120"/>
              </a:rPr>
              <a:t>可以</a:t>
            </a:r>
            <a:r>
              <a:rPr lang="en-US" altLang="zh-TW" sz="1200" dirty="0">
                <a:solidFill>
                  <a:schemeClr val="bg1"/>
                </a:solidFill>
                <a:latin typeface="微軟正黑體" panose="020B0604030504040204" pitchFamily="34" charset="-120"/>
                <a:ea typeface="微軟正黑體" panose="020B0604030504040204" pitchFamily="34" charset="-120"/>
              </a:rPr>
              <a:t> with Asus AURA SYNC, MSI Mystic </a:t>
            </a:r>
          </a:p>
          <a:p>
            <a:pPr fontAlgn="ctr">
              <a:lnSpc>
                <a:spcPct val="150000"/>
              </a:lnSpc>
            </a:pPr>
            <a:r>
              <a:rPr lang="zh-TW" altLang="en-US" sz="1200" dirty="0">
                <a:solidFill>
                  <a:schemeClr val="bg1"/>
                </a:solidFill>
                <a:latin typeface="微軟正黑體" panose="020B0604030504040204" pitchFamily="34" charset="-120"/>
                <a:ea typeface="微軟正黑體" panose="020B0604030504040204" pitchFamily="34" charset="-120"/>
              </a:rPr>
              <a:t>          </a:t>
            </a:r>
            <a:r>
              <a:rPr lang="en-US" altLang="zh-TW" sz="1200" dirty="0">
                <a:solidFill>
                  <a:schemeClr val="bg1"/>
                </a:solidFill>
                <a:latin typeface="微軟正黑體" panose="020B0604030504040204" pitchFamily="34" charset="-120"/>
                <a:ea typeface="微軟正黑體" panose="020B0604030504040204" pitchFamily="34" charset="-120"/>
              </a:rPr>
              <a:t>Light, Gigabyte RGB Fusion 2.0 and </a:t>
            </a:r>
          </a:p>
          <a:p>
            <a:pPr fontAlgn="ctr">
              <a:lnSpc>
                <a:spcPct val="150000"/>
              </a:lnSpc>
            </a:pPr>
            <a:r>
              <a:rPr lang="zh-TW" altLang="en-US" sz="1200" dirty="0">
                <a:solidFill>
                  <a:schemeClr val="bg1"/>
                </a:solidFill>
                <a:latin typeface="微軟正黑體" panose="020B0604030504040204" pitchFamily="34" charset="-120"/>
                <a:ea typeface="微軟正黑體" panose="020B0604030504040204" pitchFamily="34" charset="-120"/>
              </a:rPr>
              <a:t>          </a:t>
            </a:r>
            <a:r>
              <a:rPr lang="en-US" altLang="zh-TW" sz="1200" dirty="0" err="1">
                <a:solidFill>
                  <a:schemeClr val="bg1"/>
                </a:solidFill>
                <a:latin typeface="微軟正黑體" panose="020B0604030504040204" pitchFamily="34" charset="-120"/>
                <a:ea typeface="微軟正黑體" panose="020B0604030504040204" pitchFamily="34" charset="-120"/>
              </a:rPr>
              <a:t>Asrock</a:t>
            </a:r>
            <a:r>
              <a:rPr lang="en-US" altLang="zh-TW" sz="1200" dirty="0">
                <a:solidFill>
                  <a:schemeClr val="bg1"/>
                </a:solidFill>
                <a:latin typeface="微軟正黑體" panose="020B0604030504040204" pitchFamily="34" charset="-120"/>
                <a:ea typeface="微軟正黑體" panose="020B0604030504040204" pitchFamily="34" charset="-120"/>
              </a:rPr>
              <a:t> </a:t>
            </a:r>
            <a:r>
              <a:rPr lang="en-US" altLang="zh-TW" sz="1200" dirty="0" err="1">
                <a:solidFill>
                  <a:schemeClr val="bg1"/>
                </a:solidFill>
                <a:latin typeface="微軟正黑體" panose="020B0604030504040204" pitchFamily="34" charset="-120"/>
                <a:ea typeface="微軟正黑體" panose="020B0604030504040204" pitchFamily="34" charset="-120"/>
              </a:rPr>
              <a:t>Poloychrome</a:t>
            </a:r>
            <a:r>
              <a:rPr lang="en-US" altLang="zh-TW" sz="1200" dirty="0">
                <a:solidFill>
                  <a:schemeClr val="bg1"/>
                </a:solidFill>
                <a:latin typeface="微軟正黑體" panose="020B0604030504040204" pitchFamily="34" charset="-120"/>
                <a:ea typeface="微軟正黑體" panose="020B0604030504040204" pitchFamily="34" charset="-120"/>
              </a:rPr>
              <a:t> SYNC</a:t>
            </a:r>
            <a:r>
              <a:rPr lang="zh-TW" altLang="en-US" sz="1200" dirty="0">
                <a:solidFill>
                  <a:schemeClr val="bg1"/>
                </a:solidFill>
                <a:latin typeface="微軟正黑體" panose="020B0604030504040204" pitchFamily="34" charset="-120"/>
                <a:ea typeface="微軟正黑體" panose="020B0604030504040204" pitchFamily="34" charset="-120"/>
              </a:rPr>
              <a:t>進行燈光同步</a:t>
            </a:r>
            <a:r>
              <a:rPr lang="en-US" altLang="zh-TW" sz="1200" dirty="0">
                <a:solidFill>
                  <a:schemeClr val="bg1"/>
                </a:solidFill>
                <a:latin typeface="微軟正黑體" panose="020B0604030504040204" pitchFamily="34" charset="-120"/>
                <a:ea typeface="微軟正黑體" panose="020B0604030504040204" pitchFamily="34" charset="-120"/>
              </a:rPr>
              <a:t>)</a:t>
            </a:r>
          </a:p>
          <a:p>
            <a:pPr marL="285750" indent="-285750" fontAlgn="ctr">
              <a:lnSpc>
                <a:spcPct val="150000"/>
              </a:lnSpc>
              <a:buFont typeface="Arial" panose="020B0604020202020204" pitchFamily="34" charset="0"/>
              <a:buChar char="•"/>
            </a:pPr>
            <a:r>
              <a:rPr lang="zh-TW" altLang="en-US" sz="1200" dirty="0">
                <a:solidFill>
                  <a:schemeClr val="bg1"/>
                </a:solidFill>
                <a:latin typeface="微軟正黑體" panose="020B0604030504040204" pitchFamily="34" charset="-120"/>
                <a:ea typeface="微軟正黑體" panose="020B0604030504040204" pitchFamily="34" charset="-120"/>
              </a:rPr>
              <a:t>顯卡支援度高達 </a:t>
            </a:r>
            <a:r>
              <a:rPr lang="en-US" altLang="zh-TW" sz="1200" dirty="0">
                <a:solidFill>
                  <a:schemeClr val="bg1"/>
                </a:solidFill>
                <a:latin typeface="微軟正黑體" panose="020B0604030504040204" pitchFamily="34" charset="-120"/>
                <a:ea typeface="微軟正黑體" panose="020B0604030504040204" pitchFamily="34" charset="-120"/>
              </a:rPr>
              <a:t>315</a:t>
            </a:r>
            <a:r>
              <a:rPr lang="zh-TW" altLang="en-US" sz="1200" dirty="0">
                <a:solidFill>
                  <a:schemeClr val="bg1"/>
                </a:solidFill>
                <a:latin typeface="微軟正黑體" panose="020B0604030504040204" pitchFamily="34" charset="-120"/>
                <a:ea typeface="微軟正黑體" panose="020B0604030504040204" pitchFamily="34" charset="-120"/>
              </a:rPr>
              <a:t> </a:t>
            </a:r>
            <a:r>
              <a:rPr lang="en-US" altLang="zh-TW" sz="1200" dirty="0">
                <a:solidFill>
                  <a:schemeClr val="bg1"/>
                </a:solidFill>
                <a:latin typeface="微軟正黑體" panose="020B0604030504040204" pitchFamily="34" charset="-120"/>
                <a:ea typeface="微軟正黑體" panose="020B0604030504040204" pitchFamily="34" charset="-120"/>
              </a:rPr>
              <a:t>mm</a:t>
            </a:r>
          </a:p>
          <a:p>
            <a:pPr marL="285750" indent="-285750" fontAlgn="ctr">
              <a:lnSpc>
                <a:spcPct val="150000"/>
              </a:lnSpc>
              <a:buFont typeface="Arial" panose="020B0604020202020204" pitchFamily="34" charset="0"/>
              <a:buChar char="•"/>
            </a:pPr>
            <a:r>
              <a:rPr lang="zh-TW" altLang="en-US" sz="1200" dirty="0">
                <a:solidFill>
                  <a:schemeClr val="bg1"/>
                </a:solidFill>
                <a:latin typeface="微軟正黑體" panose="020B0604030504040204" pitchFamily="34" charset="-120"/>
                <a:ea typeface="微軟正黑體" panose="020B0604030504040204" pitchFamily="34" charset="-120"/>
              </a:rPr>
              <a:t>雙 </a:t>
            </a:r>
            <a:r>
              <a:rPr lang="en-US" altLang="zh-TW" sz="1200" dirty="0">
                <a:solidFill>
                  <a:schemeClr val="bg1"/>
                </a:solidFill>
                <a:latin typeface="微軟正黑體" panose="020B0604030504040204" pitchFamily="34" charset="-120"/>
                <a:ea typeface="微軟正黑體" panose="020B0604030504040204" pitchFamily="34" charset="-120"/>
              </a:rPr>
              <a:t>USB 3.0  </a:t>
            </a:r>
          </a:p>
          <a:p>
            <a:pPr marL="285750" indent="-285750" fontAlgn="ctr">
              <a:lnSpc>
                <a:spcPct val="150000"/>
              </a:lnSpc>
              <a:buFont typeface="Arial" panose="020B0604020202020204" pitchFamily="34" charset="0"/>
              <a:buChar char="•"/>
            </a:pPr>
            <a:r>
              <a:rPr lang="zh-TW" altLang="en-US" sz="1200" dirty="0">
                <a:solidFill>
                  <a:schemeClr val="bg1"/>
                </a:solidFill>
                <a:latin typeface="微軟正黑體" panose="020B0604030504040204" pitchFamily="34" charset="-120"/>
                <a:ea typeface="微軟正黑體" panose="020B0604030504040204" pitchFamily="34" charset="-120"/>
              </a:rPr>
              <a:t>模組化硬碟磁架</a:t>
            </a:r>
          </a:p>
          <a:p>
            <a:pPr marL="285750" indent="-285750" fontAlgn="ctr">
              <a:lnSpc>
                <a:spcPct val="150000"/>
              </a:lnSpc>
              <a:buFont typeface="Arial" panose="020B0604020202020204" pitchFamily="34" charset="0"/>
              <a:buChar char="•"/>
            </a:pPr>
            <a:r>
              <a:rPr lang="zh-TW" altLang="en-US" sz="1200" dirty="0">
                <a:solidFill>
                  <a:schemeClr val="bg1"/>
                </a:solidFill>
                <a:latin typeface="微軟正黑體" panose="020B0604030504040204" pitchFamily="34" charset="-120"/>
                <a:ea typeface="微軟正黑體" panose="020B0604030504040204" pitchFamily="34" charset="-120"/>
              </a:rPr>
              <a:t>特殊的前面板骨架設計搭配 </a:t>
            </a:r>
            <a:r>
              <a:rPr lang="en-US" altLang="zh-TW" sz="1200" dirty="0">
                <a:solidFill>
                  <a:schemeClr val="bg1"/>
                </a:solidFill>
                <a:latin typeface="微軟正黑體" panose="020B0604030504040204" pitchFamily="34" charset="-120"/>
                <a:ea typeface="微軟正黑體" panose="020B0604030504040204" pitchFamily="34" charset="-120"/>
              </a:rPr>
              <a:t>ARGB</a:t>
            </a:r>
            <a:r>
              <a:rPr lang="zh-TW" altLang="en-US" sz="1200" dirty="0">
                <a:solidFill>
                  <a:schemeClr val="bg1"/>
                </a:solidFill>
                <a:latin typeface="微軟正黑體" panose="020B0604030504040204" pitchFamily="34" charset="-120"/>
                <a:ea typeface="微軟正黑體" panose="020B0604030504040204" pitchFamily="34" charset="-120"/>
              </a:rPr>
              <a:t>燈效，燈光可以更漂亮的穿透出來</a:t>
            </a:r>
            <a:endParaRPr lang="en-US" altLang="zh-TW" sz="1200" dirty="0">
              <a:solidFill>
                <a:schemeClr val="bg1"/>
              </a:solidFill>
              <a:latin typeface="微軟正黑體" panose="020B0604030504040204" pitchFamily="34" charset="-120"/>
              <a:ea typeface="微軟正黑體" panose="020B0604030504040204" pitchFamily="34" charset="-120"/>
            </a:endParaRPr>
          </a:p>
        </p:txBody>
      </p:sp>
      <p:graphicFrame>
        <p:nvGraphicFramePr>
          <p:cNvPr id="9" name="表格 8"/>
          <p:cNvGraphicFramePr>
            <a:graphicFrameLocks noGrp="1"/>
          </p:cNvGraphicFramePr>
          <p:nvPr>
            <p:extLst>
              <p:ext uri="{D42A27DB-BD31-4B8C-83A1-F6EECF244321}">
                <p14:modId xmlns:p14="http://schemas.microsoft.com/office/powerpoint/2010/main" val="1951235343"/>
              </p:ext>
            </p:extLst>
          </p:nvPr>
        </p:nvGraphicFramePr>
        <p:xfrm>
          <a:off x="206245" y="216447"/>
          <a:ext cx="8207565" cy="6379162"/>
        </p:xfrm>
        <a:graphic>
          <a:graphicData uri="http://schemas.openxmlformats.org/drawingml/2006/table">
            <a:tbl>
              <a:tblPr>
                <a:tableStyleId>{5C22544A-7EE6-4342-B048-85BDC9FD1C3A}</a:tableStyleId>
              </a:tblPr>
              <a:tblGrid>
                <a:gridCol w="1218409">
                  <a:extLst>
                    <a:ext uri="{9D8B030D-6E8A-4147-A177-3AD203B41FA5}">
                      <a16:colId xmlns:a16="http://schemas.microsoft.com/office/drawing/2014/main" val="2231745521"/>
                    </a:ext>
                  </a:extLst>
                </a:gridCol>
                <a:gridCol w="674519">
                  <a:extLst>
                    <a:ext uri="{9D8B030D-6E8A-4147-A177-3AD203B41FA5}">
                      <a16:colId xmlns:a16="http://schemas.microsoft.com/office/drawing/2014/main" val="2171589621"/>
                    </a:ext>
                  </a:extLst>
                </a:gridCol>
                <a:gridCol w="2099794">
                  <a:extLst>
                    <a:ext uri="{9D8B030D-6E8A-4147-A177-3AD203B41FA5}">
                      <a16:colId xmlns:a16="http://schemas.microsoft.com/office/drawing/2014/main" val="2796367433"/>
                    </a:ext>
                  </a:extLst>
                </a:gridCol>
                <a:gridCol w="2105180">
                  <a:extLst>
                    <a:ext uri="{9D8B030D-6E8A-4147-A177-3AD203B41FA5}">
                      <a16:colId xmlns:a16="http://schemas.microsoft.com/office/drawing/2014/main" val="758507603"/>
                    </a:ext>
                  </a:extLst>
                </a:gridCol>
                <a:gridCol w="2109663">
                  <a:extLst>
                    <a:ext uri="{9D8B030D-6E8A-4147-A177-3AD203B41FA5}">
                      <a16:colId xmlns:a16="http://schemas.microsoft.com/office/drawing/2014/main" val="1229263628"/>
                    </a:ext>
                  </a:extLst>
                </a:gridCol>
              </a:tblGrid>
              <a:tr h="238521">
                <a:tc gridSpan="2">
                  <a:txBody>
                    <a:bodyPr/>
                    <a:lstStyle/>
                    <a:p>
                      <a:pPr algn="ctr" fontAlgn="ctr"/>
                      <a:r>
                        <a:rPr lang="zh-TW" altLang="en-US" sz="1000" u="none" strike="noStrike" dirty="0">
                          <a:solidFill>
                            <a:srgbClr val="00FFFF"/>
                          </a:solidFill>
                          <a:effectLst/>
                          <a:latin typeface="微軟正黑體" panose="020B0604030504040204" pitchFamily="34" charset="-120"/>
                          <a:ea typeface="微軟正黑體" panose="020B0604030504040204" pitchFamily="34" charset="-120"/>
                        </a:rPr>
                        <a:t>　</a:t>
                      </a:r>
                      <a:endParaRPr lang="zh-TW" altLang="en-US" sz="1000" b="0" i="0" u="none" strike="noStrike" dirty="0">
                        <a:solidFill>
                          <a:srgbClr val="00FFFF"/>
                        </a:solidFill>
                        <a:effectLst/>
                        <a:latin typeface="微軟正黑體" panose="020B0604030504040204" pitchFamily="34" charset="-120"/>
                        <a:ea typeface="微軟正黑體" panose="020B0604030504040204" pitchFamily="34" charset="-120"/>
                      </a:endParaRPr>
                    </a:p>
                  </a:txBody>
                  <a:tcPr marL="8241" marR="8241" marT="8241" marB="0" anchor="ctr">
                    <a:solidFill>
                      <a:srgbClr val="0B0212"/>
                    </a:solidFill>
                  </a:tcPr>
                </a:tc>
                <a:tc hMerge="1">
                  <a:txBody>
                    <a:bodyPr/>
                    <a:lstStyle/>
                    <a:p>
                      <a:endParaRPr lang="zh-TW" altLang="en-US"/>
                    </a:p>
                  </a:txBody>
                  <a:tcPr/>
                </a:tc>
                <a:tc>
                  <a:txBody>
                    <a:bodyPr/>
                    <a:lstStyle/>
                    <a:p>
                      <a:pPr algn="ctr" fontAlgn="ctr"/>
                      <a:r>
                        <a:rPr lang="zh-TW" altLang="en-US" sz="1050" b="1" u="none" strike="noStrike" dirty="0">
                          <a:solidFill>
                            <a:srgbClr val="00FFFF"/>
                          </a:solidFill>
                          <a:effectLst/>
                          <a:latin typeface="微軟正黑體" panose="020B0604030504040204" pitchFamily="34" charset="-120"/>
                          <a:ea typeface="微軟正黑體" panose="020B0604030504040204" pitchFamily="34" charset="-120"/>
                        </a:rPr>
                        <a:t>風魅影 </a:t>
                      </a:r>
                      <a:r>
                        <a:rPr lang="pt-BR" sz="1050" b="1" u="none" strike="noStrike" dirty="0">
                          <a:solidFill>
                            <a:srgbClr val="00FFFF"/>
                          </a:solidFill>
                          <a:effectLst/>
                          <a:latin typeface="微軟正黑體" panose="020B0604030504040204" pitchFamily="34" charset="-120"/>
                          <a:ea typeface="微軟正黑體" panose="020B0604030504040204" pitchFamily="34" charset="-120"/>
                        </a:rPr>
                        <a:t>SE TG </a:t>
                      </a:r>
                      <a:r>
                        <a:rPr lang="zh-TW" altLang="en-US" sz="1050" b="1" u="none" strike="noStrike" dirty="0">
                          <a:solidFill>
                            <a:srgbClr val="00FFFF"/>
                          </a:solidFill>
                          <a:effectLst/>
                          <a:latin typeface="微軟正黑體" panose="020B0604030504040204" pitchFamily="34" charset="-120"/>
                          <a:ea typeface="微軟正黑體" panose="020B0604030504040204" pitchFamily="34" charset="-120"/>
                        </a:rPr>
                        <a:t>煥彩版</a:t>
                      </a:r>
                      <a:r>
                        <a:rPr lang="en-US" altLang="zh-TW" sz="1050" b="1" u="none" strike="noStrike" dirty="0">
                          <a:solidFill>
                            <a:srgbClr val="00FFFF"/>
                          </a:solidFill>
                          <a:effectLst/>
                          <a:latin typeface="微軟正黑體" panose="020B0604030504040204" pitchFamily="34" charset="-120"/>
                          <a:ea typeface="微軟正黑體" panose="020B0604030504040204" pitchFamily="34" charset="-120"/>
                        </a:rPr>
                        <a:t>-</a:t>
                      </a:r>
                      <a:r>
                        <a:rPr lang="pt-BR" altLang="zh-TW" sz="1050" b="1" u="none" strike="noStrike" dirty="0">
                          <a:solidFill>
                            <a:srgbClr val="00FFFF"/>
                          </a:solidFill>
                          <a:effectLst/>
                          <a:latin typeface="微軟正黑體" panose="020B0604030504040204" pitchFamily="34" charset="-120"/>
                          <a:ea typeface="微軟正黑體" panose="020B0604030504040204" pitchFamily="34" charset="-120"/>
                        </a:rPr>
                        <a:t> </a:t>
                      </a:r>
                      <a:r>
                        <a:rPr lang="zh-TW" altLang="en-US" sz="1050" b="1" u="none" strike="noStrike" dirty="0">
                          <a:solidFill>
                            <a:srgbClr val="00FFFF"/>
                          </a:solidFill>
                          <a:effectLst/>
                          <a:latin typeface="微軟正黑體" panose="020B0604030504040204" pitchFamily="34" charset="-120"/>
                          <a:ea typeface="微軟正黑體" panose="020B0604030504040204" pitchFamily="34" charset="-120"/>
                        </a:rPr>
                        <a:t>白 </a:t>
                      </a:r>
                      <a:endParaRPr lang="pt-BR" sz="1050" b="1" i="0" u="none" strike="noStrike" dirty="0">
                        <a:solidFill>
                          <a:srgbClr val="00FFFF"/>
                        </a:solidFill>
                        <a:effectLst/>
                        <a:latin typeface="微軟正黑體" panose="020B0604030504040204" pitchFamily="34" charset="-120"/>
                        <a:ea typeface="微軟正黑體" panose="020B0604030504040204" pitchFamily="34" charset="-120"/>
                      </a:endParaRPr>
                    </a:p>
                  </a:txBody>
                  <a:tcPr marL="8241" marR="8241" marT="8241" marB="0" anchor="ctr">
                    <a:solidFill>
                      <a:srgbClr val="0B0212"/>
                    </a:solidFill>
                  </a:tcPr>
                </a:tc>
                <a:tc>
                  <a:txBody>
                    <a:bodyPr/>
                    <a:lstStyle/>
                    <a:p>
                      <a:pPr algn="ctr" fontAlgn="ctr"/>
                      <a:r>
                        <a:rPr lang="zh-TW" altLang="en-US" sz="1050" b="1" u="none" strike="noStrike" dirty="0">
                          <a:solidFill>
                            <a:srgbClr val="00FFFF"/>
                          </a:solidFill>
                          <a:effectLst/>
                          <a:latin typeface="微軟正黑體" panose="020B0604030504040204" pitchFamily="34" charset="-120"/>
                          <a:ea typeface="微軟正黑體" panose="020B0604030504040204" pitchFamily="34" charset="-120"/>
                        </a:rPr>
                        <a:t>風魅影 </a:t>
                      </a:r>
                      <a:r>
                        <a:rPr lang="pt-BR" sz="1050" b="1" u="none" strike="noStrike" dirty="0">
                          <a:solidFill>
                            <a:srgbClr val="00FFFF"/>
                          </a:solidFill>
                          <a:effectLst/>
                          <a:latin typeface="微軟正黑體" panose="020B0604030504040204" pitchFamily="34" charset="-120"/>
                          <a:ea typeface="微軟正黑體" panose="020B0604030504040204" pitchFamily="34" charset="-120"/>
                        </a:rPr>
                        <a:t>SE TG </a:t>
                      </a:r>
                      <a:r>
                        <a:rPr lang="zh-TW" altLang="en-US" sz="1050" b="1" u="none" strike="noStrike" dirty="0">
                          <a:solidFill>
                            <a:srgbClr val="00FFFF"/>
                          </a:solidFill>
                          <a:effectLst/>
                          <a:latin typeface="微軟正黑體" panose="020B0604030504040204" pitchFamily="34" charset="-120"/>
                          <a:ea typeface="微軟正黑體" panose="020B0604030504040204" pitchFamily="34" charset="-120"/>
                        </a:rPr>
                        <a:t>煥彩版</a:t>
                      </a:r>
                      <a:r>
                        <a:rPr lang="en-US" altLang="zh-TW" sz="1050" b="1" u="none" strike="noStrike" dirty="0">
                          <a:solidFill>
                            <a:srgbClr val="00FFFF"/>
                          </a:solidFill>
                          <a:effectLst/>
                          <a:latin typeface="微軟正黑體" panose="020B0604030504040204" pitchFamily="34" charset="-120"/>
                          <a:ea typeface="微軟正黑體" panose="020B0604030504040204" pitchFamily="34" charset="-120"/>
                        </a:rPr>
                        <a:t>-</a:t>
                      </a:r>
                      <a:r>
                        <a:rPr lang="pt-BR" altLang="zh-TW" sz="1050" b="1" u="none" strike="noStrike" dirty="0">
                          <a:solidFill>
                            <a:srgbClr val="00FFFF"/>
                          </a:solidFill>
                          <a:effectLst/>
                          <a:latin typeface="微軟正黑體" panose="020B0604030504040204" pitchFamily="34" charset="-120"/>
                          <a:ea typeface="微軟正黑體" panose="020B0604030504040204" pitchFamily="34" charset="-120"/>
                        </a:rPr>
                        <a:t> </a:t>
                      </a:r>
                      <a:r>
                        <a:rPr lang="zh-TW" altLang="en-US" sz="1050" b="1" u="none" strike="noStrike" dirty="0">
                          <a:solidFill>
                            <a:srgbClr val="00FFFF"/>
                          </a:solidFill>
                          <a:effectLst/>
                          <a:latin typeface="微軟正黑體" panose="020B0604030504040204" pitchFamily="34" charset="-120"/>
                          <a:ea typeface="微軟正黑體" panose="020B0604030504040204" pitchFamily="34" charset="-120"/>
                        </a:rPr>
                        <a:t>黑 </a:t>
                      </a:r>
                      <a:endParaRPr lang="pt-BR" sz="1050" b="1" i="0" u="none" strike="noStrike" dirty="0">
                        <a:solidFill>
                          <a:srgbClr val="00FFFF"/>
                        </a:solidFill>
                        <a:effectLst/>
                        <a:latin typeface="微軟正黑體" panose="020B0604030504040204" pitchFamily="34" charset="-120"/>
                        <a:ea typeface="微軟正黑體" panose="020B0604030504040204" pitchFamily="34" charset="-120"/>
                      </a:endParaRPr>
                    </a:p>
                  </a:txBody>
                  <a:tcPr marL="8241" marR="8241" marT="8241" marB="0" anchor="ctr">
                    <a:solidFill>
                      <a:srgbClr val="0B0212"/>
                    </a:solidFill>
                  </a:tcPr>
                </a:tc>
                <a:tc>
                  <a:txBody>
                    <a:bodyPr/>
                    <a:lstStyle/>
                    <a:p>
                      <a:pPr algn="ctr" fontAlgn="ctr"/>
                      <a:r>
                        <a:rPr lang="zh-TW" altLang="en-US" sz="1050" b="1" u="none" strike="noStrike" dirty="0">
                          <a:solidFill>
                            <a:srgbClr val="00FFFF"/>
                          </a:solidFill>
                          <a:effectLst/>
                          <a:latin typeface="微軟正黑體" panose="020B0604030504040204" pitchFamily="34" charset="-120"/>
                          <a:ea typeface="微軟正黑體" panose="020B0604030504040204" pitchFamily="34" charset="-120"/>
                        </a:rPr>
                        <a:t>風魅影 </a:t>
                      </a:r>
                      <a:r>
                        <a:rPr lang="en-US" sz="1050" b="1" u="none" strike="noStrike" dirty="0">
                          <a:solidFill>
                            <a:srgbClr val="00FFFF"/>
                          </a:solidFill>
                          <a:effectLst/>
                          <a:latin typeface="微軟正黑體" panose="020B0604030504040204" pitchFamily="34" charset="-120"/>
                          <a:ea typeface="微軟正黑體" panose="020B0604030504040204" pitchFamily="34" charset="-120"/>
                        </a:rPr>
                        <a:t>SE TG </a:t>
                      </a:r>
                      <a:r>
                        <a:rPr lang="zh-TW" altLang="en-US" sz="1050" b="1" u="none" strike="noStrike" dirty="0">
                          <a:solidFill>
                            <a:srgbClr val="00FFFF"/>
                          </a:solidFill>
                          <a:effectLst/>
                          <a:latin typeface="微軟正黑體" panose="020B0604030504040204" pitchFamily="34" charset="-120"/>
                          <a:ea typeface="微軟正黑體" panose="020B0604030504040204" pitchFamily="34" charset="-120"/>
                        </a:rPr>
                        <a:t>煥彩版</a:t>
                      </a:r>
                      <a:r>
                        <a:rPr lang="en-US" altLang="zh-TW" sz="1050" b="1" u="none" strike="noStrike" dirty="0">
                          <a:solidFill>
                            <a:srgbClr val="00FFFF"/>
                          </a:solidFill>
                          <a:effectLst/>
                          <a:latin typeface="微軟正黑體" panose="020B0604030504040204" pitchFamily="34" charset="-120"/>
                          <a:ea typeface="微軟正黑體" panose="020B0604030504040204" pitchFamily="34" charset="-120"/>
                        </a:rPr>
                        <a:t>-</a:t>
                      </a:r>
                      <a:r>
                        <a:rPr lang="zh-TW" altLang="en-US" sz="1050" b="1" u="none" strike="noStrike" dirty="0">
                          <a:solidFill>
                            <a:srgbClr val="00FFFF"/>
                          </a:solidFill>
                          <a:effectLst/>
                          <a:latin typeface="微軟正黑體" panose="020B0604030504040204" pitchFamily="34" charset="-120"/>
                          <a:ea typeface="微軟正黑體" panose="020B0604030504040204" pitchFamily="34" charset="-120"/>
                        </a:rPr>
                        <a:t>白紫 </a:t>
                      </a:r>
                      <a:endParaRPr lang="en-US" sz="1050" b="1" i="0" u="none" strike="noStrike" dirty="0">
                        <a:solidFill>
                          <a:srgbClr val="00FFFF"/>
                        </a:solidFill>
                        <a:effectLst/>
                        <a:latin typeface="微軟正黑體" panose="020B0604030504040204" pitchFamily="34" charset="-120"/>
                        <a:ea typeface="微軟正黑體" panose="020B0604030504040204" pitchFamily="34" charset="-120"/>
                      </a:endParaRPr>
                    </a:p>
                  </a:txBody>
                  <a:tcPr marL="8241" marR="8241" marT="8241" marB="0" anchor="ctr">
                    <a:solidFill>
                      <a:srgbClr val="0B0212"/>
                    </a:solidFill>
                  </a:tcPr>
                </a:tc>
                <a:extLst>
                  <a:ext uri="{0D108BD9-81ED-4DB2-BD59-A6C34878D82A}">
                    <a16:rowId xmlns:a16="http://schemas.microsoft.com/office/drawing/2014/main" val="4092098385"/>
                  </a:ext>
                </a:extLst>
              </a:tr>
              <a:tr h="238521">
                <a:tc gridSpan="2">
                  <a:txBody>
                    <a:bodyPr/>
                    <a:lstStyle/>
                    <a:p>
                      <a:pPr algn="ctr" fontAlgn="ctr"/>
                      <a:r>
                        <a:rPr lang="en-US" sz="1000" u="none" strike="noStrike" dirty="0">
                          <a:solidFill>
                            <a:srgbClr val="00FFFF"/>
                          </a:solidFill>
                          <a:effectLst/>
                          <a:latin typeface="微軟正黑體" panose="020B0604030504040204" pitchFamily="34" charset="-120"/>
                          <a:ea typeface="微軟正黑體" panose="020B0604030504040204" pitchFamily="34" charset="-120"/>
                        </a:rPr>
                        <a:t>Part no.</a:t>
                      </a:r>
                      <a:endParaRPr lang="en-US" sz="1000" b="0" i="0" u="none" strike="noStrike" dirty="0">
                        <a:solidFill>
                          <a:srgbClr val="00FFFF"/>
                        </a:solidFill>
                        <a:effectLst/>
                        <a:latin typeface="微軟正黑體" panose="020B0604030504040204" pitchFamily="34" charset="-120"/>
                        <a:ea typeface="微軟正黑體" panose="020B0604030504040204" pitchFamily="34" charset="-120"/>
                      </a:endParaRPr>
                    </a:p>
                  </a:txBody>
                  <a:tcPr marL="8241" marR="8241" marT="8241" marB="0" anchor="ctr">
                    <a:solidFill>
                      <a:srgbClr val="0B0212"/>
                    </a:solidFill>
                  </a:tcPr>
                </a:tc>
                <a:tc hMerge="1">
                  <a:txBody>
                    <a:bodyPr/>
                    <a:lstStyle/>
                    <a:p>
                      <a:endParaRPr lang="zh-TW" altLang="en-US"/>
                    </a:p>
                  </a:txBody>
                  <a:tcPr/>
                </a:tc>
                <a:tc>
                  <a:txBody>
                    <a:bodyPr/>
                    <a:lstStyle/>
                    <a:p>
                      <a:pPr algn="ctr" fontAlgn="ctr"/>
                      <a:r>
                        <a:rPr lang="en-US" sz="1050" b="1" u="none" strike="noStrike" dirty="0">
                          <a:solidFill>
                            <a:srgbClr val="00FFFF"/>
                          </a:solidFill>
                          <a:effectLst/>
                          <a:latin typeface="微軟正黑體" panose="020B0604030504040204" pitchFamily="34" charset="-120"/>
                          <a:ea typeface="微軟正黑體" panose="020B0604030504040204" pitchFamily="34" charset="-120"/>
                        </a:rPr>
                        <a:t>BFC-NSE-300-WWGKW-4A</a:t>
                      </a:r>
                      <a:endParaRPr lang="en-US" sz="1050" b="1" i="0" u="none" strike="noStrike" dirty="0">
                        <a:solidFill>
                          <a:srgbClr val="00FFFF"/>
                        </a:solidFill>
                        <a:effectLst/>
                        <a:latin typeface="微軟正黑體" panose="020B0604030504040204" pitchFamily="34" charset="-120"/>
                        <a:ea typeface="微軟正黑體" panose="020B0604030504040204" pitchFamily="34" charset="-120"/>
                      </a:endParaRPr>
                    </a:p>
                  </a:txBody>
                  <a:tcPr marL="8241" marR="8241" marT="8241" marB="0" anchor="ctr">
                    <a:solidFill>
                      <a:srgbClr val="0B0212"/>
                    </a:solidFill>
                  </a:tcPr>
                </a:tc>
                <a:tc>
                  <a:txBody>
                    <a:bodyPr/>
                    <a:lstStyle/>
                    <a:p>
                      <a:pPr algn="ctr" fontAlgn="ctr"/>
                      <a:r>
                        <a:rPr lang="en-US" sz="1050" b="1" u="none" strike="noStrike" dirty="0">
                          <a:solidFill>
                            <a:srgbClr val="00FFFF"/>
                          </a:solidFill>
                          <a:effectLst/>
                          <a:latin typeface="微軟正黑體" panose="020B0604030504040204" pitchFamily="34" charset="-120"/>
                          <a:ea typeface="微軟正黑體" panose="020B0604030504040204" pitchFamily="34" charset="-120"/>
                        </a:rPr>
                        <a:t>BFC-NSE-300-KKGSK-4A</a:t>
                      </a:r>
                      <a:endParaRPr lang="en-US" sz="1050" b="1" i="0" u="none" strike="noStrike" dirty="0">
                        <a:solidFill>
                          <a:srgbClr val="00FFFF"/>
                        </a:solidFill>
                        <a:effectLst/>
                        <a:latin typeface="微軟正黑體" panose="020B0604030504040204" pitchFamily="34" charset="-120"/>
                        <a:ea typeface="微軟正黑體" panose="020B0604030504040204" pitchFamily="34" charset="-120"/>
                      </a:endParaRPr>
                    </a:p>
                  </a:txBody>
                  <a:tcPr marL="8241" marR="8241" marT="8241" marB="0" anchor="ctr">
                    <a:solidFill>
                      <a:srgbClr val="0B0212"/>
                    </a:solidFill>
                  </a:tcPr>
                </a:tc>
                <a:tc>
                  <a:txBody>
                    <a:bodyPr/>
                    <a:lstStyle/>
                    <a:p>
                      <a:pPr algn="ctr" fontAlgn="ctr"/>
                      <a:r>
                        <a:rPr lang="en-US" sz="1050" b="1" u="none" strike="noStrike" dirty="0">
                          <a:solidFill>
                            <a:srgbClr val="00FFFF"/>
                          </a:solidFill>
                          <a:effectLst/>
                          <a:latin typeface="微軟正黑體" panose="020B0604030504040204" pitchFamily="34" charset="-120"/>
                          <a:ea typeface="微軟正黑體" panose="020B0604030504040204" pitchFamily="34" charset="-120"/>
                        </a:rPr>
                        <a:t>BFC-NSE-300-WWGKP-4A</a:t>
                      </a:r>
                      <a:endParaRPr lang="en-US" sz="1050" b="1" i="0" u="none" strike="noStrike" dirty="0">
                        <a:solidFill>
                          <a:srgbClr val="00FFFF"/>
                        </a:solidFill>
                        <a:effectLst/>
                        <a:latin typeface="微軟正黑體" panose="020B0604030504040204" pitchFamily="34" charset="-120"/>
                        <a:ea typeface="微軟正黑體" panose="020B0604030504040204" pitchFamily="34" charset="-120"/>
                      </a:endParaRPr>
                    </a:p>
                  </a:txBody>
                  <a:tcPr marL="8241" marR="8241" marT="8241" marB="0" anchor="ctr">
                    <a:solidFill>
                      <a:srgbClr val="0B0212"/>
                    </a:solidFill>
                  </a:tcPr>
                </a:tc>
                <a:extLst>
                  <a:ext uri="{0D108BD9-81ED-4DB2-BD59-A6C34878D82A}">
                    <a16:rowId xmlns:a16="http://schemas.microsoft.com/office/drawing/2014/main" val="1728849213"/>
                  </a:ext>
                </a:extLst>
              </a:tr>
              <a:tr h="238521">
                <a:tc gridSpan="2">
                  <a:txBody>
                    <a:bodyPr/>
                    <a:lstStyle/>
                    <a:p>
                      <a:pPr algn="ctr" fontAlgn="ctr"/>
                      <a:r>
                        <a:rPr lang="en-US" altLang="zh-TW" sz="1000" b="0" i="0" u="none" strike="noStrike" dirty="0">
                          <a:solidFill>
                            <a:srgbClr val="00FFFF"/>
                          </a:solidFill>
                          <a:effectLst/>
                          <a:latin typeface="微軟正黑體" panose="020B0604030504040204" pitchFamily="34" charset="-120"/>
                          <a:ea typeface="微軟正黑體" panose="020B0604030504040204" pitchFamily="34" charset="-120"/>
                        </a:rPr>
                        <a:t>EAN</a:t>
                      </a:r>
                      <a:endParaRPr lang="en-US" sz="1000" b="0" i="0" u="none" strike="noStrike" dirty="0">
                        <a:solidFill>
                          <a:srgbClr val="00FFFF"/>
                        </a:solidFill>
                        <a:effectLst/>
                        <a:latin typeface="微軟正黑體" panose="020B0604030504040204" pitchFamily="34" charset="-120"/>
                        <a:ea typeface="微軟正黑體" panose="020B0604030504040204" pitchFamily="34" charset="-120"/>
                      </a:endParaRPr>
                    </a:p>
                  </a:txBody>
                  <a:tcPr marL="8241" marR="8241" marT="8241" marB="0" anchor="ctr">
                    <a:solidFill>
                      <a:srgbClr val="0B0212"/>
                    </a:solidFill>
                  </a:tcPr>
                </a:tc>
                <a:tc hMerge="1">
                  <a:txBody>
                    <a:bodyPr/>
                    <a:lstStyle/>
                    <a:p>
                      <a:endParaRPr lang="zh-TW" altLang="en-US"/>
                    </a:p>
                  </a:txBody>
                  <a:tcPr/>
                </a:tc>
                <a:tc>
                  <a:txBody>
                    <a:bodyPr/>
                    <a:lstStyle/>
                    <a:p>
                      <a:pPr algn="ctr" fontAlgn="ctr"/>
                      <a:r>
                        <a:rPr lang="en-US" sz="1050" b="1" i="0" u="none" strike="noStrike" dirty="0">
                          <a:solidFill>
                            <a:srgbClr val="00FFFF"/>
                          </a:solidFill>
                          <a:effectLst/>
                          <a:latin typeface="微軟正黑體" panose="020B0604030504040204" pitchFamily="34" charset="-120"/>
                          <a:ea typeface="微軟正黑體" panose="020B0604030504040204" pitchFamily="34" charset="-120"/>
                        </a:rPr>
                        <a:t>4712883217548</a:t>
                      </a:r>
                    </a:p>
                  </a:txBody>
                  <a:tcPr marL="8241" marR="8241" marT="8241" marB="0" anchor="ctr">
                    <a:solidFill>
                      <a:srgbClr val="0B0212"/>
                    </a:solidFill>
                  </a:tcPr>
                </a:tc>
                <a:tc>
                  <a:txBody>
                    <a:bodyPr/>
                    <a:lstStyle/>
                    <a:p>
                      <a:pPr algn="ctr" fontAlgn="ctr"/>
                      <a:r>
                        <a:rPr lang="en-US" sz="1050" b="1" i="0" u="none" strike="noStrike" dirty="0">
                          <a:solidFill>
                            <a:srgbClr val="00FFFF"/>
                          </a:solidFill>
                          <a:effectLst/>
                          <a:latin typeface="微軟正黑體" panose="020B0604030504040204" pitchFamily="34" charset="-120"/>
                          <a:ea typeface="微軟正黑體" panose="020B0604030504040204" pitchFamily="34" charset="-120"/>
                        </a:rPr>
                        <a:t>4712883217555</a:t>
                      </a:r>
                    </a:p>
                  </a:txBody>
                  <a:tcPr marL="8241" marR="8241" marT="8241" marB="0" anchor="ctr">
                    <a:solidFill>
                      <a:srgbClr val="0B0212"/>
                    </a:solidFill>
                  </a:tcPr>
                </a:tc>
                <a:tc>
                  <a:txBody>
                    <a:bodyPr/>
                    <a:lstStyle/>
                    <a:p>
                      <a:pPr algn="ctr" fontAlgn="ctr"/>
                      <a:r>
                        <a:rPr lang="en-US" sz="1050" b="1" i="0" u="none" strike="noStrike" dirty="0">
                          <a:solidFill>
                            <a:srgbClr val="00FFFF"/>
                          </a:solidFill>
                          <a:effectLst/>
                          <a:latin typeface="微軟正黑體" panose="020B0604030504040204" pitchFamily="34" charset="-120"/>
                          <a:ea typeface="微軟正黑體" panose="020B0604030504040204" pitchFamily="34" charset="-120"/>
                        </a:rPr>
                        <a:t>4712883217562</a:t>
                      </a:r>
                    </a:p>
                  </a:txBody>
                  <a:tcPr marL="8241" marR="8241" marT="8241" marB="0" anchor="ctr">
                    <a:solidFill>
                      <a:srgbClr val="0B0212"/>
                    </a:solidFill>
                  </a:tcPr>
                </a:tc>
                <a:extLst>
                  <a:ext uri="{0D108BD9-81ED-4DB2-BD59-A6C34878D82A}">
                    <a16:rowId xmlns:a16="http://schemas.microsoft.com/office/drawing/2014/main" val="3749841938"/>
                  </a:ext>
                </a:extLst>
              </a:tr>
              <a:tr h="238521">
                <a:tc gridSpan="2">
                  <a:txBody>
                    <a:bodyPr/>
                    <a:lstStyle/>
                    <a:p>
                      <a:pPr algn="ctr" fontAlgn="ctr"/>
                      <a:r>
                        <a:rPr lang="en-US" altLang="zh-TW" sz="1000" b="0" i="0" u="none" strike="noStrike" dirty="0">
                          <a:solidFill>
                            <a:srgbClr val="00FFFF"/>
                          </a:solidFill>
                          <a:effectLst/>
                          <a:latin typeface="微軟正黑體" panose="020B0604030504040204" pitchFamily="34" charset="-120"/>
                          <a:ea typeface="微軟正黑體" panose="020B0604030504040204" pitchFamily="34" charset="-120"/>
                        </a:rPr>
                        <a:t>UPC</a:t>
                      </a:r>
                      <a:endParaRPr lang="en-US" sz="1000" b="0" i="0" u="none" strike="noStrike" dirty="0">
                        <a:solidFill>
                          <a:srgbClr val="00FFFF"/>
                        </a:solidFill>
                        <a:effectLst/>
                        <a:latin typeface="微軟正黑體" panose="020B0604030504040204" pitchFamily="34" charset="-120"/>
                        <a:ea typeface="微軟正黑體" panose="020B0604030504040204" pitchFamily="34" charset="-120"/>
                      </a:endParaRPr>
                    </a:p>
                  </a:txBody>
                  <a:tcPr marL="8241" marR="8241" marT="8241" marB="0" anchor="ctr">
                    <a:solidFill>
                      <a:srgbClr val="0B0212"/>
                    </a:solidFill>
                  </a:tcPr>
                </a:tc>
                <a:tc hMerge="1">
                  <a:txBody>
                    <a:bodyPr/>
                    <a:lstStyle/>
                    <a:p>
                      <a:endParaRPr lang="zh-TW" altLang="en-US"/>
                    </a:p>
                  </a:txBody>
                  <a:tcPr/>
                </a:tc>
                <a:tc>
                  <a:txBody>
                    <a:bodyPr/>
                    <a:lstStyle/>
                    <a:p>
                      <a:pPr algn="ctr" fontAlgn="ctr"/>
                      <a:r>
                        <a:rPr lang="en-US" sz="1050" b="1" i="0" u="none" strike="noStrike" dirty="0">
                          <a:solidFill>
                            <a:srgbClr val="00FFFF"/>
                          </a:solidFill>
                          <a:effectLst/>
                          <a:latin typeface="微軟正黑體" panose="020B0604030504040204" pitchFamily="34" charset="-120"/>
                          <a:ea typeface="微軟正黑體" panose="020B0604030504040204" pitchFamily="34" charset="-120"/>
                        </a:rPr>
                        <a:t>886027157848</a:t>
                      </a:r>
                    </a:p>
                  </a:txBody>
                  <a:tcPr marL="8241" marR="8241" marT="8241" marB="0" anchor="ctr">
                    <a:solidFill>
                      <a:srgbClr val="0B0212"/>
                    </a:solidFill>
                  </a:tcPr>
                </a:tc>
                <a:tc>
                  <a:txBody>
                    <a:bodyPr/>
                    <a:lstStyle/>
                    <a:p>
                      <a:pPr algn="ctr" fontAlgn="ctr"/>
                      <a:r>
                        <a:rPr lang="en-US" sz="1050" b="1" i="0" u="none" strike="noStrike" dirty="0">
                          <a:solidFill>
                            <a:srgbClr val="00FFFF"/>
                          </a:solidFill>
                          <a:effectLst/>
                          <a:latin typeface="微軟正黑體" panose="020B0604030504040204" pitchFamily="34" charset="-120"/>
                          <a:ea typeface="微軟正黑體" panose="020B0604030504040204" pitchFamily="34" charset="-120"/>
                        </a:rPr>
                        <a:t>886027157855</a:t>
                      </a:r>
                    </a:p>
                  </a:txBody>
                  <a:tcPr marL="8241" marR="8241" marT="8241" marB="0" anchor="ctr">
                    <a:solidFill>
                      <a:srgbClr val="0B0212"/>
                    </a:solidFill>
                  </a:tcPr>
                </a:tc>
                <a:tc>
                  <a:txBody>
                    <a:bodyPr/>
                    <a:lstStyle/>
                    <a:p>
                      <a:pPr algn="ctr" fontAlgn="ctr"/>
                      <a:r>
                        <a:rPr lang="en-US" sz="1050" b="1" i="0" u="none" strike="noStrike" dirty="0">
                          <a:solidFill>
                            <a:srgbClr val="00FFFF"/>
                          </a:solidFill>
                          <a:effectLst/>
                          <a:latin typeface="微軟正黑體" panose="020B0604030504040204" pitchFamily="34" charset="-120"/>
                          <a:ea typeface="微軟正黑體" panose="020B0604030504040204" pitchFamily="34" charset="-120"/>
                        </a:rPr>
                        <a:t>886027157862</a:t>
                      </a:r>
                    </a:p>
                  </a:txBody>
                  <a:tcPr marL="8241" marR="8241" marT="8241" marB="0" anchor="ctr">
                    <a:solidFill>
                      <a:srgbClr val="0B0212"/>
                    </a:solidFill>
                  </a:tcPr>
                </a:tc>
                <a:extLst>
                  <a:ext uri="{0D108BD9-81ED-4DB2-BD59-A6C34878D82A}">
                    <a16:rowId xmlns:a16="http://schemas.microsoft.com/office/drawing/2014/main" val="491668513"/>
                  </a:ext>
                </a:extLst>
              </a:tr>
              <a:tr h="290069">
                <a:tc gridSpan="2">
                  <a:txBody>
                    <a:bodyPr/>
                    <a:lstStyle/>
                    <a:p>
                      <a:pPr algn="ctr" fontAlgn="ctr"/>
                      <a:r>
                        <a:rPr lang="en-US" sz="1000" b="0" i="0" u="none" strike="noStrike" dirty="0">
                          <a:solidFill>
                            <a:srgbClr val="00FFFF"/>
                          </a:solidFill>
                          <a:effectLst/>
                          <a:latin typeface="微軟正黑體" panose="020B0604030504040204" pitchFamily="34" charset="-120"/>
                          <a:ea typeface="微軟正黑體" panose="020B0604030504040204" pitchFamily="34" charset="-120"/>
                        </a:rPr>
                        <a:t>Net weight  (NW)</a:t>
                      </a:r>
                    </a:p>
                    <a:p>
                      <a:pPr algn="ctr" fontAlgn="ctr"/>
                      <a:r>
                        <a:rPr lang="en-US" sz="1000" b="0" i="0" u="none" strike="noStrike" dirty="0">
                          <a:solidFill>
                            <a:srgbClr val="00FFFF"/>
                          </a:solidFill>
                          <a:effectLst/>
                          <a:latin typeface="微軟正黑體" panose="020B0604030504040204" pitchFamily="34" charset="-120"/>
                          <a:ea typeface="微軟正黑體" panose="020B0604030504040204" pitchFamily="34" charset="-120"/>
                        </a:rPr>
                        <a:t>Gross weight (GW)</a:t>
                      </a:r>
                    </a:p>
                  </a:txBody>
                  <a:tcPr marL="8241" marR="8241" marT="8241" marB="0" anchor="ctr">
                    <a:solidFill>
                      <a:srgbClr val="0B0212"/>
                    </a:solidFill>
                  </a:tcPr>
                </a:tc>
                <a:tc hMerge="1">
                  <a:txBody>
                    <a:bodyPr/>
                    <a:lstStyle/>
                    <a:p>
                      <a:endParaRPr lang="zh-TW" altLang="en-US"/>
                    </a:p>
                  </a:txBody>
                  <a:tcPr/>
                </a:tc>
                <a:tc>
                  <a:txBody>
                    <a:bodyPr/>
                    <a:lstStyle/>
                    <a:p>
                      <a:pPr algn="ctr" fontAlgn="ctr"/>
                      <a:r>
                        <a:rPr lang="en-US" altLang="zh-TW" sz="1050" b="1" i="0" u="none" strike="noStrike" dirty="0">
                          <a:solidFill>
                            <a:srgbClr val="00FFFF"/>
                          </a:solidFill>
                          <a:effectLst/>
                          <a:latin typeface="微軟正黑體" panose="020B0604030504040204" pitchFamily="34" charset="-120"/>
                          <a:ea typeface="微軟正黑體" panose="020B0604030504040204" pitchFamily="34" charset="-120"/>
                        </a:rPr>
                        <a:t>4.9</a:t>
                      </a:r>
                      <a:r>
                        <a:rPr lang="zh-TW" altLang="en-US" sz="1050" b="1" i="0" u="none" strike="noStrike" dirty="0">
                          <a:solidFill>
                            <a:srgbClr val="00FFFF"/>
                          </a:solidFill>
                          <a:effectLst/>
                          <a:latin typeface="微軟正黑體" panose="020B0604030504040204" pitchFamily="34" charset="-120"/>
                          <a:ea typeface="微軟正黑體" panose="020B0604030504040204" pitchFamily="34" charset="-120"/>
                        </a:rPr>
                        <a:t> </a:t>
                      </a:r>
                      <a:r>
                        <a:rPr lang="en-US" altLang="zh-TW" sz="1050" b="1" i="0" u="none" strike="noStrike" dirty="0">
                          <a:solidFill>
                            <a:srgbClr val="00FFFF"/>
                          </a:solidFill>
                          <a:effectLst/>
                          <a:latin typeface="微軟正黑體" panose="020B0604030504040204" pitchFamily="34" charset="-120"/>
                          <a:ea typeface="微軟正黑體" panose="020B0604030504040204" pitchFamily="34" charset="-120"/>
                        </a:rPr>
                        <a:t>/</a:t>
                      </a:r>
                      <a:r>
                        <a:rPr lang="zh-TW" altLang="en-US" sz="1050" b="1" i="0" u="none" strike="noStrike" dirty="0">
                          <a:solidFill>
                            <a:srgbClr val="00FFFF"/>
                          </a:solidFill>
                          <a:effectLst/>
                          <a:latin typeface="微軟正黑體" panose="020B0604030504040204" pitchFamily="34" charset="-120"/>
                          <a:ea typeface="微軟正黑體" panose="020B0604030504040204" pitchFamily="34" charset="-120"/>
                        </a:rPr>
                        <a:t> </a:t>
                      </a:r>
                      <a:r>
                        <a:rPr lang="en-US" altLang="zh-TW" sz="1050" b="1" i="0" u="none" strike="noStrike" dirty="0">
                          <a:solidFill>
                            <a:srgbClr val="00FFFF"/>
                          </a:solidFill>
                          <a:effectLst/>
                          <a:latin typeface="微軟正黑體" panose="020B0604030504040204" pitchFamily="34" charset="-120"/>
                          <a:ea typeface="微軟正黑體" panose="020B0604030504040204" pitchFamily="34" charset="-120"/>
                        </a:rPr>
                        <a:t>5.7</a:t>
                      </a:r>
                    </a:p>
                  </a:txBody>
                  <a:tcPr marL="8241" marR="8241" marT="8241" marB="0" anchor="ctr">
                    <a:solidFill>
                      <a:srgbClr val="0B021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050" b="1" i="0" u="none" strike="noStrike" dirty="0">
                          <a:solidFill>
                            <a:srgbClr val="00FFFF"/>
                          </a:solidFill>
                          <a:effectLst/>
                          <a:latin typeface="微軟正黑體" panose="020B0604030504040204" pitchFamily="34" charset="-120"/>
                          <a:ea typeface="微軟正黑體" panose="020B0604030504040204" pitchFamily="34" charset="-120"/>
                        </a:rPr>
                        <a:t>4.9</a:t>
                      </a:r>
                      <a:r>
                        <a:rPr lang="zh-TW" altLang="en-US" sz="1050" b="1" i="0" u="none" strike="noStrike" dirty="0">
                          <a:solidFill>
                            <a:srgbClr val="00FFFF"/>
                          </a:solidFill>
                          <a:effectLst/>
                          <a:latin typeface="微軟正黑體" panose="020B0604030504040204" pitchFamily="34" charset="-120"/>
                          <a:ea typeface="微軟正黑體" panose="020B0604030504040204" pitchFamily="34" charset="-120"/>
                        </a:rPr>
                        <a:t> </a:t>
                      </a:r>
                      <a:r>
                        <a:rPr lang="en-US" altLang="zh-TW" sz="1050" b="1" i="0" u="none" strike="noStrike" dirty="0">
                          <a:solidFill>
                            <a:srgbClr val="00FFFF"/>
                          </a:solidFill>
                          <a:effectLst/>
                          <a:latin typeface="微軟正黑體" panose="020B0604030504040204" pitchFamily="34" charset="-120"/>
                          <a:ea typeface="微軟正黑體" panose="020B0604030504040204" pitchFamily="34" charset="-120"/>
                        </a:rPr>
                        <a:t>/</a:t>
                      </a:r>
                      <a:r>
                        <a:rPr lang="zh-TW" altLang="en-US" sz="1050" b="1" i="0" u="none" strike="noStrike" dirty="0">
                          <a:solidFill>
                            <a:srgbClr val="00FFFF"/>
                          </a:solidFill>
                          <a:effectLst/>
                          <a:latin typeface="微軟正黑體" panose="020B0604030504040204" pitchFamily="34" charset="-120"/>
                          <a:ea typeface="微軟正黑體" panose="020B0604030504040204" pitchFamily="34" charset="-120"/>
                        </a:rPr>
                        <a:t> </a:t>
                      </a:r>
                      <a:r>
                        <a:rPr lang="en-US" altLang="zh-TW" sz="1050" b="1" i="0" u="none" strike="noStrike" dirty="0">
                          <a:solidFill>
                            <a:srgbClr val="00FFFF"/>
                          </a:solidFill>
                          <a:effectLst/>
                          <a:latin typeface="微軟正黑體" panose="020B0604030504040204" pitchFamily="34" charset="-120"/>
                          <a:ea typeface="微軟正黑體" panose="020B0604030504040204" pitchFamily="34" charset="-120"/>
                        </a:rPr>
                        <a:t>5.7</a:t>
                      </a:r>
                    </a:p>
                  </a:txBody>
                  <a:tcPr marL="8241" marR="8241" marT="8241" marB="0" anchor="ctr">
                    <a:solidFill>
                      <a:srgbClr val="0B021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050" b="1" i="0" u="none" strike="noStrike" dirty="0">
                          <a:solidFill>
                            <a:srgbClr val="00FFFF"/>
                          </a:solidFill>
                          <a:effectLst/>
                          <a:latin typeface="微軟正黑體" panose="020B0604030504040204" pitchFamily="34" charset="-120"/>
                          <a:ea typeface="微軟正黑體" panose="020B0604030504040204" pitchFamily="34" charset="-120"/>
                        </a:rPr>
                        <a:t>4.9</a:t>
                      </a:r>
                      <a:r>
                        <a:rPr lang="zh-TW" altLang="en-US" sz="1050" b="1" i="0" u="none" strike="noStrike" dirty="0">
                          <a:solidFill>
                            <a:srgbClr val="00FFFF"/>
                          </a:solidFill>
                          <a:effectLst/>
                          <a:latin typeface="微軟正黑體" panose="020B0604030504040204" pitchFamily="34" charset="-120"/>
                          <a:ea typeface="微軟正黑體" panose="020B0604030504040204" pitchFamily="34" charset="-120"/>
                        </a:rPr>
                        <a:t> </a:t>
                      </a:r>
                      <a:r>
                        <a:rPr lang="en-US" altLang="zh-TW" sz="1050" b="1" i="0" u="none" strike="noStrike" dirty="0">
                          <a:solidFill>
                            <a:srgbClr val="00FFFF"/>
                          </a:solidFill>
                          <a:effectLst/>
                          <a:latin typeface="微軟正黑體" panose="020B0604030504040204" pitchFamily="34" charset="-120"/>
                          <a:ea typeface="微軟正黑體" panose="020B0604030504040204" pitchFamily="34" charset="-120"/>
                        </a:rPr>
                        <a:t>/</a:t>
                      </a:r>
                      <a:r>
                        <a:rPr lang="zh-TW" altLang="en-US" sz="1050" b="1" i="0" u="none" strike="noStrike" dirty="0">
                          <a:solidFill>
                            <a:srgbClr val="00FFFF"/>
                          </a:solidFill>
                          <a:effectLst/>
                          <a:latin typeface="微軟正黑體" panose="020B0604030504040204" pitchFamily="34" charset="-120"/>
                          <a:ea typeface="微軟正黑體" panose="020B0604030504040204" pitchFamily="34" charset="-120"/>
                        </a:rPr>
                        <a:t> </a:t>
                      </a:r>
                      <a:r>
                        <a:rPr lang="en-US" altLang="zh-TW" sz="1050" b="1" i="0" u="none" strike="noStrike" dirty="0">
                          <a:solidFill>
                            <a:srgbClr val="00FFFF"/>
                          </a:solidFill>
                          <a:effectLst/>
                          <a:latin typeface="微軟正黑體" panose="020B0604030504040204" pitchFamily="34" charset="-120"/>
                          <a:ea typeface="微軟正黑體" panose="020B0604030504040204" pitchFamily="34" charset="-120"/>
                        </a:rPr>
                        <a:t>5.7</a:t>
                      </a:r>
                    </a:p>
                  </a:txBody>
                  <a:tcPr marL="8241" marR="8241" marT="8241" marB="0" anchor="ctr">
                    <a:solidFill>
                      <a:srgbClr val="0B0212"/>
                    </a:solidFill>
                  </a:tcPr>
                </a:tc>
                <a:extLst>
                  <a:ext uri="{0D108BD9-81ED-4DB2-BD59-A6C34878D82A}">
                    <a16:rowId xmlns:a16="http://schemas.microsoft.com/office/drawing/2014/main" val="379824672"/>
                  </a:ext>
                </a:extLst>
              </a:tr>
              <a:tr h="238521">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000" b="0" i="0" u="none" strike="noStrike" dirty="0">
                          <a:solidFill>
                            <a:srgbClr val="00FFFF"/>
                          </a:solidFill>
                          <a:effectLst/>
                          <a:latin typeface="微軟正黑體" panose="020B0604030504040204" pitchFamily="34" charset="-120"/>
                          <a:ea typeface="微軟正黑體" panose="020B0604030504040204" pitchFamily="34" charset="-120"/>
                        </a:rPr>
                        <a:t>Dimensions (Packing)</a:t>
                      </a:r>
                    </a:p>
                  </a:txBody>
                  <a:tcPr marL="8241" marR="8241" marT="8241" marB="0" anchor="ctr">
                    <a:solidFill>
                      <a:srgbClr val="0B0212"/>
                    </a:solidFill>
                  </a:tcPr>
                </a:tc>
                <a:tc h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050" b="1" i="0" u="none" strike="noStrike" dirty="0">
                          <a:solidFill>
                            <a:srgbClr val="00FFFF"/>
                          </a:solidFill>
                          <a:effectLst/>
                          <a:latin typeface="微軟正黑體" panose="020B0604030504040204" pitchFamily="34" charset="-120"/>
                          <a:ea typeface="微軟正黑體" panose="020B0604030504040204" pitchFamily="34" charset="-120"/>
                        </a:rPr>
                        <a:t>496*273*438 mm</a:t>
                      </a:r>
                    </a:p>
                  </a:txBody>
                  <a:tcPr marL="8241" marR="8241" marT="8241" marB="0" anchor="ctr">
                    <a:solidFill>
                      <a:srgbClr val="0B021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050" b="1" i="0" u="none" strike="noStrike" dirty="0">
                          <a:solidFill>
                            <a:srgbClr val="00FFFF"/>
                          </a:solidFill>
                          <a:effectLst/>
                          <a:latin typeface="微軟正黑體" panose="020B0604030504040204" pitchFamily="34" charset="-120"/>
                          <a:ea typeface="微軟正黑體" panose="020B0604030504040204" pitchFamily="34" charset="-120"/>
                        </a:rPr>
                        <a:t>496*273*438 mm</a:t>
                      </a:r>
                    </a:p>
                  </a:txBody>
                  <a:tcPr marL="8241" marR="8241" marT="8241" marB="0" anchor="ctr">
                    <a:solidFill>
                      <a:srgbClr val="0B021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050" b="1" i="0" u="none" strike="noStrike" dirty="0">
                          <a:solidFill>
                            <a:srgbClr val="00FFFF"/>
                          </a:solidFill>
                          <a:effectLst/>
                          <a:latin typeface="微軟正黑體" panose="020B0604030504040204" pitchFamily="34" charset="-120"/>
                          <a:ea typeface="微軟正黑體" panose="020B0604030504040204" pitchFamily="34" charset="-120"/>
                        </a:rPr>
                        <a:t>496*273*438 mm</a:t>
                      </a:r>
                    </a:p>
                  </a:txBody>
                  <a:tcPr marL="8241" marR="8241" marT="8241" marB="0" anchor="ctr">
                    <a:solidFill>
                      <a:srgbClr val="0B0212"/>
                    </a:solidFill>
                  </a:tcPr>
                </a:tc>
                <a:extLst>
                  <a:ext uri="{0D108BD9-81ED-4DB2-BD59-A6C34878D82A}">
                    <a16:rowId xmlns:a16="http://schemas.microsoft.com/office/drawing/2014/main" val="2318042741"/>
                  </a:ext>
                </a:extLst>
              </a:tr>
              <a:tr h="238521">
                <a:tc gridSpan="2">
                  <a:txBody>
                    <a:bodyPr/>
                    <a:lstStyle/>
                    <a:p>
                      <a:pPr algn="ctr" fontAlgn="ctr"/>
                      <a:r>
                        <a:rPr lang="zh-TW" altLang="en-US" sz="1000" b="1" u="none" strike="noStrike" dirty="0">
                          <a:effectLst/>
                          <a:latin typeface="微軟正黑體" panose="020B0604030504040204" pitchFamily="34" charset="-120"/>
                          <a:ea typeface="微軟正黑體" panose="020B0604030504040204" pitchFamily="34" charset="-120"/>
                        </a:rPr>
                        <a:t>材質</a:t>
                      </a:r>
                      <a:endParaRPr lang="en-US" sz="1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endParaRPr lang="zh-TW" altLang="en-US"/>
                    </a:p>
                  </a:txBody>
                  <a:tcPr/>
                </a:tc>
                <a:tc gridSpan="3">
                  <a:txBody>
                    <a:bodyPr/>
                    <a:lstStyle/>
                    <a:p>
                      <a:pPr algn="ctr" fontAlgn="ctr"/>
                      <a:r>
                        <a:rPr lang="en-US" sz="1000" u="none" strike="noStrike" dirty="0">
                          <a:effectLst/>
                          <a:latin typeface="微軟正黑體" panose="020B0604030504040204" pitchFamily="34" charset="-120"/>
                          <a:ea typeface="微軟正黑體" panose="020B0604030504040204" pitchFamily="34" charset="-120"/>
                        </a:rPr>
                        <a:t>Steel, Mesh, Plastic, Tempered Glass </a:t>
                      </a:r>
                      <a:endParaRPr lang="en-US" sz="10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pPr algn="ctr" fontAlgn="ctr"/>
                      <a:endParaRPr lang="en-US" sz="9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tc hMerge="1">
                  <a:txBody>
                    <a:bodyPr/>
                    <a:lstStyle/>
                    <a:p>
                      <a:pPr algn="ctr" fontAlgn="ctr"/>
                      <a:endParaRPr lang="en-US" sz="9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233186900"/>
                  </a:ext>
                </a:extLst>
              </a:tr>
              <a:tr h="238521">
                <a:tc gridSpan="2">
                  <a:txBody>
                    <a:bodyPr/>
                    <a:lstStyle/>
                    <a:p>
                      <a:pPr algn="ctr" fontAlgn="ctr"/>
                      <a:r>
                        <a:rPr lang="zh-TW" altLang="en-US" sz="1000" b="1" u="none" strike="noStrike" dirty="0">
                          <a:effectLst/>
                          <a:latin typeface="微軟正黑體" panose="020B0604030504040204" pitchFamily="34" charset="-120"/>
                          <a:ea typeface="微軟正黑體" panose="020B0604030504040204" pitchFamily="34" charset="-120"/>
                        </a:rPr>
                        <a:t>尺寸</a:t>
                      </a:r>
                      <a:r>
                        <a:rPr lang="pt-BR" sz="1000" b="1" u="none" strike="noStrike" dirty="0">
                          <a:effectLst/>
                          <a:latin typeface="微軟正黑體" panose="020B0604030504040204" pitchFamily="34" charset="-120"/>
                          <a:ea typeface="微軟正黑體" panose="020B0604030504040204" pitchFamily="34" charset="-120"/>
                        </a:rPr>
                        <a:t> (W x H x D)</a:t>
                      </a:r>
                      <a:endParaRPr lang="pt-BR" sz="1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endParaRPr lang="zh-TW" altLang="en-US"/>
                    </a:p>
                  </a:txBody>
                  <a:tcPr/>
                </a:tc>
                <a:tc gridSpan="3">
                  <a:txBody>
                    <a:bodyPr/>
                    <a:lstStyle/>
                    <a:p>
                      <a:pPr algn="ctr" fontAlgn="ctr"/>
                      <a:r>
                        <a:rPr lang="en-US" altLang="zh-TW" sz="1000" u="none" strike="noStrike" dirty="0">
                          <a:effectLst/>
                          <a:latin typeface="微軟正黑體" panose="020B0604030504040204" pitchFamily="34" charset="-120"/>
                          <a:ea typeface="微軟正黑體" panose="020B0604030504040204" pitchFamily="34" charset="-120"/>
                        </a:rPr>
                        <a:t>210mm x 450mm x 380mm</a:t>
                      </a:r>
                      <a:endParaRPr lang="en-US" altLang="zh-TW" sz="10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pPr algn="ctr" fontAlgn="ctr"/>
                      <a:endParaRPr lang="en-US" sz="9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tc hMerge="1">
                  <a:txBody>
                    <a:bodyPr/>
                    <a:lstStyle/>
                    <a:p>
                      <a:pPr algn="ctr" fontAlgn="ctr"/>
                      <a:endParaRPr lang="en-US" sz="9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3391129451"/>
                  </a:ext>
                </a:extLst>
              </a:tr>
              <a:tr h="238521">
                <a:tc gridSpan="2">
                  <a:txBody>
                    <a:bodyPr/>
                    <a:lstStyle/>
                    <a:p>
                      <a:pPr algn="ctr" fontAlgn="ctr"/>
                      <a:r>
                        <a:rPr lang="zh-TW" altLang="en-US" sz="1000" b="1" u="none" strike="noStrike" dirty="0">
                          <a:effectLst/>
                          <a:latin typeface="微軟正黑體" panose="020B0604030504040204" pitchFamily="34" charset="-120"/>
                          <a:ea typeface="微軟正黑體" panose="020B0604030504040204" pitchFamily="34" charset="-120"/>
                        </a:rPr>
                        <a:t>主機板支援</a:t>
                      </a:r>
                      <a:endParaRPr lang="en-US" sz="1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endParaRPr lang="zh-TW" altLang="en-US"/>
                    </a:p>
                  </a:txBody>
                  <a:tcPr/>
                </a:tc>
                <a:tc gridSpan="3">
                  <a:txBody>
                    <a:bodyPr/>
                    <a:lstStyle/>
                    <a:p>
                      <a:pPr algn="ctr" fontAlgn="ctr"/>
                      <a:r>
                        <a:rPr lang="en-US" sz="1000" u="none" strike="noStrike" dirty="0">
                          <a:effectLst/>
                          <a:latin typeface="微軟正黑體" panose="020B0604030504040204" pitchFamily="34" charset="-120"/>
                          <a:ea typeface="微軟正黑體" panose="020B0604030504040204" pitchFamily="34" charset="-120"/>
                        </a:rPr>
                        <a:t>Mini-ITX, </a:t>
                      </a:r>
                      <a:r>
                        <a:rPr lang="en-US" sz="1000" u="none" strike="noStrike" dirty="0" err="1">
                          <a:effectLst/>
                          <a:latin typeface="微軟正黑體" panose="020B0604030504040204" pitchFamily="34" charset="-120"/>
                          <a:ea typeface="微軟正黑體" panose="020B0604030504040204" pitchFamily="34" charset="-120"/>
                        </a:rPr>
                        <a:t>MicroATX</a:t>
                      </a:r>
                      <a:r>
                        <a:rPr lang="en-US" sz="1000" u="none" strike="noStrike" dirty="0">
                          <a:effectLst/>
                          <a:latin typeface="微軟正黑體" panose="020B0604030504040204" pitchFamily="34" charset="-120"/>
                          <a:ea typeface="微軟正黑體" panose="020B0604030504040204" pitchFamily="34" charset="-120"/>
                        </a:rPr>
                        <a:t>, ATX</a:t>
                      </a:r>
                      <a:endParaRPr lang="en-US" sz="10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pPr algn="ctr" fontAlgn="ctr"/>
                      <a:endParaRPr lang="en-US" sz="9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tc hMerge="1">
                  <a:txBody>
                    <a:bodyPr/>
                    <a:lstStyle/>
                    <a:p>
                      <a:pPr algn="ctr" fontAlgn="ctr"/>
                      <a:endParaRPr lang="en-US" sz="9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1318801737"/>
                  </a:ext>
                </a:extLst>
              </a:tr>
              <a:tr h="238521">
                <a:tc gridSpan="2">
                  <a:txBody>
                    <a:bodyPr/>
                    <a:lstStyle/>
                    <a:p>
                      <a:pPr algn="ctr" fontAlgn="ctr"/>
                      <a:r>
                        <a:rPr lang="zh-TW" altLang="en-US" sz="1000" b="1" u="none" strike="noStrike" dirty="0">
                          <a:effectLst/>
                          <a:latin typeface="微軟正黑體" panose="020B0604030504040204" pitchFamily="34" charset="-120"/>
                          <a:ea typeface="微軟正黑體" panose="020B0604030504040204" pitchFamily="34" charset="-120"/>
                        </a:rPr>
                        <a:t>主機板最大支援</a:t>
                      </a:r>
                      <a:endParaRPr lang="en-US" sz="1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endParaRPr lang="zh-TW" altLang="en-US"/>
                    </a:p>
                  </a:txBody>
                  <a:tcPr/>
                </a:tc>
                <a:tc gridSpan="3">
                  <a:txBody>
                    <a:bodyPr/>
                    <a:lstStyle/>
                    <a:p>
                      <a:pPr algn="ctr" fontAlgn="ctr"/>
                      <a:r>
                        <a:rPr lang="en-US" sz="1000" u="none" strike="noStrike" dirty="0">
                          <a:effectLst/>
                          <a:latin typeface="微軟正黑體" panose="020B0604030504040204" pitchFamily="34" charset="-120"/>
                          <a:ea typeface="微軟正黑體" panose="020B0604030504040204" pitchFamily="34" charset="-120"/>
                        </a:rPr>
                        <a:t>305mm x244mm</a:t>
                      </a:r>
                      <a:endParaRPr lang="en-US" sz="10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pPr algn="ctr" fontAlgn="ctr"/>
                      <a:endParaRPr lang="en-US" sz="9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tc hMerge="1">
                  <a:txBody>
                    <a:bodyPr/>
                    <a:lstStyle/>
                    <a:p>
                      <a:pPr algn="ctr" fontAlgn="ctr"/>
                      <a:endParaRPr lang="en-US" sz="9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1357391524"/>
                  </a:ext>
                </a:extLst>
              </a:tr>
              <a:tr h="238521">
                <a:tc gridSpan="2">
                  <a:txBody>
                    <a:bodyPr/>
                    <a:lstStyle/>
                    <a:p>
                      <a:pPr algn="ctr" fontAlgn="ctr"/>
                      <a:r>
                        <a:rPr lang="zh-TW" altLang="en-US" sz="1000" b="1" i="0" u="none" strike="noStrike" dirty="0">
                          <a:solidFill>
                            <a:srgbClr val="000000"/>
                          </a:solidFill>
                          <a:effectLst/>
                          <a:latin typeface="微軟正黑體" panose="020B0604030504040204" pitchFamily="34" charset="-120"/>
                          <a:ea typeface="微軟正黑體" panose="020B0604030504040204" pitchFamily="34" charset="-120"/>
                        </a:rPr>
                        <a:t>空冷支援度</a:t>
                      </a:r>
                      <a:endParaRPr lang="en-US" sz="1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endParaRPr lang="zh-TW" altLang="en-US"/>
                    </a:p>
                  </a:txBody>
                  <a:tcPr/>
                </a:tc>
                <a:tc gridSpan="3">
                  <a:txBody>
                    <a:bodyPr/>
                    <a:lstStyle/>
                    <a:p>
                      <a:pPr algn="ctr" fontAlgn="ctr"/>
                      <a:r>
                        <a:rPr lang="en-US" sz="1000" u="none" strike="noStrike" dirty="0">
                          <a:solidFill>
                            <a:schemeClr val="tx1"/>
                          </a:solidFill>
                          <a:effectLst/>
                          <a:latin typeface="微軟正黑體" panose="020B0604030504040204" pitchFamily="34" charset="-120"/>
                          <a:ea typeface="微軟正黑體" panose="020B0604030504040204" pitchFamily="34" charset="-120"/>
                        </a:rPr>
                        <a:t>160mm</a:t>
                      </a:r>
                      <a:endParaRPr lang="en-US" sz="10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pPr algn="ctr" fontAlgn="ctr"/>
                      <a:endParaRPr lang="en-US" sz="9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tc hMerge="1">
                  <a:txBody>
                    <a:bodyPr/>
                    <a:lstStyle/>
                    <a:p>
                      <a:pPr algn="ctr" fontAlgn="ctr"/>
                      <a:endParaRPr lang="en-US" sz="9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786305632"/>
                  </a:ext>
                </a:extLst>
              </a:tr>
              <a:tr h="238521">
                <a:tc gridSpan="2">
                  <a:txBody>
                    <a:bodyPr/>
                    <a:lstStyle/>
                    <a:p>
                      <a:pPr algn="ctr" fontAlgn="ctr"/>
                      <a:r>
                        <a:rPr lang="zh-TW" altLang="en-US" sz="1000" b="1" i="0" u="none" strike="noStrike" dirty="0">
                          <a:solidFill>
                            <a:srgbClr val="000000"/>
                          </a:solidFill>
                          <a:effectLst/>
                          <a:latin typeface="微軟正黑體" panose="020B0604030504040204" pitchFamily="34" charset="-120"/>
                          <a:ea typeface="微軟正黑體" panose="020B0604030504040204" pitchFamily="34" charset="-120"/>
                        </a:rPr>
                        <a:t>顯卡支援度</a:t>
                      </a:r>
                      <a:endParaRPr lang="en-US" sz="1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endParaRPr lang="zh-TW" altLang="en-US"/>
                    </a:p>
                  </a:txBody>
                  <a:tcPr/>
                </a:tc>
                <a:tc gridSpan="3">
                  <a:txBody>
                    <a:bodyPr/>
                    <a:lstStyle/>
                    <a:p>
                      <a:pPr algn="ctr" fontAlgn="ctr"/>
                      <a:r>
                        <a:rPr lang="en-US" sz="1000" u="none" strike="noStrike" dirty="0">
                          <a:effectLst/>
                          <a:latin typeface="微軟正黑體" panose="020B0604030504040204" pitchFamily="34" charset="-120"/>
                          <a:ea typeface="微軟正黑體" panose="020B0604030504040204" pitchFamily="34" charset="-120"/>
                        </a:rPr>
                        <a:t>315mm </a:t>
                      </a:r>
                      <a:endParaRPr lang="en-US" sz="10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pPr algn="ctr" fontAlgn="ctr"/>
                      <a:endParaRPr lang="en-US" sz="9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tc hMerge="1">
                  <a:txBody>
                    <a:bodyPr/>
                    <a:lstStyle/>
                    <a:p>
                      <a:pPr algn="ctr" fontAlgn="ctr"/>
                      <a:endParaRPr lang="en-US" sz="9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3786625007"/>
                  </a:ext>
                </a:extLst>
              </a:tr>
              <a:tr h="238521">
                <a:tc gridSpan="2">
                  <a:txBody>
                    <a:bodyPr/>
                    <a:lstStyle/>
                    <a:p>
                      <a:pPr algn="ctr" fontAlgn="ctr"/>
                      <a:r>
                        <a:rPr lang="zh-TW" altLang="en-US" sz="1000" b="1" i="0" u="none" strike="noStrike" dirty="0">
                          <a:solidFill>
                            <a:srgbClr val="000000"/>
                          </a:solidFill>
                          <a:effectLst/>
                          <a:latin typeface="微軟正黑體" panose="020B0604030504040204" pitchFamily="34" charset="-120"/>
                          <a:ea typeface="微軟正黑體" panose="020B0604030504040204" pitchFamily="34" charset="-120"/>
                        </a:rPr>
                        <a:t>理線空間</a:t>
                      </a:r>
                      <a:endParaRPr lang="en-US" sz="1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endParaRPr lang="zh-TW" altLang="en-US"/>
                    </a:p>
                  </a:txBody>
                  <a:tcPr/>
                </a:tc>
                <a:tc gridSpan="3">
                  <a:txBody>
                    <a:bodyPr/>
                    <a:lstStyle/>
                    <a:p>
                      <a:pPr algn="ctr" fontAlgn="ctr"/>
                      <a:r>
                        <a:rPr lang="en-US" sz="1000" u="none" strike="noStrike" dirty="0">
                          <a:effectLst/>
                          <a:latin typeface="微軟正黑體" panose="020B0604030504040204" pitchFamily="34" charset="-120"/>
                          <a:ea typeface="微軟正黑體" panose="020B0604030504040204" pitchFamily="34" charset="-120"/>
                        </a:rPr>
                        <a:t>up to 2</a:t>
                      </a:r>
                      <a:r>
                        <a:rPr lang="en-US" altLang="zh-TW" sz="1000" u="none" strike="noStrike" dirty="0">
                          <a:effectLst/>
                          <a:latin typeface="微軟正黑體" panose="020B0604030504040204" pitchFamily="34" charset="-120"/>
                          <a:ea typeface="微軟正黑體" panose="020B0604030504040204" pitchFamily="34" charset="-120"/>
                        </a:rPr>
                        <a:t>7</a:t>
                      </a:r>
                      <a:r>
                        <a:rPr lang="en-US" sz="1000" u="none" strike="noStrike" dirty="0">
                          <a:effectLst/>
                          <a:latin typeface="微軟正黑體" panose="020B0604030504040204" pitchFamily="34" charset="-120"/>
                          <a:ea typeface="微軟正黑體" panose="020B0604030504040204" pitchFamily="34" charset="-120"/>
                        </a:rPr>
                        <a:t>mm</a:t>
                      </a:r>
                      <a:endParaRPr lang="en-US" sz="10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pPr algn="ctr" fontAlgn="ctr"/>
                      <a:endParaRPr lang="en-US" sz="9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tc hMerge="1">
                  <a:txBody>
                    <a:bodyPr/>
                    <a:lstStyle/>
                    <a:p>
                      <a:pPr algn="ctr" fontAlgn="ctr"/>
                      <a:endParaRPr lang="en-US" sz="9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348116647"/>
                  </a:ext>
                </a:extLst>
              </a:tr>
              <a:tr h="238521">
                <a:tc gridSpan="2">
                  <a:txBody>
                    <a:bodyPr/>
                    <a:lstStyle/>
                    <a:p>
                      <a:pPr algn="ctr" fontAlgn="ctr"/>
                      <a:r>
                        <a:rPr lang="en-US" altLang="zh-TW" sz="1000" b="1" u="none" strike="noStrike" dirty="0">
                          <a:effectLst/>
                          <a:latin typeface="微軟正黑體" panose="020B0604030504040204" pitchFamily="34" charset="-120"/>
                          <a:ea typeface="微軟正黑體" panose="020B0604030504040204" pitchFamily="34" charset="-120"/>
                        </a:rPr>
                        <a:t>3.5</a:t>
                      </a:r>
                      <a:r>
                        <a:rPr lang="zh-TW" altLang="en-US" sz="1000" b="1" u="none" strike="noStrike" dirty="0">
                          <a:effectLst/>
                          <a:latin typeface="微軟正黑體" panose="020B0604030504040204" pitchFamily="34" charset="-120"/>
                          <a:ea typeface="微軟正黑體" panose="020B0604030504040204" pitchFamily="34" charset="-120"/>
                        </a:rPr>
                        <a:t> 硬碟</a:t>
                      </a:r>
                      <a:endParaRPr lang="en-US" sz="1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endParaRPr lang="zh-TW" altLang="en-US"/>
                    </a:p>
                  </a:txBody>
                  <a:tcPr/>
                </a:tc>
                <a:tc gridSpan="3">
                  <a:txBody>
                    <a:bodyPr/>
                    <a:lstStyle/>
                    <a:p>
                      <a:pPr algn="ctr" fontAlgn="ctr"/>
                      <a:r>
                        <a:rPr lang="en-US" altLang="zh-TW" sz="1000" u="none" strike="noStrike" dirty="0">
                          <a:effectLst/>
                          <a:latin typeface="微軟正黑體" panose="020B0604030504040204" pitchFamily="34" charset="-120"/>
                          <a:ea typeface="微軟正黑體" panose="020B0604030504040204" pitchFamily="34" charset="-120"/>
                        </a:rPr>
                        <a:t>2</a:t>
                      </a:r>
                      <a:endParaRPr lang="en-US" altLang="zh-TW" sz="10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pPr algn="ctr" fontAlgn="ctr"/>
                      <a:endParaRPr lang="en-US" altLang="zh-TW" sz="9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tc hMerge="1">
                  <a:txBody>
                    <a:bodyPr/>
                    <a:lstStyle/>
                    <a:p>
                      <a:pPr algn="ctr" fontAlgn="ctr"/>
                      <a:endParaRPr lang="en-US" altLang="zh-TW" sz="9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3070249557"/>
                  </a:ext>
                </a:extLst>
              </a:tr>
              <a:tr h="238521">
                <a:tc gridSpan="2">
                  <a:txBody>
                    <a:bodyPr/>
                    <a:lstStyle/>
                    <a:p>
                      <a:pPr algn="ctr" fontAlgn="ctr"/>
                      <a:r>
                        <a:rPr lang="en-US" altLang="zh-TW" sz="1000" b="1" u="none" strike="noStrike" dirty="0">
                          <a:effectLst/>
                          <a:latin typeface="微軟正黑體" panose="020B0604030504040204" pitchFamily="34" charset="-120"/>
                          <a:ea typeface="微軟正黑體" panose="020B0604030504040204" pitchFamily="34" charset="-120"/>
                        </a:rPr>
                        <a:t>2.5</a:t>
                      </a:r>
                      <a:r>
                        <a:rPr lang="zh-TW" altLang="en-US" sz="1000" b="1" u="none" strike="noStrike" dirty="0">
                          <a:effectLst/>
                          <a:latin typeface="微軟正黑體" panose="020B0604030504040204" pitchFamily="34" charset="-120"/>
                          <a:ea typeface="微軟正黑體" panose="020B0604030504040204" pitchFamily="34" charset="-120"/>
                        </a:rPr>
                        <a:t> 硬碟</a:t>
                      </a:r>
                      <a:endParaRPr lang="en-US" altLang="zh-TW" sz="1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endParaRPr lang="zh-TW" altLang="en-US"/>
                    </a:p>
                  </a:txBody>
                  <a:tcPr/>
                </a:tc>
                <a:tc gridSpan="3">
                  <a:txBody>
                    <a:bodyPr/>
                    <a:lstStyle/>
                    <a:p>
                      <a:pPr algn="ctr" fontAlgn="ctr"/>
                      <a:r>
                        <a:rPr lang="en-US" altLang="zh-TW" sz="1000" u="none" strike="noStrike" dirty="0">
                          <a:effectLst/>
                          <a:latin typeface="微軟正黑體" panose="020B0604030504040204" pitchFamily="34" charset="-120"/>
                          <a:ea typeface="微軟正黑體" panose="020B0604030504040204" pitchFamily="34" charset="-120"/>
                        </a:rPr>
                        <a:t>2+1</a:t>
                      </a:r>
                      <a:endParaRPr lang="en-US" altLang="zh-TW" sz="10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pPr algn="ctr" fontAlgn="ctr"/>
                      <a:endParaRPr lang="en-US" altLang="zh-TW" sz="9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tc hMerge="1">
                  <a:txBody>
                    <a:bodyPr/>
                    <a:lstStyle/>
                    <a:p>
                      <a:pPr algn="ctr" fontAlgn="ctr"/>
                      <a:endParaRPr lang="en-US" altLang="zh-TW" sz="9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2760346608"/>
                  </a:ext>
                </a:extLst>
              </a:tr>
              <a:tr h="238521">
                <a:tc rowSpan="3">
                  <a:txBody>
                    <a:bodyPr/>
                    <a:lstStyle/>
                    <a:p>
                      <a:pPr algn="ctr" fontAlgn="ctr"/>
                      <a:r>
                        <a:rPr lang="zh-TW" altLang="en-US" sz="1050" b="1" u="none" strike="noStrike" dirty="0">
                          <a:effectLst/>
                          <a:latin typeface="微軟正黑體" panose="020B0604030504040204" pitchFamily="34" charset="-120"/>
                          <a:ea typeface="微軟正黑體" panose="020B0604030504040204" pitchFamily="34" charset="-120"/>
                        </a:rPr>
                        <a:t>可安裝的風扇</a:t>
                      </a:r>
                      <a:endParaRPr lang="en-US" sz="105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a:txBody>
                    <a:bodyPr/>
                    <a:lstStyle/>
                    <a:p>
                      <a:pPr algn="ctr" fontAlgn="ctr"/>
                      <a:r>
                        <a:rPr lang="en-US" sz="1000" b="1" u="none" strike="noStrike" dirty="0">
                          <a:effectLst/>
                          <a:latin typeface="微軟正黑體" panose="020B0604030504040204" pitchFamily="34" charset="-120"/>
                          <a:ea typeface="微軟正黑體" panose="020B0604030504040204" pitchFamily="34" charset="-120"/>
                        </a:rPr>
                        <a:t>Front</a:t>
                      </a:r>
                      <a:endParaRPr lang="en-US" sz="1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gridSpan="3">
                  <a:txBody>
                    <a:bodyPr/>
                    <a:lstStyle/>
                    <a:p>
                      <a:pPr algn="ctr" fontAlgn="ctr"/>
                      <a:r>
                        <a:rPr lang="en-US" sz="1000" u="none" strike="noStrike" dirty="0">
                          <a:effectLst/>
                          <a:latin typeface="微軟正黑體" panose="020B0604030504040204" pitchFamily="34" charset="-120"/>
                          <a:ea typeface="微軟正黑體" panose="020B0604030504040204" pitchFamily="34" charset="-120"/>
                        </a:rPr>
                        <a:t>3 x 120mm or 2 x 140mm</a:t>
                      </a:r>
                      <a:endParaRPr lang="en-US" sz="10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pPr algn="ctr" fontAlgn="ctr"/>
                      <a:endParaRPr lang="en-US" sz="9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tc hMerge="1">
                  <a:txBody>
                    <a:bodyPr/>
                    <a:lstStyle/>
                    <a:p>
                      <a:pPr algn="ctr" fontAlgn="ctr"/>
                      <a:endParaRPr lang="en-US" sz="9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1258070733"/>
                  </a:ext>
                </a:extLst>
              </a:tr>
              <a:tr h="238521">
                <a:tc vMerge="1">
                  <a:txBody>
                    <a:bodyPr/>
                    <a:lstStyle/>
                    <a:p>
                      <a:endParaRPr lang="zh-TW" altLang="en-US"/>
                    </a:p>
                  </a:txBody>
                  <a:tcPr/>
                </a:tc>
                <a:tc>
                  <a:txBody>
                    <a:bodyPr/>
                    <a:lstStyle/>
                    <a:p>
                      <a:pPr algn="ctr" fontAlgn="ctr"/>
                      <a:r>
                        <a:rPr lang="en-US" sz="1000" b="1" u="none" strike="noStrike" dirty="0">
                          <a:effectLst/>
                          <a:latin typeface="微軟正黑體" panose="020B0604030504040204" pitchFamily="34" charset="-120"/>
                          <a:ea typeface="微軟正黑體" panose="020B0604030504040204" pitchFamily="34" charset="-120"/>
                        </a:rPr>
                        <a:t>Top</a:t>
                      </a:r>
                      <a:endParaRPr lang="en-US" sz="1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gridSpan="3">
                  <a:txBody>
                    <a:bodyPr/>
                    <a:lstStyle/>
                    <a:p>
                      <a:pPr algn="ctr" fontAlgn="ctr"/>
                      <a:r>
                        <a:rPr lang="en-US" sz="1000" u="none" strike="noStrike" dirty="0">
                          <a:effectLst/>
                          <a:latin typeface="微軟正黑體" panose="020B0604030504040204" pitchFamily="34" charset="-120"/>
                          <a:ea typeface="微軟正黑體" panose="020B0604030504040204" pitchFamily="34" charset="-120"/>
                        </a:rPr>
                        <a:t>2 x 120mm</a:t>
                      </a:r>
                      <a:endParaRPr lang="en-US" sz="10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pPr algn="ctr" fontAlgn="ctr"/>
                      <a:endParaRPr lang="en-US" sz="9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tc hMerge="1">
                  <a:txBody>
                    <a:bodyPr/>
                    <a:lstStyle/>
                    <a:p>
                      <a:pPr algn="ctr" fontAlgn="ctr"/>
                      <a:endParaRPr lang="en-US" sz="9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2379537610"/>
                  </a:ext>
                </a:extLst>
              </a:tr>
              <a:tr h="238521">
                <a:tc vMerge="1">
                  <a:txBody>
                    <a:bodyPr/>
                    <a:lstStyle/>
                    <a:p>
                      <a:endParaRPr lang="zh-TW" altLang="en-US"/>
                    </a:p>
                  </a:txBody>
                  <a:tcPr/>
                </a:tc>
                <a:tc>
                  <a:txBody>
                    <a:bodyPr/>
                    <a:lstStyle/>
                    <a:p>
                      <a:pPr algn="ctr" fontAlgn="ctr"/>
                      <a:r>
                        <a:rPr lang="en-US" sz="1000" b="1" u="none" strike="noStrike" dirty="0">
                          <a:effectLst/>
                          <a:latin typeface="微軟正黑體" panose="020B0604030504040204" pitchFamily="34" charset="-120"/>
                          <a:ea typeface="微軟正黑體" panose="020B0604030504040204" pitchFamily="34" charset="-120"/>
                        </a:rPr>
                        <a:t>Rear</a:t>
                      </a:r>
                      <a:endParaRPr lang="en-US" sz="1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gridSpan="3">
                  <a:txBody>
                    <a:bodyPr/>
                    <a:lstStyle/>
                    <a:p>
                      <a:pPr algn="ctr" fontAlgn="ctr"/>
                      <a:r>
                        <a:rPr lang="en-US" sz="1000" u="none" strike="noStrike" dirty="0">
                          <a:effectLst/>
                          <a:latin typeface="微軟正黑體" panose="020B0604030504040204" pitchFamily="34" charset="-120"/>
                          <a:ea typeface="微軟正黑體" panose="020B0604030504040204" pitchFamily="34" charset="-120"/>
                        </a:rPr>
                        <a:t>1 x 120mm</a:t>
                      </a:r>
                      <a:endParaRPr lang="en-US" sz="10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pPr algn="ctr" fontAlgn="ctr"/>
                      <a:endParaRPr lang="en-US" sz="9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tc hMerge="1">
                  <a:txBody>
                    <a:bodyPr/>
                    <a:lstStyle/>
                    <a:p>
                      <a:pPr algn="ctr" fontAlgn="ctr"/>
                      <a:endParaRPr lang="en-US" sz="9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2173469691"/>
                  </a:ext>
                </a:extLst>
              </a:tr>
              <a:tr h="238521">
                <a:tc rowSpan="2">
                  <a:txBody>
                    <a:bodyPr/>
                    <a:lstStyle/>
                    <a:p>
                      <a:pPr algn="ctr" fontAlgn="ctr"/>
                      <a:r>
                        <a:rPr lang="zh-TW" altLang="en-US" sz="1050" b="1" i="0" u="none" strike="noStrike" dirty="0">
                          <a:solidFill>
                            <a:srgbClr val="000000"/>
                          </a:solidFill>
                          <a:effectLst/>
                          <a:latin typeface="微軟正黑體" panose="020B0604030504040204" pitchFamily="34" charset="-120"/>
                          <a:ea typeface="微軟正黑體" panose="020B0604030504040204" pitchFamily="34" charset="-120"/>
                        </a:rPr>
                        <a:t>內附風扇</a:t>
                      </a:r>
                      <a:endParaRPr lang="en-US" sz="105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a:txBody>
                    <a:bodyPr/>
                    <a:lstStyle/>
                    <a:p>
                      <a:pPr algn="ctr" fontAlgn="ctr"/>
                      <a:r>
                        <a:rPr lang="en-US" sz="1000" b="1" u="none" strike="noStrike" dirty="0">
                          <a:effectLst/>
                          <a:latin typeface="微軟正黑體" panose="020B0604030504040204" pitchFamily="34" charset="-120"/>
                          <a:ea typeface="微軟正黑體" panose="020B0604030504040204" pitchFamily="34" charset="-120"/>
                        </a:rPr>
                        <a:t>Front</a:t>
                      </a:r>
                      <a:endParaRPr lang="en-US" sz="1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gridSpan="3">
                  <a:txBody>
                    <a:bodyPr/>
                    <a:lstStyle/>
                    <a:p>
                      <a:pPr algn="ctr" fontAlgn="ctr"/>
                      <a:r>
                        <a:rPr lang="en-US" sz="1000" u="none" strike="noStrike" dirty="0">
                          <a:effectLst/>
                          <a:latin typeface="微軟正黑體" panose="020B0604030504040204" pitchFamily="34" charset="-120"/>
                          <a:ea typeface="微軟正黑體" panose="020B0604030504040204" pitchFamily="34" charset="-120"/>
                        </a:rPr>
                        <a:t>3 x 120mm ARGB </a:t>
                      </a:r>
                      <a:r>
                        <a:rPr lang="en-US" sz="1000" u="none" strike="noStrike" kern="1200" dirty="0">
                          <a:solidFill>
                            <a:schemeClr val="dk1"/>
                          </a:solidFill>
                          <a:effectLst/>
                          <a:latin typeface="微軟正黑體" panose="020B0604030504040204" pitchFamily="34" charset="-120"/>
                          <a:ea typeface="微軟正黑體" panose="020B0604030504040204" pitchFamily="34" charset="-120"/>
                          <a:cs typeface="+mn-cs"/>
                        </a:rPr>
                        <a:t>Fan (</a:t>
                      </a:r>
                      <a:r>
                        <a:rPr lang="zh-TW" altLang="en-US" sz="1000" u="none" strike="noStrike" kern="1200" dirty="0">
                          <a:solidFill>
                            <a:schemeClr val="dk1"/>
                          </a:solidFill>
                          <a:effectLst/>
                          <a:latin typeface="微軟正黑體" panose="020B0604030504040204" pitchFamily="34" charset="-120"/>
                          <a:ea typeface="微軟正黑體" panose="020B0604030504040204" pitchFamily="34" charset="-120"/>
                          <a:cs typeface="+mn-cs"/>
                        </a:rPr>
                        <a:t>白機身附白框風扇 </a:t>
                      </a:r>
                      <a:r>
                        <a:rPr lang="en-US" altLang="zh-TW" sz="1000" u="none" strike="noStrike" kern="1200" dirty="0">
                          <a:solidFill>
                            <a:schemeClr val="dk1"/>
                          </a:solidFill>
                          <a:effectLst/>
                          <a:latin typeface="微軟正黑體" panose="020B0604030504040204" pitchFamily="34" charset="-120"/>
                          <a:ea typeface="微軟正黑體" panose="020B0604030504040204" pitchFamily="34" charset="-120"/>
                          <a:cs typeface="+mn-cs"/>
                        </a:rPr>
                        <a:t>/</a:t>
                      </a:r>
                      <a:r>
                        <a:rPr lang="zh-TW" altLang="en-US" sz="1000" u="none" strike="noStrike" kern="1200" dirty="0">
                          <a:solidFill>
                            <a:schemeClr val="dk1"/>
                          </a:solidFill>
                          <a:effectLst/>
                          <a:latin typeface="微軟正黑體" panose="020B0604030504040204" pitchFamily="34" charset="-120"/>
                          <a:ea typeface="微軟正黑體" panose="020B0604030504040204" pitchFamily="34" charset="-120"/>
                          <a:cs typeface="+mn-cs"/>
                        </a:rPr>
                        <a:t> 黑機身附黑框風扇</a:t>
                      </a:r>
                      <a:r>
                        <a:rPr lang="en-US" sz="1000" u="none" strike="noStrike" kern="1200" dirty="0">
                          <a:solidFill>
                            <a:schemeClr val="dk1"/>
                          </a:solidFill>
                          <a:effectLst/>
                          <a:latin typeface="微軟正黑體" panose="020B0604030504040204" pitchFamily="34" charset="-120"/>
                          <a:ea typeface="微軟正黑體" panose="020B0604030504040204" pitchFamily="34" charset="-120"/>
                          <a:cs typeface="+mn-cs"/>
                        </a:rPr>
                        <a:t>)</a:t>
                      </a:r>
                    </a:p>
                  </a:txBody>
                  <a:tcPr marL="8241" marR="8241" marT="8241" marB="0" anchor="ctr"/>
                </a:tc>
                <a:tc hMerge="1">
                  <a:txBody>
                    <a:bodyPr/>
                    <a:lstStyle/>
                    <a:p>
                      <a:pPr algn="ctr" fontAlgn="ctr"/>
                      <a:endParaRPr lang="en-US" sz="9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tc hMerge="1">
                  <a:txBody>
                    <a:bodyPr/>
                    <a:lstStyle/>
                    <a:p>
                      <a:pPr algn="ctr" fontAlgn="ctr"/>
                      <a:endParaRPr lang="en-US" sz="9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40260371"/>
                  </a:ext>
                </a:extLst>
              </a:tr>
              <a:tr h="238521">
                <a:tc vMerge="1">
                  <a:txBody>
                    <a:bodyPr/>
                    <a:lstStyle/>
                    <a:p>
                      <a:endParaRPr lang="zh-TW" altLang="en-US"/>
                    </a:p>
                  </a:txBody>
                  <a:tcPr/>
                </a:tc>
                <a:tc>
                  <a:txBody>
                    <a:bodyPr/>
                    <a:lstStyle/>
                    <a:p>
                      <a:pPr algn="ctr" fontAlgn="ctr"/>
                      <a:r>
                        <a:rPr lang="en-US" sz="1000" b="1" u="none" strike="noStrike" dirty="0">
                          <a:effectLst/>
                          <a:latin typeface="微軟正黑體" panose="020B0604030504040204" pitchFamily="34" charset="-120"/>
                          <a:ea typeface="微軟正黑體" panose="020B0604030504040204" pitchFamily="34" charset="-120"/>
                        </a:rPr>
                        <a:t>Rear</a:t>
                      </a:r>
                      <a:endParaRPr lang="en-US" sz="1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gridSpan="3">
                  <a:txBody>
                    <a:bodyPr/>
                    <a:lstStyle/>
                    <a:p>
                      <a:pPr algn="ctr" fontAlgn="ctr"/>
                      <a:r>
                        <a:rPr lang="en-US" sz="1000" u="none" strike="noStrike" dirty="0">
                          <a:effectLst/>
                          <a:latin typeface="微軟正黑體" panose="020B0604030504040204" pitchFamily="34" charset="-120"/>
                          <a:ea typeface="微軟正黑體" panose="020B0604030504040204" pitchFamily="34" charset="-120"/>
                        </a:rPr>
                        <a:t>1 x 120mm ARGB Fan </a:t>
                      </a:r>
                      <a:r>
                        <a:rPr lang="en-US" altLang="zh-TW" sz="1000" u="none" strike="noStrike" kern="1200" dirty="0">
                          <a:solidFill>
                            <a:schemeClr val="dk1"/>
                          </a:solidFill>
                          <a:effectLst/>
                          <a:latin typeface="微軟正黑體" panose="020B0604030504040204" pitchFamily="34" charset="-120"/>
                          <a:ea typeface="微軟正黑體" panose="020B0604030504040204" pitchFamily="34" charset="-120"/>
                          <a:cs typeface="+mn-cs"/>
                        </a:rPr>
                        <a:t>(</a:t>
                      </a:r>
                      <a:r>
                        <a:rPr lang="zh-TW" altLang="en-US" sz="1000" u="none" strike="noStrike" kern="1200" dirty="0">
                          <a:solidFill>
                            <a:schemeClr val="dk1"/>
                          </a:solidFill>
                          <a:effectLst/>
                          <a:latin typeface="微軟正黑體" panose="020B0604030504040204" pitchFamily="34" charset="-120"/>
                          <a:ea typeface="微軟正黑體" panose="020B0604030504040204" pitchFamily="34" charset="-120"/>
                          <a:cs typeface="+mn-cs"/>
                        </a:rPr>
                        <a:t>白機身附白框風扇 </a:t>
                      </a:r>
                      <a:r>
                        <a:rPr lang="en-US" altLang="zh-TW" sz="1000" u="none" strike="noStrike" kern="1200" dirty="0">
                          <a:solidFill>
                            <a:schemeClr val="dk1"/>
                          </a:solidFill>
                          <a:effectLst/>
                          <a:latin typeface="微軟正黑體" panose="020B0604030504040204" pitchFamily="34" charset="-120"/>
                          <a:ea typeface="微軟正黑體" panose="020B0604030504040204" pitchFamily="34" charset="-120"/>
                          <a:cs typeface="+mn-cs"/>
                        </a:rPr>
                        <a:t>/</a:t>
                      </a:r>
                      <a:r>
                        <a:rPr lang="zh-TW" altLang="en-US" sz="1000" u="none" strike="noStrike" kern="1200" dirty="0">
                          <a:solidFill>
                            <a:schemeClr val="dk1"/>
                          </a:solidFill>
                          <a:effectLst/>
                          <a:latin typeface="微軟正黑體" panose="020B0604030504040204" pitchFamily="34" charset="-120"/>
                          <a:ea typeface="微軟正黑體" panose="020B0604030504040204" pitchFamily="34" charset="-120"/>
                          <a:cs typeface="+mn-cs"/>
                        </a:rPr>
                        <a:t> 黑機身附黑框風扇</a:t>
                      </a:r>
                      <a:r>
                        <a:rPr lang="en-US" altLang="zh-TW" sz="1000" u="none" strike="noStrike" kern="1200" dirty="0">
                          <a:solidFill>
                            <a:schemeClr val="dk1"/>
                          </a:solidFill>
                          <a:effectLst/>
                          <a:latin typeface="微軟正黑體" panose="020B0604030504040204" pitchFamily="34" charset="-120"/>
                          <a:ea typeface="微軟正黑體" panose="020B0604030504040204" pitchFamily="34" charset="-120"/>
                          <a:cs typeface="+mn-cs"/>
                        </a:rPr>
                        <a:t>)</a:t>
                      </a:r>
                      <a:endParaRPr lang="en-US" sz="1000" b="0" i="0" u="none" strike="noStrike" dirty="0">
                        <a:solidFill>
                          <a:srgbClr val="FF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pPr algn="ctr" fontAlgn="ctr"/>
                      <a:endParaRPr lang="en-US" sz="9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tc hMerge="1">
                  <a:txBody>
                    <a:bodyPr/>
                    <a:lstStyle/>
                    <a:p>
                      <a:pPr algn="ctr" fontAlgn="ctr"/>
                      <a:endParaRPr lang="en-US" sz="9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3804965752"/>
                  </a:ext>
                </a:extLst>
              </a:tr>
              <a:tr h="290069">
                <a:tc rowSpan="3">
                  <a:txBody>
                    <a:bodyPr/>
                    <a:lstStyle/>
                    <a:p>
                      <a:pPr algn="ctr" fontAlgn="ctr"/>
                      <a:r>
                        <a:rPr lang="zh-TW" altLang="en-US" sz="1050" b="1" u="none" strike="noStrike" dirty="0">
                          <a:effectLst/>
                          <a:latin typeface="微軟正黑體" panose="020B0604030504040204" pitchFamily="34" charset="-120"/>
                          <a:ea typeface="微軟正黑體" panose="020B0604030504040204" pitchFamily="34" charset="-120"/>
                        </a:rPr>
                        <a:t>水冷排支援</a:t>
                      </a:r>
                      <a:endParaRPr lang="en-US" sz="105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a:txBody>
                    <a:bodyPr/>
                    <a:lstStyle/>
                    <a:p>
                      <a:pPr algn="ctr" fontAlgn="ctr"/>
                      <a:r>
                        <a:rPr lang="en-US" sz="1000" b="1" u="none" strike="noStrike" dirty="0">
                          <a:effectLst/>
                          <a:latin typeface="微軟正黑體" panose="020B0604030504040204" pitchFamily="34" charset="-120"/>
                          <a:ea typeface="微軟正黑體" panose="020B0604030504040204" pitchFamily="34" charset="-120"/>
                        </a:rPr>
                        <a:t>Front</a:t>
                      </a:r>
                      <a:endParaRPr lang="en-US" sz="1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gridSpan="3">
                  <a:txBody>
                    <a:bodyPr/>
                    <a:lstStyle/>
                    <a:p>
                      <a:pPr algn="ctr" fontAlgn="ctr"/>
                      <a:r>
                        <a:rPr lang="en-US" altLang="zh-TW" sz="1000" u="none" strike="noStrike" dirty="0">
                          <a:effectLst/>
                          <a:latin typeface="微軟正黑體" panose="020B0604030504040204" pitchFamily="34" charset="-120"/>
                          <a:ea typeface="微軟正黑體" panose="020B0604030504040204" pitchFamily="34" charset="-120"/>
                        </a:rPr>
                        <a:t>360mm x 1/280mm x 1/ 240mm x 1/ 140mm x 1/ 120mm x 1 (</a:t>
                      </a:r>
                      <a:r>
                        <a:rPr lang="zh-TW" altLang="en-US" sz="1000" u="none" strike="noStrike" dirty="0">
                          <a:effectLst/>
                          <a:latin typeface="微軟正黑體" panose="020B0604030504040204" pitchFamily="34" charset="-120"/>
                          <a:ea typeface="微軟正黑體" panose="020B0604030504040204" pitchFamily="34" charset="-120"/>
                        </a:rPr>
                        <a:t>水冷厚度建議</a:t>
                      </a:r>
                      <a:r>
                        <a:rPr lang="en-US" altLang="zh-TW" sz="1000" u="none" strike="noStrike" dirty="0">
                          <a:effectLst/>
                          <a:latin typeface="微軟正黑體" panose="020B0604030504040204" pitchFamily="34" charset="-120"/>
                          <a:ea typeface="微軟正黑體" panose="020B0604030504040204" pitchFamily="34" charset="-120"/>
                        </a:rPr>
                        <a:t>27mm)</a:t>
                      </a:r>
                      <a:endParaRPr lang="en-US" sz="10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pPr algn="ctr" fontAlgn="ctr"/>
                      <a:endParaRPr lang="en-US" sz="9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tc hMerge="1">
                  <a:txBody>
                    <a:bodyPr/>
                    <a:lstStyle/>
                    <a:p>
                      <a:pPr algn="ctr" fontAlgn="ctr"/>
                      <a:endParaRPr lang="en-US" sz="9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2723724583"/>
                  </a:ext>
                </a:extLst>
              </a:tr>
              <a:tr h="290069">
                <a:tc vMerge="1">
                  <a:txBody>
                    <a:bodyPr/>
                    <a:lstStyle/>
                    <a:p>
                      <a:endParaRPr lang="zh-TW" altLang="en-US"/>
                    </a:p>
                  </a:txBody>
                  <a:tcPr/>
                </a:tc>
                <a:tc>
                  <a:txBody>
                    <a:bodyPr/>
                    <a:lstStyle/>
                    <a:p>
                      <a:pPr algn="ctr" fontAlgn="ctr"/>
                      <a:r>
                        <a:rPr lang="en-US" sz="1000" b="1" u="none" strike="noStrike" dirty="0">
                          <a:effectLst/>
                          <a:latin typeface="微軟正黑體" panose="020B0604030504040204" pitchFamily="34" charset="-120"/>
                          <a:ea typeface="微軟正黑體" panose="020B0604030504040204" pitchFamily="34" charset="-120"/>
                        </a:rPr>
                        <a:t>Top</a:t>
                      </a:r>
                      <a:endParaRPr lang="en-US" sz="1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gridSpan="3">
                  <a:txBody>
                    <a:bodyPr/>
                    <a:lstStyle/>
                    <a:p>
                      <a:pPr algn="ctr" fontAlgn="ctr"/>
                      <a:r>
                        <a:rPr lang="en-US" altLang="zh-TW" sz="1000" u="none" strike="noStrike" dirty="0">
                          <a:effectLst/>
                          <a:latin typeface="微軟正黑體" panose="020B0604030504040204" pitchFamily="34" charset="-120"/>
                          <a:ea typeface="微軟正黑體" panose="020B0604030504040204" pitchFamily="34" charset="-120"/>
                        </a:rPr>
                        <a:t>240mm x 1/ 120mm x 1 (</a:t>
                      </a:r>
                      <a:r>
                        <a:rPr lang="zh-TW" altLang="en-US" sz="1000" u="none" strike="noStrike" dirty="0">
                          <a:effectLst/>
                          <a:latin typeface="微軟正黑體" panose="020B0604030504040204" pitchFamily="34" charset="-120"/>
                          <a:ea typeface="微軟正黑體" panose="020B0604030504040204" pitchFamily="34" charset="-120"/>
                        </a:rPr>
                        <a:t>水冷厚度建議</a:t>
                      </a:r>
                      <a:r>
                        <a:rPr lang="en-US" altLang="zh-TW" sz="1000" u="none" strike="noStrike" dirty="0">
                          <a:effectLst/>
                          <a:latin typeface="微軟正黑體" panose="020B0604030504040204" pitchFamily="34" charset="-120"/>
                          <a:ea typeface="微軟正黑體" panose="020B0604030504040204" pitchFamily="34" charset="-120"/>
                        </a:rPr>
                        <a:t>27mm/</a:t>
                      </a:r>
                      <a:r>
                        <a:rPr lang="zh-TW" altLang="en-US" sz="1000" u="none" strike="noStrike" dirty="0">
                          <a:effectLst/>
                          <a:latin typeface="微軟正黑體" panose="020B0604030504040204" pitchFamily="34" charset="-120"/>
                          <a:ea typeface="微軟正黑體" panose="020B0604030504040204" pitchFamily="34" charset="-120"/>
                        </a:rPr>
                        <a:t>水冷風扇建議</a:t>
                      </a:r>
                      <a:r>
                        <a:rPr lang="en-US" altLang="zh-TW" sz="1000" u="none" strike="noStrike" dirty="0">
                          <a:effectLst/>
                          <a:latin typeface="微軟正黑體" panose="020B0604030504040204" pitchFamily="34" charset="-120"/>
                          <a:ea typeface="微軟正黑體" panose="020B0604030504040204" pitchFamily="34" charset="-120"/>
                        </a:rPr>
                        <a:t>25mm/</a:t>
                      </a:r>
                      <a:r>
                        <a:rPr lang="zh-TW" altLang="en-US" sz="1000" u="none" strike="noStrike" dirty="0">
                          <a:effectLst/>
                          <a:latin typeface="微軟正黑體" panose="020B0604030504040204" pitchFamily="34" charset="-120"/>
                          <a:ea typeface="微軟正黑體" panose="020B0604030504040204" pitchFamily="34" charset="-120"/>
                        </a:rPr>
                        <a:t>記憶體建議</a:t>
                      </a:r>
                      <a:r>
                        <a:rPr lang="en-US" altLang="zh-TW" sz="1000" u="none" strike="noStrike" dirty="0">
                          <a:effectLst/>
                          <a:latin typeface="微軟正黑體" panose="020B0604030504040204" pitchFamily="34" charset="-120"/>
                          <a:ea typeface="微軟正黑體" panose="020B0604030504040204" pitchFamily="34" charset="-120"/>
                        </a:rPr>
                        <a:t>32mm)</a:t>
                      </a:r>
                      <a:endParaRPr lang="en-US" sz="10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pPr algn="ctr" fontAlgn="ctr"/>
                      <a:endParaRPr lang="en-US" sz="9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tc hMerge="1">
                  <a:txBody>
                    <a:bodyPr/>
                    <a:lstStyle/>
                    <a:p>
                      <a:pPr algn="ctr" fontAlgn="ctr"/>
                      <a:endParaRPr lang="en-US" sz="9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1877816791"/>
                  </a:ext>
                </a:extLst>
              </a:tr>
              <a:tr h="238521">
                <a:tc vMerge="1">
                  <a:txBody>
                    <a:bodyPr/>
                    <a:lstStyle/>
                    <a:p>
                      <a:endParaRPr lang="zh-TW" altLang="en-US"/>
                    </a:p>
                  </a:txBody>
                  <a:tcPr/>
                </a:tc>
                <a:tc>
                  <a:txBody>
                    <a:bodyPr/>
                    <a:lstStyle/>
                    <a:p>
                      <a:pPr algn="ctr" fontAlgn="ctr"/>
                      <a:r>
                        <a:rPr lang="en-US" sz="1000" b="1" u="none" strike="noStrike" dirty="0">
                          <a:effectLst/>
                          <a:latin typeface="微軟正黑體" panose="020B0604030504040204" pitchFamily="34" charset="-120"/>
                          <a:ea typeface="微軟正黑體" panose="020B0604030504040204" pitchFamily="34" charset="-120"/>
                        </a:rPr>
                        <a:t>Rear</a:t>
                      </a:r>
                      <a:endParaRPr lang="en-US" sz="1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gridSpan="3">
                  <a:txBody>
                    <a:bodyPr/>
                    <a:lstStyle/>
                    <a:p>
                      <a:pPr algn="ctr" fontAlgn="ctr"/>
                      <a:r>
                        <a:rPr lang="en-US" sz="1000" u="none" strike="noStrike" dirty="0">
                          <a:effectLst/>
                          <a:latin typeface="微軟正黑體" panose="020B0604030504040204" pitchFamily="34" charset="-120"/>
                          <a:ea typeface="微軟正黑體" panose="020B0604030504040204" pitchFamily="34" charset="-120"/>
                        </a:rPr>
                        <a:t>120mm x 1</a:t>
                      </a:r>
                      <a:endParaRPr lang="en-US" sz="10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pPr algn="ctr" fontAlgn="ctr"/>
                      <a:endParaRPr lang="en-US" sz="9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tc hMerge="1">
                  <a:txBody>
                    <a:bodyPr/>
                    <a:lstStyle/>
                    <a:p>
                      <a:pPr algn="ctr" fontAlgn="ctr"/>
                      <a:endParaRPr lang="en-US" sz="9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1674044838"/>
                  </a:ext>
                </a:extLst>
              </a:tr>
              <a:tr h="238521">
                <a:tc gridSpan="2">
                  <a:txBody>
                    <a:bodyPr/>
                    <a:lstStyle/>
                    <a:p>
                      <a:pPr algn="ctr" fontAlgn="ctr"/>
                      <a:r>
                        <a:rPr lang="en-US" sz="1000" b="1" u="none" strike="noStrike" dirty="0">
                          <a:effectLst/>
                          <a:latin typeface="微軟正黑體" panose="020B0604030504040204" pitchFamily="34" charset="-120"/>
                          <a:ea typeface="微軟正黑體" panose="020B0604030504040204" pitchFamily="34" charset="-120"/>
                        </a:rPr>
                        <a:t>PCI-E Slots</a:t>
                      </a:r>
                      <a:endParaRPr lang="en-US" sz="1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endParaRPr lang="zh-TW" altLang="en-US"/>
                    </a:p>
                  </a:txBody>
                  <a:tcPr/>
                </a:tc>
                <a:tc gridSpan="3">
                  <a:txBody>
                    <a:bodyPr/>
                    <a:lstStyle/>
                    <a:p>
                      <a:pPr algn="ctr" fontAlgn="ctr"/>
                      <a:r>
                        <a:rPr lang="en-US" sz="1000" u="none" strike="noStrike" dirty="0">
                          <a:effectLst/>
                          <a:latin typeface="微軟正黑體" panose="020B0604030504040204" pitchFamily="34" charset="-120"/>
                          <a:ea typeface="微軟正黑體" panose="020B0604030504040204" pitchFamily="34" charset="-120"/>
                        </a:rPr>
                        <a:t>7 Slots</a:t>
                      </a:r>
                      <a:endParaRPr lang="en-US" sz="10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pPr algn="ctr" fontAlgn="ctr"/>
                      <a:endParaRPr lang="en-US" sz="9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tc hMerge="1">
                  <a:txBody>
                    <a:bodyPr/>
                    <a:lstStyle/>
                    <a:p>
                      <a:pPr algn="ctr" fontAlgn="ctr"/>
                      <a:endParaRPr lang="en-US" sz="9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3345325413"/>
                  </a:ext>
                </a:extLst>
              </a:tr>
              <a:tr h="238521">
                <a:tc gridSpan="2">
                  <a:txBody>
                    <a:bodyPr/>
                    <a:lstStyle/>
                    <a:p>
                      <a:pPr algn="ctr" fontAlgn="ctr"/>
                      <a:r>
                        <a:rPr lang="en-US" sz="1000" b="1" u="none" strike="noStrike" dirty="0">
                          <a:effectLst/>
                          <a:latin typeface="微軟正黑體" panose="020B0604030504040204" pitchFamily="34" charset="-120"/>
                          <a:ea typeface="微軟正黑體" panose="020B0604030504040204" pitchFamily="34" charset="-120"/>
                        </a:rPr>
                        <a:t>I/O Ports</a:t>
                      </a:r>
                      <a:endParaRPr lang="en-US" sz="1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endParaRPr lang="zh-TW" altLang="en-US"/>
                    </a:p>
                  </a:txBody>
                  <a:tcPr/>
                </a:tc>
                <a:tc gridSpan="3">
                  <a:txBody>
                    <a:bodyPr/>
                    <a:lstStyle/>
                    <a:p>
                      <a:pPr algn="ctr" fontAlgn="ctr"/>
                      <a:r>
                        <a:rPr lang="pt-BR" sz="1000" u="none" strike="noStrike" dirty="0">
                          <a:effectLst/>
                          <a:latin typeface="微軟正黑體" panose="020B0604030504040204" pitchFamily="34" charset="-120"/>
                          <a:ea typeface="微軟正黑體" panose="020B0604030504040204" pitchFamily="34" charset="-120"/>
                        </a:rPr>
                        <a:t>2 x USB 3.0, Audio I/O</a:t>
                      </a:r>
                      <a:endParaRPr lang="pt-BR" sz="10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pPr algn="ctr" fontAlgn="ctr"/>
                      <a:endParaRPr lang="pt-BR" sz="9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tc hMerge="1">
                  <a:txBody>
                    <a:bodyPr/>
                    <a:lstStyle/>
                    <a:p>
                      <a:pPr algn="ctr" fontAlgn="ctr"/>
                      <a:endParaRPr lang="pt-BR" sz="9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2157122366"/>
                  </a:ext>
                </a:extLst>
              </a:tr>
              <a:tr h="238521">
                <a:tc gridSpan="2">
                  <a:txBody>
                    <a:bodyPr/>
                    <a:lstStyle/>
                    <a:p>
                      <a:pPr algn="ctr" fontAlgn="ctr"/>
                      <a:r>
                        <a:rPr lang="zh-TW" altLang="en-US" sz="1000" b="1" u="none" strike="noStrike" dirty="0">
                          <a:effectLst/>
                          <a:latin typeface="微軟正黑體" panose="020B0604030504040204" pitchFamily="34" charset="-120"/>
                          <a:ea typeface="微軟正黑體" panose="020B0604030504040204" pitchFamily="34" charset="-120"/>
                        </a:rPr>
                        <a:t>電源供應器尺寸</a:t>
                      </a:r>
                      <a:endParaRPr lang="en-US" sz="1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endParaRPr lang="zh-TW" altLang="en-US"/>
                    </a:p>
                  </a:txBody>
                  <a:tcPr/>
                </a:tc>
                <a:tc gridSpan="3">
                  <a:txBody>
                    <a:bodyPr/>
                    <a:lstStyle/>
                    <a:p>
                      <a:pPr algn="ctr" fontAlgn="ctr"/>
                      <a:r>
                        <a:rPr lang="en-US" sz="1000" u="none" strike="noStrike" dirty="0">
                          <a:effectLst/>
                          <a:latin typeface="微軟正黑體" panose="020B0604030504040204" pitchFamily="34" charset="-120"/>
                          <a:ea typeface="微軟正黑體" panose="020B0604030504040204" pitchFamily="34" charset="-120"/>
                        </a:rPr>
                        <a:t>ATX &amp; Standard / </a:t>
                      </a:r>
                      <a:r>
                        <a:rPr lang="zh-TW" altLang="en-US" sz="1000" u="none" strike="noStrike" dirty="0">
                          <a:effectLst/>
                          <a:latin typeface="微軟正黑體" panose="020B0604030504040204" pitchFamily="34" charset="-120"/>
                          <a:ea typeface="微軟正黑體" panose="020B0604030504040204" pitchFamily="34" charset="-120"/>
                        </a:rPr>
                        <a:t>長度可達至 </a:t>
                      </a:r>
                      <a:r>
                        <a:rPr lang="en-US" altLang="zh-TW" sz="1000" u="none" strike="noStrike" dirty="0">
                          <a:effectLst/>
                          <a:latin typeface="微軟正黑體" panose="020B0604030504040204" pitchFamily="34" charset="-120"/>
                          <a:ea typeface="微軟正黑體" panose="020B0604030504040204" pitchFamily="34" charset="-120"/>
                        </a:rPr>
                        <a:t>200</a:t>
                      </a:r>
                      <a:r>
                        <a:rPr lang="en-US" sz="1000" u="none" strike="noStrike" dirty="0">
                          <a:effectLst/>
                          <a:latin typeface="微軟正黑體" panose="020B0604030504040204" pitchFamily="34" charset="-120"/>
                          <a:ea typeface="微軟正黑體" panose="020B0604030504040204" pitchFamily="34" charset="-120"/>
                        </a:rPr>
                        <a:t>mm (</a:t>
                      </a:r>
                      <a:r>
                        <a:rPr lang="zh-TW" altLang="en-US" sz="1000" u="none" strike="noStrike" dirty="0">
                          <a:effectLst/>
                          <a:latin typeface="微軟正黑體" panose="020B0604030504040204" pitchFamily="34" charset="-120"/>
                          <a:ea typeface="微軟正黑體" panose="020B0604030504040204" pitchFamily="34" charset="-120"/>
                        </a:rPr>
                        <a:t>建議長度至 </a:t>
                      </a:r>
                      <a:r>
                        <a:rPr lang="en-US" altLang="zh-TW" sz="1000" u="none" strike="noStrike" dirty="0">
                          <a:effectLst/>
                          <a:latin typeface="微軟正黑體" panose="020B0604030504040204" pitchFamily="34" charset="-120"/>
                          <a:ea typeface="微軟正黑體" panose="020B0604030504040204" pitchFamily="34" charset="-120"/>
                        </a:rPr>
                        <a:t>190</a:t>
                      </a:r>
                      <a:r>
                        <a:rPr lang="en-US" sz="1000" u="none" strike="noStrike" dirty="0">
                          <a:effectLst/>
                          <a:latin typeface="微軟正黑體" panose="020B0604030504040204" pitchFamily="34" charset="-120"/>
                          <a:ea typeface="微軟正黑體" panose="020B0604030504040204" pitchFamily="34" charset="-120"/>
                        </a:rPr>
                        <a:t>mm)</a:t>
                      </a:r>
                      <a:endParaRPr lang="en-US" sz="10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pPr algn="ctr" fontAlgn="ctr"/>
                      <a:endParaRPr lang="en-US" sz="9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tc hMerge="1">
                  <a:txBody>
                    <a:bodyPr/>
                    <a:lstStyle/>
                    <a:p>
                      <a:pPr algn="ctr" fontAlgn="ctr"/>
                      <a:endParaRPr lang="en-US" sz="9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352379856"/>
                  </a:ext>
                </a:extLst>
              </a:tr>
            </a:tbl>
          </a:graphicData>
        </a:graphic>
      </p:graphicFrame>
    </p:spTree>
    <p:extLst>
      <p:ext uri="{BB962C8B-B14F-4D97-AF65-F5344CB8AC3E}">
        <p14:creationId xmlns:p14="http://schemas.microsoft.com/office/powerpoint/2010/main" val="2808237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568" y="154644"/>
            <a:ext cx="1487786" cy="337179"/>
          </a:xfrm>
          <a:prstGeom prst="rect">
            <a:avLst/>
          </a:prstGeom>
        </p:spPr>
      </p:pic>
      <p:sp>
        <p:nvSpPr>
          <p:cNvPr id="8" name="矩形 7">
            <a:extLst>
              <a:ext uri="{FF2B5EF4-FFF2-40B4-BE49-F238E27FC236}">
                <a16:creationId xmlns:a16="http://schemas.microsoft.com/office/drawing/2014/main" id="{9A0E9FF0-3CD8-6C4A-BEE2-659355C4CFA3}"/>
              </a:ext>
            </a:extLst>
          </p:cNvPr>
          <p:cNvSpPr/>
          <p:nvPr/>
        </p:nvSpPr>
        <p:spPr>
          <a:xfrm>
            <a:off x="7183701" y="1712038"/>
            <a:ext cx="4683095" cy="830997"/>
          </a:xfrm>
          <a:prstGeom prst="rect">
            <a:avLst/>
          </a:prstGeom>
        </p:spPr>
        <p:txBody>
          <a:bodyPr wrap="square">
            <a:spAutoFit/>
          </a:bodyPr>
          <a:lstStyle/>
          <a:p>
            <a:r>
              <a:rPr lang="zh-TW" altLang="en-US" sz="2400" b="1" dirty="0">
                <a:solidFill>
                  <a:srgbClr val="00FFF8"/>
                </a:solidFill>
                <a:latin typeface="微軟正黑體" panose="020B0604030504040204" pitchFamily="34" charset="-120"/>
                <a:ea typeface="微軟正黑體" panose="020B0604030504040204" pitchFamily="34" charset="-120"/>
              </a:rPr>
              <a:t>源自於風魅影 </a:t>
            </a:r>
            <a:r>
              <a:rPr lang="en-US" altLang="zh-TW" sz="2400" b="1" dirty="0">
                <a:solidFill>
                  <a:srgbClr val="00FFF8"/>
                </a:solidFill>
                <a:latin typeface="微軟正黑體" panose="020B0604030504040204" pitchFamily="34" charset="-120"/>
                <a:ea typeface="微軟正黑體" panose="020B0604030504040204" pitchFamily="34" charset="-120"/>
              </a:rPr>
              <a:t>TG </a:t>
            </a:r>
            <a:r>
              <a:rPr lang="zh-TW" altLang="en-US" sz="2400" b="1" dirty="0">
                <a:solidFill>
                  <a:srgbClr val="00FFF8"/>
                </a:solidFill>
                <a:latin typeface="微軟正黑體" panose="020B0604030504040204" pitchFamily="34" charset="-120"/>
                <a:ea typeface="微軟正黑體" panose="020B0604030504040204" pitchFamily="34" charset="-120"/>
              </a:rPr>
              <a:t>的特色，保留的最核心的價值 </a:t>
            </a:r>
            <a:r>
              <a:rPr lang="en-US" altLang="zh-TW" sz="2400" b="1" dirty="0">
                <a:solidFill>
                  <a:srgbClr val="00FFF8"/>
                </a:solidFill>
                <a:latin typeface="微軟正黑體" panose="020B0604030504040204" pitchFamily="34" charset="-120"/>
                <a:ea typeface="微軟正黑體" panose="020B0604030504040204" pitchFamily="34" charset="-120"/>
              </a:rPr>
              <a:t>-</a:t>
            </a:r>
            <a:r>
              <a:rPr lang="zh-TW" altLang="en-US" sz="2400" b="1" dirty="0">
                <a:solidFill>
                  <a:srgbClr val="00FFF8"/>
                </a:solidFill>
                <a:latin typeface="微軟正黑體" panose="020B0604030504040204" pitchFamily="34" charset="-120"/>
                <a:ea typeface="微軟正黑體" panose="020B0604030504040204" pitchFamily="34" charset="-120"/>
              </a:rPr>
              <a:t>  風魅影</a:t>
            </a:r>
            <a:r>
              <a:rPr lang="en-US" altLang="zh-TW" sz="2400" b="1" dirty="0">
                <a:solidFill>
                  <a:srgbClr val="00FFF8"/>
                </a:solidFill>
                <a:latin typeface="微軟正黑體" panose="020B0604030504040204" pitchFamily="34" charset="-120"/>
                <a:ea typeface="微軟正黑體" panose="020B0604030504040204" pitchFamily="34" charset="-120"/>
              </a:rPr>
              <a:t>SE</a:t>
            </a:r>
            <a:r>
              <a:rPr lang="zh-TW" altLang="en-US" sz="2400" b="1" dirty="0">
                <a:solidFill>
                  <a:srgbClr val="00FFF8"/>
                </a:solidFill>
                <a:latin typeface="微軟正黑體" panose="020B0604030504040204" pitchFamily="34" charset="-120"/>
                <a:ea typeface="微軟正黑體" panose="020B0604030504040204" pitchFamily="34" charset="-120"/>
              </a:rPr>
              <a:t> </a:t>
            </a:r>
            <a:r>
              <a:rPr lang="en-US" altLang="zh-TW" sz="2400" b="1" dirty="0">
                <a:solidFill>
                  <a:srgbClr val="00FFF8"/>
                </a:solidFill>
                <a:latin typeface="微軟正黑體" panose="020B0604030504040204" pitchFamily="34" charset="-120"/>
                <a:ea typeface="微軟正黑體" panose="020B0604030504040204" pitchFamily="34" charset="-120"/>
              </a:rPr>
              <a:t>TG</a:t>
            </a:r>
          </a:p>
        </p:txBody>
      </p:sp>
      <p:sp>
        <p:nvSpPr>
          <p:cNvPr id="9" name="矩形 8"/>
          <p:cNvSpPr/>
          <p:nvPr/>
        </p:nvSpPr>
        <p:spPr>
          <a:xfrm>
            <a:off x="6990460" y="2504024"/>
            <a:ext cx="4792975" cy="3607526"/>
          </a:xfrm>
          <a:prstGeom prst="rect">
            <a:avLst/>
          </a:prstGeom>
        </p:spPr>
        <p:txBody>
          <a:bodyPr wrap="square">
            <a:spAutoFit/>
          </a:bodyPr>
          <a:lstStyle/>
          <a:p>
            <a:pPr algn="just">
              <a:lnSpc>
                <a:spcPct val="150000"/>
              </a:lnSpc>
            </a:pPr>
            <a:r>
              <a:rPr lang="zh-TW" altLang="en-US" sz="1400" dirty="0">
                <a:solidFill>
                  <a:schemeClr val="bg1"/>
                </a:solidFill>
                <a:latin typeface="微軟正黑體" panose="020B0604030504040204" pitchFamily="34" charset="-120"/>
                <a:ea typeface="微軟正黑體" panose="020B0604030504040204" pitchFamily="34" charset="-120"/>
              </a:rPr>
              <a:t>風魅影系列一直是火鳥在入門款最佳代表作品，致力於提供極簡的設計風格、完整的硬體支援、簡單的安裝方式，卻有輕鬆的入手價格。</a:t>
            </a:r>
            <a:endParaRPr lang="en-US" altLang="zh-TW" sz="1400" dirty="0">
              <a:solidFill>
                <a:schemeClr val="bg1"/>
              </a:solidFill>
              <a:latin typeface="微軟正黑體" panose="020B0604030504040204" pitchFamily="34" charset="-120"/>
              <a:ea typeface="微軟正黑體" panose="020B0604030504040204" pitchFamily="34" charset="-120"/>
            </a:endParaRPr>
          </a:p>
          <a:p>
            <a:pPr algn="just">
              <a:lnSpc>
                <a:spcPct val="150000"/>
              </a:lnSpc>
            </a:pPr>
            <a:r>
              <a:rPr lang="zh-TW" altLang="en-US" sz="1400" dirty="0">
                <a:solidFill>
                  <a:schemeClr val="bg1"/>
                </a:solidFill>
                <a:latin typeface="微軟正黑體" panose="020B0604030504040204" pitchFamily="34" charset="-120"/>
                <a:ea typeface="微軟正黑體" panose="020B0604030504040204" pitchFamily="34" charset="-120"/>
              </a:rPr>
              <a:t>風魅影</a:t>
            </a:r>
            <a:r>
              <a:rPr lang="en-US" altLang="zh-TW" sz="1400" dirty="0">
                <a:solidFill>
                  <a:schemeClr val="bg1"/>
                </a:solidFill>
                <a:latin typeface="微軟正黑體" panose="020B0604030504040204" pitchFamily="34" charset="-120"/>
                <a:ea typeface="微軟正黑體" panose="020B0604030504040204" pitchFamily="34" charset="-120"/>
              </a:rPr>
              <a:t>SE TG</a:t>
            </a:r>
            <a:r>
              <a:rPr lang="zh-TW" altLang="en-US" sz="1400" dirty="0">
                <a:solidFill>
                  <a:schemeClr val="bg1"/>
                </a:solidFill>
                <a:latin typeface="微軟正黑體" panose="020B0604030504040204" pitchFamily="34" charset="-120"/>
                <a:ea typeface="微軟正黑體" panose="020B0604030504040204" pitchFamily="34" charset="-120"/>
              </a:rPr>
              <a:t>可以由最前方的細小金屬網及過濾灰塵濾網組成的前面板來看出其核心價值，出廠搭載</a:t>
            </a:r>
            <a:r>
              <a:rPr lang="en-US" altLang="zh-TW" sz="1400" dirty="0">
                <a:solidFill>
                  <a:schemeClr val="bg1"/>
                </a:solidFill>
                <a:latin typeface="微軟正黑體" panose="020B0604030504040204" pitchFamily="34" charset="-120"/>
                <a:ea typeface="微軟正黑體" panose="020B0604030504040204" pitchFamily="34" charset="-120"/>
              </a:rPr>
              <a:t>4</a:t>
            </a:r>
            <a:r>
              <a:rPr lang="zh-TW" altLang="en-US" sz="1400" dirty="0">
                <a:solidFill>
                  <a:schemeClr val="bg1"/>
                </a:solidFill>
                <a:latin typeface="微軟正黑體" panose="020B0604030504040204" pitchFamily="34" charset="-120"/>
                <a:ea typeface="微軟正黑體" panose="020B0604030504040204" pitchFamily="34" charset="-120"/>
              </a:rPr>
              <a:t>個</a:t>
            </a:r>
            <a:r>
              <a:rPr lang="en-US" altLang="zh-TW" sz="1400" dirty="0">
                <a:solidFill>
                  <a:schemeClr val="bg1"/>
                </a:solidFill>
                <a:latin typeface="微軟正黑體" panose="020B0604030504040204" pitchFamily="34" charset="-120"/>
                <a:ea typeface="微軟正黑體" panose="020B0604030504040204" pitchFamily="34" charset="-120"/>
              </a:rPr>
              <a:t>120mm ARGB (3 pin 5V) </a:t>
            </a:r>
            <a:r>
              <a:rPr lang="zh-TW" altLang="en-US" sz="1400" dirty="0">
                <a:solidFill>
                  <a:schemeClr val="bg1"/>
                </a:solidFill>
                <a:latin typeface="微軟正黑體" panose="020B0604030504040204" pitchFamily="34" charset="-120"/>
                <a:ea typeface="微軟正黑體" panose="020B0604030504040204" pitchFamily="34" charset="-120"/>
              </a:rPr>
              <a:t>風扇，並且內附全新的 </a:t>
            </a:r>
            <a:r>
              <a:rPr lang="en-US" altLang="zh-TW" sz="1400" dirty="0">
                <a:solidFill>
                  <a:schemeClr val="bg1"/>
                </a:solidFill>
                <a:latin typeface="微軟正黑體" panose="020B0604030504040204" pitchFamily="34" charset="-120"/>
                <a:ea typeface="微軟正黑體" panose="020B0604030504040204" pitchFamily="34" charset="-120"/>
              </a:rPr>
              <a:t>6 + 6 ARGB </a:t>
            </a:r>
            <a:r>
              <a:rPr lang="zh-TW" altLang="en-US" sz="1400" dirty="0">
                <a:solidFill>
                  <a:schemeClr val="bg1"/>
                </a:solidFill>
                <a:latin typeface="微軟正黑體" panose="020B0604030504040204" pitchFamily="34" charset="-120"/>
                <a:ea typeface="微軟正黑體" panose="020B0604030504040204" pitchFamily="34" charset="-120"/>
              </a:rPr>
              <a:t>控制器。在機箱左側有著透明鋼化玻璃可以呈現機內部乾淨簡單的內部設計，玩家可以應用這個內部設計，來組裝出自己的高階電競平台。</a:t>
            </a:r>
            <a:endParaRPr lang="en-US" altLang="zh-TW" sz="1400" dirty="0">
              <a:solidFill>
                <a:schemeClr val="bg1"/>
              </a:solidFill>
              <a:latin typeface="微軟正黑體" panose="020B0604030504040204" pitchFamily="34" charset="-120"/>
              <a:ea typeface="微軟正黑體" panose="020B0604030504040204" pitchFamily="34" charset="-120"/>
            </a:endParaRPr>
          </a:p>
          <a:p>
            <a:pPr algn="just">
              <a:lnSpc>
                <a:spcPct val="150000"/>
              </a:lnSpc>
            </a:pPr>
            <a:endParaRPr lang="zh-TW" altLang="zh-TW" sz="1400" dirty="0">
              <a:solidFill>
                <a:schemeClr val="bg1"/>
              </a:solidFill>
              <a:latin typeface="微軟正黑體" panose="020B0604030504040204" pitchFamily="34" charset="-120"/>
              <a:ea typeface="微軟正黑體" panose="020B0604030504040204" pitchFamily="34" charset="-120"/>
            </a:endParaRPr>
          </a:p>
          <a:p>
            <a:pPr algn="just">
              <a:lnSpc>
                <a:spcPct val="150000"/>
              </a:lnSpc>
            </a:pPr>
            <a:endParaRPr lang="en-US" altLang="zh-TW" sz="1400"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endParaRPr>
          </a:p>
        </p:txBody>
      </p:sp>
      <p:pic>
        <p:nvPicPr>
          <p:cNvPr id="4" name="圖片 3">
            <a:extLst>
              <a:ext uri="{FF2B5EF4-FFF2-40B4-BE49-F238E27FC236}">
                <a16:creationId xmlns:a16="http://schemas.microsoft.com/office/drawing/2014/main" id="{5EAB862C-CE2A-4EC4-8687-0C4D58473DE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28363" y="2342929"/>
            <a:ext cx="2578736" cy="2578737"/>
          </a:xfrm>
          <a:prstGeom prst="rect">
            <a:avLst/>
          </a:prstGeom>
        </p:spPr>
      </p:pic>
      <p:pic>
        <p:nvPicPr>
          <p:cNvPr id="12" name="圖片 11">
            <a:extLst>
              <a:ext uri="{FF2B5EF4-FFF2-40B4-BE49-F238E27FC236}">
                <a16:creationId xmlns:a16="http://schemas.microsoft.com/office/drawing/2014/main" id="{6AD6956B-C838-4A1B-BC30-963AF5565C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26718" y="2020641"/>
            <a:ext cx="3014113" cy="3014113"/>
          </a:xfrm>
          <a:prstGeom prst="rect">
            <a:avLst/>
          </a:prstGeom>
        </p:spPr>
      </p:pic>
      <p:pic>
        <p:nvPicPr>
          <p:cNvPr id="14" name="圖片 13">
            <a:extLst>
              <a:ext uri="{FF2B5EF4-FFF2-40B4-BE49-F238E27FC236}">
                <a16:creationId xmlns:a16="http://schemas.microsoft.com/office/drawing/2014/main" id="{CF5086B9-7FE6-43B4-ADC1-45B5AA826C1A}"/>
              </a:ext>
            </a:extLst>
          </p:cNvPr>
          <p:cNvPicPr>
            <a:picLocks noChangeAspect="1"/>
          </p:cNvPicPr>
          <p:nvPr/>
        </p:nvPicPr>
        <p:blipFill>
          <a:blip r:embed="rId5"/>
          <a:stretch>
            <a:fillRect/>
          </a:stretch>
        </p:blipFill>
        <p:spPr>
          <a:xfrm>
            <a:off x="739847" y="1739812"/>
            <a:ext cx="3396497" cy="3396498"/>
          </a:xfrm>
          <a:prstGeom prst="rect">
            <a:avLst/>
          </a:prstGeom>
        </p:spPr>
      </p:pic>
    </p:spTree>
    <p:extLst>
      <p:ext uri="{BB962C8B-B14F-4D97-AF65-F5344CB8AC3E}">
        <p14:creationId xmlns:p14="http://schemas.microsoft.com/office/powerpoint/2010/main" val="1702420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760237" y="2383738"/>
            <a:ext cx="3939702" cy="2677656"/>
          </a:xfrm>
          <a:prstGeom prst="rect">
            <a:avLst/>
          </a:prstGeom>
        </p:spPr>
        <p:txBody>
          <a:bodyPr wrap="square">
            <a:spAutoFit/>
          </a:bodyPr>
          <a:lstStyle/>
          <a:p>
            <a:pPr>
              <a:lnSpc>
                <a:spcPct val="150000"/>
              </a:lnSpc>
            </a:pPr>
            <a:r>
              <a:rPr lang="zh-TW" altLang="en-US" sz="1400" dirty="0">
                <a:solidFill>
                  <a:schemeClr val="bg1"/>
                </a:solidFill>
                <a:latin typeface="微軟正黑體" panose="020B0604030504040204" pitchFamily="34" charset="-120"/>
                <a:ea typeface="微軟正黑體" panose="020B0604030504040204" pitchFamily="34" charset="-120"/>
              </a:rPr>
              <a:t>風魅影</a:t>
            </a:r>
            <a:r>
              <a:rPr lang="en-US" sz="1400" dirty="0">
                <a:solidFill>
                  <a:schemeClr val="bg1"/>
                </a:solidFill>
                <a:latin typeface="微軟正黑體" panose="020B0604030504040204" pitchFamily="34" charset="-120"/>
                <a:ea typeface="微軟正黑體" panose="020B0604030504040204" pitchFamily="34" charset="-120"/>
              </a:rPr>
              <a:t>SE TG </a:t>
            </a:r>
            <a:r>
              <a:rPr lang="zh-TW" altLang="en-US" sz="1400" dirty="0">
                <a:solidFill>
                  <a:schemeClr val="bg1"/>
                </a:solidFill>
                <a:latin typeface="微軟正黑體" panose="020B0604030504040204" pitchFamily="34" charset="-120"/>
                <a:ea typeface="微軟正黑體" panose="020B0604030504040204" pitchFamily="34" charset="-120"/>
              </a:rPr>
              <a:t>是一款設計緊湊的機箱，但是在緊湊中卻可以支援大部分的新規格硬體，且在充足氣流的方式下獲得更好的效能。</a:t>
            </a:r>
            <a:endParaRPr lang="en-US" sz="1400" dirty="0">
              <a:solidFill>
                <a:schemeClr val="bg1"/>
              </a:solidFill>
              <a:latin typeface="微軟正黑體" panose="020B0604030504040204" pitchFamily="34" charset="-120"/>
              <a:ea typeface="微軟正黑體" panose="020B0604030504040204" pitchFamily="34" charset="-120"/>
            </a:endParaRPr>
          </a:p>
          <a:p>
            <a:pPr algn="just">
              <a:lnSpc>
                <a:spcPct val="150000"/>
              </a:lnSpc>
            </a:pPr>
            <a:endParaRPr lang="en-US" sz="1400" dirty="0">
              <a:solidFill>
                <a:schemeClr val="bg1"/>
              </a:solidFill>
              <a:latin typeface="微軟正黑體" panose="020B0604030504040204" pitchFamily="34" charset="-120"/>
              <a:ea typeface="微軟正黑體" panose="020B0604030504040204" pitchFamily="34" charset="-120"/>
            </a:endParaRPr>
          </a:p>
          <a:p>
            <a:pPr algn="just">
              <a:lnSpc>
                <a:spcPct val="150000"/>
              </a:lnSpc>
            </a:pPr>
            <a:r>
              <a:rPr lang="zh-TW" altLang="en-US" sz="1400" dirty="0">
                <a:solidFill>
                  <a:schemeClr val="bg1"/>
                </a:solidFill>
                <a:latin typeface="微軟正黑體" panose="020B0604030504040204" pitchFamily="34" charset="-120"/>
                <a:ea typeface="微軟正黑體" panose="020B0604030504040204" pitchFamily="34" charset="-120"/>
              </a:rPr>
              <a:t>風魅影</a:t>
            </a:r>
            <a:r>
              <a:rPr lang="en-US" altLang="zh-TW" sz="1400" dirty="0">
                <a:solidFill>
                  <a:schemeClr val="bg1"/>
                </a:solidFill>
                <a:latin typeface="微軟正黑體" panose="020B0604030504040204" pitchFamily="34" charset="-120"/>
                <a:ea typeface="微軟正黑體" panose="020B0604030504040204" pitchFamily="34" charset="-120"/>
              </a:rPr>
              <a:t>SE TG</a:t>
            </a:r>
            <a:r>
              <a:rPr lang="zh-TW" altLang="en-US" sz="1400" dirty="0">
                <a:solidFill>
                  <a:schemeClr val="bg1"/>
                </a:solidFill>
                <a:latin typeface="微軟正黑體" panose="020B0604030504040204" pitchFamily="34" charset="-120"/>
                <a:ea typeface="微軟正黑體" panose="020B0604030504040204" pitchFamily="34" charset="-120"/>
              </a:rPr>
              <a:t> 本次有四個顏色選項讓玩家有更個性的選擇，黑色機身帶有黑色鐵網，黑色機身帶有紅色鐵網，白色機身帶有白色鐵網，白色機身帶有紫色鐵網。</a:t>
            </a:r>
            <a:endParaRPr lang="en-US" sz="1400" dirty="0">
              <a:solidFill>
                <a:schemeClr val="bg1"/>
              </a:solidFill>
              <a:latin typeface="微軟正黑體" panose="020B0604030504040204" pitchFamily="34" charset="-120"/>
              <a:ea typeface="微軟正黑體" panose="020B0604030504040204" pitchFamily="34" charset="-120"/>
            </a:endParaRPr>
          </a:p>
        </p:txBody>
      </p:sp>
      <p:sp>
        <p:nvSpPr>
          <p:cNvPr id="9" name="矩形 8"/>
          <p:cNvSpPr/>
          <p:nvPr/>
        </p:nvSpPr>
        <p:spPr>
          <a:xfrm>
            <a:off x="1764967" y="1359798"/>
            <a:ext cx="8163339" cy="461665"/>
          </a:xfrm>
          <a:prstGeom prst="rect">
            <a:avLst/>
          </a:prstGeom>
        </p:spPr>
        <p:txBody>
          <a:bodyPr wrap="square">
            <a:spAutoFit/>
          </a:bodyPr>
          <a:lstStyle/>
          <a:p>
            <a:pPr algn="ctr"/>
            <a:r>
              <a:rPr lang="zh-TW" altLang="en-US" sz="2400" b="1" dirty="0">
                <a:solidFill>
                  <a:srgbClr val="00FFF8"/>
                </a:solidFill>
                <a:latin typeface="微軟正黑體" panose="020B0604030504040204" pitchFamily="34" charset="-120"/>
                <a:ea typeface="微軟正黑體" panose="020B0604030504040204" pitchFamily="34" charset="-120"/>
              </a:rPr>
              <a:t>高透氣的鐵網設計來呈現你的繽紛風格</a:t>
            </a:r>
            <a:endParaRPr lang="en-US" altLang="zh-TW" sz="2400" b="1" dirty="0">
              <a:solidFill>
                <a:srgbClr val="00FFF8"/>
              </a:solidFill>
              <a:latin typeface="微軟正黑體" panose="020B0604030504040204" pitchFamily="34" charset="-120"/>
              <a:ea typeface="微軟正黑體" panose="020B0604030504040204" pitchFamily="34" charset="-120"/>
            </a:endParaRPr>
          </a:p>
        </p:txBody>
      </p:sp>
      <p:pic>
        <p:nvPicPr>
          <p:cNvPr id="6" name="圖片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568" y="154644"/>
            <a:ext cx="1487786" cy="337179"/>
          </a:xfrm>
          <a:prstGeom prst="rect">
            <a:avLst/>
          </a:prstGeom>
        </p:spPr>
      </p:pic>
      <p:pic>
        <p:nvPicPr>
          <p:cNvPr id="10" name="圖片 9">
            <a:extLst>
              <a:ext uri="{FF2B5EF4-FFF2-40B4-BE49-F238E27FC236}">
                <a16:creationId xmlns:a16="http://schemas.microsoft.com/office/drawing/2014/main" id="{C53F29D6-EF5B-474D-92C8-35AB915B75B2}"/>
              </a:ext>
            </a:extLst>
          </p:cNvPr>
          <p:cNvPicPr>
            <a:picLocks noChangeAspect="1"/>
          </p:cNvPicPr>
          <p:nvPr/>
        </p:nvPicPr>
        <p:blipFill>
          <a:blip r:embed="rId3"/>
          <a:stretch>
            <a:fillRect/>
          </a:stretch>
        </p:blipFill>
        <p:spPr>
          <a:xfrm>
            <a:off x="4580130" y="1983036"/>
            <a:ext cx="3608024" cy="3608024"/>
          </a:xfrm>
          <a:prstGeom prst="rect">
            <a:avLst/>
          </a:prstGeom>
        </p:spPr>
      </p:pic>
      <p:pic>
        <p:nvPicPr>
          <p:cNvPr id="14" name="圖片 13">
            <a:extLst>
              <a:ext uri="{FF2B5EF4-FFF2-40B4-BE49-F238E27FC236}">
                <a16:creationId xmlns:a16="http://schemas.microsoft.com/office/drawing/2014/main" id="{72510A3F-35A6-49CA-85CF-52FE864249BD}"/>
              </a:ext>
            </a:extLst>
          </p:cNvPr>
          <p:cNvPicPr>
            <a:picLocks noChangeAspect="1"/>
          </p:cNvPicPr>
          <p:nvPr/>
        </p:nvPicPr>
        <p:blipFill>
          <a:blip r:embed="rId4"/>
          <a:stretch>
            <a:fillRect/>
          </a:stretch>
        </p:blipFill>
        <p:spPr>
          <a:xfrm>
            <a:off x="6384142" y="1983036"/>
            <a:ext cx="3608024" cy="3608024"/>
          </a:xfrm>
          <a:prstGeom prst="rect">
            <a:avLst/>
          </a:prstGeom>
        </p:spPr>
      </p:pic>
      <p:pic>
        <p:nvPicPr>
          <p:cNvPr id="16" name="圖片 15">
            <a:extLst>
              <a:ext uri="{FF2B5EF4-FFF2-40B4-BE49-F238E27FC236}">
                <a16:creationId xmlns:a16="http://schemas.microsoft.com/office/drawing/2014/main" id="{C1A7C1FF-2422-4B57-8029-A8401B1924C1}"/>
              </a:ext>
            </a:extLst>
          </p:cNvPr>
          <p:cNvPicPr>
            <a:picLocks noChangeAspect="1"/>
          </p:cNvPicPr>
          <p:nvPr/>
        </p:nvPicPr>
        <p:blipFill>
          <a:blip r:embed="rId5"/>
          <a:stretch>
            <a:fillRect/>
          </a:stretch>
        </p:blipFill>
        <p:spPr>
          <a:xfrm>
            <a:off x="8188154" y="1983036"/>
            <a:ext cx="3608024" cy="3608024"/>
          </a:xfrm>
          <a:prstGeom prst="rect">
            <a:avLst/>
          </a:prstGeom>
        </p:spPr>
      </p:pic>
    </p:spTree>
    <p:extLst>
      <p:ext uri="{BB962C8B-B14F-4D97-AF65-F5344CB8AC3E}">
        <p14:creationId xmlns:p14="http://schemas.microsoft.com/office/powerpoint/2010/main" val="1807395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996631" y="5829783"/>
            <a:ext cx="8198737" cy="375809"/>
          </a:xfrm>
          <a:prstGeom prst="rect">
            <a:avLst/>
          </a:prstGeom>
        </p:spPr>
        <p:txBody>
          <a:bodyPr wrap="square">
            <a:spAutoFit/>
          </a:bodyPr>
          <a:lstStyle/>
          <a:p>
            <a:pPr algn="ctr">
              <a:lnSpc>
                <a:spcPct val="150000"/>
              </a:lnSpc>
            </a:pPr>
            <a:r>
              <a:rPr lang="en-US" altLang="zh-TW" sz="1400" dirty="0">
                <a:solidFill>
                  <a:schemeClr val="bg1"/>
                </a:solidFill>
                <a:latin typeface="微軟正黑體" panose="020B0604030504040204" pitchFamily="34" charset="-120"/>
                <a:ea typeface="微軟正黑體" panose="020B0604030504040204" pitchFamily="34" charset="-120"/>
              </a:rPr>
              <a:t>ARGB</a:t>
            </a:r>
            <a:r>
              <a:rPr lang="zh-TW" altLang="en-US" sz="1400" dirty="0">
                <a:solidFill>
                  <a:schemeClr val="bg1"/>
                </a:solidFill>
                <a:latin typeface="微軟正黑體" panose="020B0604030504040204" pitchFamily="34" charset="-120"/>
                <a:ea typeface="微軟正黑體" panose="020B0604030504040204" pitchFamily="34" charset="-120"/>
              </a:rPr>
              <a:t>風扇安裝於鐵網後面讓絢麗燈光可以穿透在面板的鐵網上面，在美感與機能上達到完好的平衡點。 </a:t>
            </a:r>
            <a:endParaRPr lang="en-US" altLang="zh-TW" sz="1400" dirty="0">
              <a:solidFill>
                <a:schemeClr val="bg1"/>
              </a:solidFill>
              <a:highlight>
                <a:srgbClr val="808000"/>
              </a:highlight>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9" name="矩形 8"/>
          <p:cNvSpPr/>
          <p:nvPr/>
        </p:nvSpPr>
        <p:spPr>
          <a:xfrm>
            <a:off x="1843957" y="839089"/>
            <a:ext cx="8295877" cy="830997"/>
          </a:xfrm>
          <a:prstGeom prst="rect">
            <a:avLst/>
          </a:prstGeom>
        </p:spPr>
        <p:txBody>
          <a:bodyPr wrap="square">
            <a:spAutoFit/>
          </a:bodyPr>
          <a:lstStyle/>
          <a:p>
            <a:pPr algn="ctr"/>
            <a:r>
              <a:rPr lang="zh-TW" altLang="en-US" sz="2400" b="1" dirty="0">
                <a:solidFill>
                  <a:srgbClr val="00FFF8"/>
                </a:solidFill>
                <a:latin typeface="微軟正黑體" panose="020B0604030504040204" pitchFamily="34" charset="-120"/>
                <a:ea typeface="微軟正黑體" panose="020B0604030504040204" pitchFamily="34" charset="-120"/>
              </a:rPr>
              <a:t>出廠即附贈</a:t>
            </a:r>
            <a:r>
              <a:rPr lang="en-US" altLang="zh-TW" sz="2400" b="1" dirty="0">
                <a:solidFill>
                  <a:srgbClr val="00FFF8"/>
                </a:solidFill>
                <a:latin typeface="微軟正黑體" panose="020B0604030504040204" pitchFamily="34" charset="-120"/>
                <a:ea typeface="微軟正黑體" panose="020B0604030504040204" pitchFamily="34" charset="-120"/>
              </a:rPr>
              <a:t>4</a:t>
            </a:r>
            <a:r>
              <a:rPr lang="zh-TW" altLang="en-US" sz="2400" b="1" dirty="0">
                <a:solidFill>
                  <a:srgbClr val="00FFF8"/>
                </a:solidFill>
                <a:latin typeface="微軟正黑體" panose="020B0604030504040204" pitchFamily="34" charset="-120"/>
                <a:ea typeface="微軟正黑體" panose="020B0604030504040204" pitchFamily="34" charset="-120"/>
              </a:rPr>
              <a:t>支</a:t>
            </a:r>
            <a:r>
              <a:rPr lang="en-US" altLang="zh-TW" sz="2400" b="1" dirty="0">
                <a:solidFill>
                  <a:srgbClr val="00FFF8"/>
                </a:solidFill>
                <a:latin typeface="微軟正黑體" panose="020B0604030504040204" pitchFamily="34" charset="-120"/>
                <a:ea typeface="微軟正黑體" panose="020B0604030504040204" pitchFamily="34" charset="-120"/>
              </a:rPr>
              <a:t>ARGB</a:t>
            </a:r>
            <a:r>
              <a:rPr lang="zh-TW" altLang="en-US" sz="2400" b="1" dirty="0">
                <a:solidFill>
                  <a:srgbClr val="00FFF8"/>
                </a:solidFill>
                <a:latin typeface="微軟正黑體" panose="020B0604030504040204" pitchFamily="34" charset="-120"/>
                <a:ea typeface="微軟正黑體" panose="020B0604030504040204" pitchFamily="34" charset="-120"/>
              </a:rPr>
              <a:t>風扇，讓炫彩的 </a:t>
            </a:r>
            <a:r>
              <a:rPr lang="en-US" altLang="zh-TW" sz="2400" b="1" dirty="0">
                <a:solidFill>
                  <a:srgbClr val="00FFF8"/>
                </a:solidFill>
                <a:latin typeface="微軟正黑體" panose="020B0604030504040204" pitchFamily="34" charset="-120"/>
                <a:ea typeface="微軟正黑體" panose="020B0604030504040204" pitchFamily="34" charset="-120"/>
              </a:rPr>
              <a:t>ARGB</a:t>
            </a:r>
            <a:r>
              <a:rPr lang="zh-TW" altLang="en-US" sz="2400" b="1" dirty="0">
                <a:solidFill>
                  <a:srgbClr val="00FFF8"/>
                </a:solidFill>
                <a:latin typeface="微軟正黑體" panose="020B0604030504040204" pitchFamily="34" charset="-120"/>
                <a:ea typeface="微軟正黑體" panose="020B0604030504040204" pitchFamily="34" charset="-120"/>
              </a:rPr>
              <a:t> 燈光</a:t>
            </a:r>
            <a:endParaRPr lang="en-US" altLang="zh-TW" sz="2400" b="1" dirty="0">
              <a:solidFill>
                <a:srgbClr val="00FFF8"/>
              </a:solidFill>
              <a:latin typeface="微軟正黑體" panose="020B0604030504040204" pitchFamily="34" charset="-120"/>
              <a:ea typeface="微軟正黑體" panose="020B0604030504040204" pitchFamily="34" charset="-120"/>
            </a:endParaRPr>
          </a:p>
          <a:p>
            <a:pPr algn="ctr"/>
            <a:r>
              <a:rPr lang="zh-TW" altLang="en-US" sz="2400" b="1" dirty="0">
                <a:solidFill>
                  <a:srgbClr val="00FFF8"/>
                </a:solidFill>
                <a:latin typeface="微軟正黑體" panose="020B0604030504040204" pitchFamily="34" charset="-120"/>
                <a:ea typeface="微軟正黑體" panose="020B0604030504040204" pitchFamily="34" charset="-120"/>
              </a:rPr>
              <a:t>穿透細小的網口呈現更具魅力的燈光秀</a:t>
            </a:r>
            <a:endParaRPr lang="en-US" altLang="zh-TW" sz="2400" b="1" dirty="0">
              <a:solidFill>
                <a:srgbClr val="00FFF8"/>
              </a:solidFill>
              <a:latin typeface="微軟正黑體" panose="020B0604030504040204" pitchFamily="34" charset="-120"/>
              <a:ea typeface="微軟正黑體" panose="020B0604030504040204" pitchFamily="34" charset="-120"/>
            </a:endParaRPr>
          </a:p>
        </p:txBody>
      </p:sp>
      <p:pic>
        <p:nvPicPr>
          <p:cNvPr id="6" name="圖片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568" y="154644"/>
            <a:ext cx="1487786" cy="337179"/>
          </a:xfrm>
          <a:prstGeom prst="rect">
            <a:avLst/>
          </a:prstGeom>
        </p:spPr>
      </p:pic>
      <p:pic>
        <p:nvPicPr>
          <p:cNvPr id="16" name="圖片 15">
            <a:extLst>
              <a:ext uri="{FF2B5EF4-FFF2-40B4-BE49-F238E27FC236}">
                <a16:creationId xmlns:a16="http://schemas.microsoft.com/office/drawing/2014/main" id="{F80FD4FD-245D-42F9-B301-52CD3182882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67996" y="1785704"/>
            <a:ext cx="3013982" cy="3013982"/>
          </a:xfrm>
          <a:prstGeom prst="rect">
            <a:avLst/>
          </a:prstGeom>
        </p:spPr>
      </p:pic>
      <p:pic>
        <p:nvPicPr>
          <p:cNvPr id="18" name="圖片 17">
            <a:extLst>
              <a:ext uri="{FF2B5EF4-FFF2-40B4-BE49-F238E27FC236}">
                <a16:creationId xmlns:a16="http://schemas.microsoft.com/office/drawing/2014/main" id="{22ECCDFB-FEB7-4CE7-BD51-716EC9DA326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59819" y="1914244"/>
            <a:ext cx="3272362" cy="3272362"/>
          </a:xfrm>
          <a:prstGeom prst="rect">
            <a:avLst/>
          </a:prstGeom>
        </p:spPr>
      </p:pic>
      <p:pic>
        <p:nvPicPr>
          <p:cNvPr id="5" name="圖片 4">
            <a:extLst>
              <a:ext uri="{FF2B5EF4-FFF2-40B4-BE49-F238E27FC236}">
                <a16:creationId xmlns:a16="http://schemas.microsoft.com/office/drawing/2014/main" id="{74C8F65D-10F4-4802-90C6-4CCF2D4D439C}"/>
              </a:ext>
            </a:extLst>
          </p:cNvPr>
          <p:cNvPicPr>
            <a:picLocks noChangeAspect="1"/>
          </p:cNvPicPr>
          <p:nvPr/>
        </p:nvPicPr>
        <p:blipFill>
          <a:blip r:embed="rId5"/>
          <a:stretch>
            <a:fillRect/>
          </a:stretch>
        </p:blipFill>
        <p:spPr>
          <a:xfrm>
            <a:off x="2431490" y="1977658"/>
            <a:ext cx="3736506" cy="3736506"/>
          </a:xfrm>
          <a:prstGeom prst="rect">
            <a:avLst/>
          </a:prstGeom>
        </p:spPr>
      </p:pic>
    </p:spTree>
    <p:extLst>
      <p:ext uri="{BB962C8B-B14F-4D97-AF65-F5344CB8AC3E}">
        <p14:creationId xmlns:p14="http://schemas.microsoft.com/office/powerpoint/2010/main" val="140828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703327" y="1580456"/>
            <a:ext cx="4766295" cy="2966068"/>
          </a:xfrm>
          <a:prstGeom prst="rect">
            <a:avLst/>
          </a:prstGeom>
        </p:spPr>
        <p:txBody>
          <a:bodyPr wrap="square">
            <a:spAutoFit/>
          </a:bodyPr>
          <a:lstStyle/>
          <a:p>
            <a:pPr algn="just">
              <a:lnSpc>
                <a:spcPct val="150000"/>
              </a:lnSpc>
            </a:pPr>
            <a:r>
              <a:rPr lang="zh-TW" altLang="en-US" sz="1400" dirty="0">
                <a:solidFill>
                  <a:schemeClr val="bg1"/>
                </a:solidFill>
                <a:latin typeface="微軟正黑體" panose="020B0604030504040204" pitchFamily="34" charset="-120"/>
                <a:ea typeface="微軟正黑體" panose="020B0604030504040204" pitchFamily="34" charset="-120"/>
              </a:rPr>
              <a:t>風魅影</a:t>
            </a:r>
            <a:r>
              <a:rPr lang="en-US" altLang="zh-TW" sz="1400" dirty="0">
                <a:solidFill>
                  <a:schemeClr val="bg1"/>
                </a:solidFill>
                <a:latin typeface="微軟正黑體" panose="020B0604030504040204" pitchFamily="34" charset="-120"/>
                <a:ea typeface="微軟正黑體" panose="020B0604030504040204" pitchFamily="34" charset="-120"/>
              </a:rPr>
              <a:t>SE TG</a:t>
            </a:r>
            <a:r>
              <a:rPr lang="zh-TW" altLang="en-US" sz="1400" dirty="0">
                <a:solidFill>
                  <a:schemeClr val="bg1"/>
                </a:solidFill>
                <a:latin typeface="微軟正黑體" panose="020B0604030504040204" pitchFamily="34" charset="-120"/>
                <a:ea typeface="微軟正黑體" panose="020B0604030504040204" pitchFamily="34" charset="-120"/>
              </a:rPr>
              <a:t>是一台簡單可靠且對於長期使用有貼心設計機箱，透過多層的過濾系統讓玩家在可以盡量減少拆裝的問題，並且在拆裝上絕對是簡單省時的清潔方式。</a:t>
            </a:r>
            <a:endParaRPr lang="en-US" altLang="zh-TW" sz="1400" dirty="0">
              <a:solidFill>
                <a:schemeClr val="bg1"/>
              </a:solidFill>
              <a:latin typeface="微軟正黑體" panose="020B0604030504040204" pitchFamily="34" charset="-120"/>
              <a:ea typeface="微軟正黑體" panose="020B0604030504040204" pitchFamily="34" charset="-120"/>
            </a:endParaRPr>
          </a:p>
          <a:p>
            <a:pPr algn="just">
              <a:lnSpc>
                <a:spcPct val="150000"/>
              </a:lnSpc>
            </a:pPr>
            <a:r>
              <a:rPr lang="zh-TW" altLang="en-US" sz="1400" dirty="0">
                <a:solidFill>
                  <a:schemeClr val="bg1"/>
                </a:solidFill>
                <a:latin typeface="微軟正黑體" panose="020B0604030504040204" pitchFamily="34" charset="-120"/>
                <a:ea typeface="微軟正黑體" panose="020B0604030504040204" pitchFamily="34" charset="-120"/>
              </a:rPr>
              <a:t>前面板一直都是大多機殼進氣量最多的地方，因此在設計上透過多層次的過濾由最外面的鐵網將進行第一次過濾後，後方的濾網在將更小的灰塵顆粒阻擋於機身外面。上方則配有磁吸式濾網，除了讓落塵不會進入機身中也方便玩家清理，</a:t>
            </a:r>
            <a:r>
              <a:rPr lang="en-US" altLang="zh-TW" sz="1400" dirty="0">
                <a:solidFill>
                  <a:schemeClr val="bg1"/>
                </a:solidFill>
                <a:latin typeface="微軟正黑體" panose="020B0604030504040204" pitchFamily="34" charset="-120"/>
                <a:ea typeface="微軟正黑體" panose="020B0604030504040204" pitchFamily="34" charset="-120"/>
              </a:rPr>
              <a:t>PSU</a:t>
            </a:r>
            <a:r>
              <a:rPr lang="zh-TW" altLang="en-US" sz="1400" dirty="0">
                <a:solidFill>
                  <a:schemeClr val="bg1"/>
                </a:solidFill>
                <a:latin typeface="微軟正黑體" panose="020B0604030504040204" pitchFamily="34" charset="-120"/>
                <a:ea typeface="微軟正黑體" panose="020B0604030504040204" pitchFamily="34" charset="-120"/>
              </a:rPr>
              <a:t>也是容易帶入灰塵的地方，我們一樣配有專屬的濾網，讓玩家盡可能達到無塵的使用環境。</a:t>
            </a:r>
            <a:endParaRPr lang="en-US" sz="1400" dirty="0">
              <a:solidFill>
                <a:schemeClr val="bg1"/>
              </a:solidFill>
            </a:endParaRPr>
          </a:p>
        </p:txBody>
      </p:sp>
      <p:sp>
        <p:nvSpPr>
          <p:cNvPr id="8" name="矩形 7"/>
          <p:cNvSpPr/>
          <p:nvPr/>
        </p:nvSpPr>
        <p:spPr>
          <a:xfrm>
            <a:off x="2167594" y="618510"/>
            <a:ext cx="6935565" cy="461665"/>
          </a:xfrm>
          <a:prstGeom prst="rect">
            <a:avLst/>
          </a:prstGeom>
        </p:spPr>
        <p:txBody>
          <a:bodyPr wrap="square">
            <a:spAutoFit/>
          </a:bodyPr>
          <a:lstStyle/>
          <a:p>
            <a:pPr algn="ctr"/>
            <a:r>
              <a:rPr lang="zh-TW" altLang="en-US" sz="2400" b="1" dirty="0">
                <a:solidFill>
                  <a:srgbClr val="00FFF8"/>
                </a:solidFill>
                <a:ea typeface="微軟正黑體" panose="020B0604030504040204" pitchFamily="34" charset="-120"/>
              </a:rPr>
              <a:t>體貼的過濾設計為玩家帶來簡單的清潔體驗</a:t>
            </a:r>
            <a:endParaRPr lang="en-US" altLang="zh-TW" sz="2400" b="1" dirty="0">
              <a:solidFill>
                <a:srgbClr val="00FFF8"/>
              </a:solidFill>
              <a:ea typeface="微軟正黑體" panose="020B0604030504040204" pitchFamily="34" charset="-120"/>
            </a:endParaRPr>
          </a:p>
        </p:txBody>
      </p:sp>
      <p:pic>
        <p:nvPicPr>
          <p:cNvPr id="10" name="圖片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568" y="154644"/>
            <a:ext cx="1487786" cy="337179"/>
          </a:xfrm>
          <a:prstGeom prst="rect">
            <a:avLst/>
          </a:prstGeom>
        </p:spPr>
      </p:pic>
      <p:grpSp>
        <p:nvGrpSpPr>
          <p:cNvPr id="16" name="群組 15">
            <a:extLst>
              <a:ext uri="{FF2B5EF4-FFF2-40B4-BE49-F238E27FC236}">
                <a16:creationId xmlns:a16="http://schemas.microsoft.com/office/drawing/2014/main" id="{7A3ABB7F-F82F-41B1-8AC6-AE74D11150D3}"/>
              </a:ext>
            </a:extLst>
          </p:cNvPr>
          <p:cNvGrpSpPr/>
          <p:nvPr/>
        </p:nvGrpSpPr>
        <p:grpSpPr>
          <a:xfrm>
            <a:off x="553674" y="4964099"/>
            <a:ext cx="8391358" cy="1739257"/>
            <a:chOff x="553674" y="4907340"/>
            <a:chExt cx="8391358" cy="1739257"/>
          </a:xfrm>
        </p:grpSpPr>
        <p:sp>
          <p:nvSpPr>
            <p:cNvPr id="18" name="矩形 17">
              <a:extLst>
                <a:ext uri="{FF2B5EF4-FFF2-40B4-BE49-F238E27FC236}">
                  <a16:creationId xmlns:a16="http://schemas.microsoft.com/office/drawing/2014/main" id="{0BD516F1-2568-474A-9AFA-3A5BE368A925}"/>
                </a:ext>
              </a:extLst>
            </p:cNvPr>
            <p:cNvSpPr/>
            <p:nvPr/>
          </p:nvSpPr>
          <p:spPr>
            <a:xfrm>
              <a:off x="1072865" y="6323432"/>
              <a:ext cx="1306063" cy="307776"/>
            </a:xfrm>
            <a:prstGeom prst="rect">
              <a:avLst/>
            </a:prstGeom>
          </p:spPr>
          <p:txBody>
            <a:bodyPr wrap="none">
              <a:spAutoFit/>
            </a:bodyPr>
            <a:lstStyle/>
            <a:p>
              <a:r>
                <a:rPr lang="en-US" altLang="zh-TW" sz="1400" dirty="0">
                  <a:solidFill>
                    <a:srgbClr val="FFFFFF"/>
                  </a:solidFill>
                  <a:latin typeface="Calibri" panose="020F0502020204030204" pitchFamily="34" charset="0"/>
                </a:rPr>
                <a:t>PSU Dust Filter </a:t>
              </a:r>
              <a:endParaRPr lang="zh-TW" altLang="en-US" sz="1400" dirty="0"/>
            </a:p>
          </p:txBody>
        </p:sp>
        <p:pic>
          <p:nvPicPr>
            <p:cNvPr id="20" name="圖片 19">
              <a:extLst>
                <a:ext uri="{FF2B5EF4-FFF2-40B4-BE49-F238E27FC236}">
                  <a16:creationId xmlns:a16="http://schemas.microsoft.com/office/drawing/2014/main" id="{B1FDBA07-6CE5-4867-B761-2046B194AE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3674" y="4919864"/>
              <a:ext cx="2362586" cy="1276514"/>
            </a:xfrm>
            <a:prstGeom prst="rect">
              <a:avLst/>
            </a:prstGeom>
          </p:spPr>
        </p:pic>
        <p:sp>
          <p:nvSpPr>
            <p:cNvPr id="21" name="矩形 20">
              <a:extLst>
                <a:ext uri="{FF2B5EF4-FFF2-40B4-BE49-F238E27FC236}">
                  <a16:creationId xmlns:a16="http://schemas.microsoft.com/office/drawing/2014/main" id="{0DD52B4D-00E6-49C8-B76E-023416E88B74}"/>
                </a:ext>
              </a:extLst>
            </p:cNvPr>
            <p:cNvSpPr/>
            <p:nvPr/>
          </p:nvSpPr>
          <p:spPr>
            <a:xfrm>
              <a:off x="3407875" y="6308043"/>
              <a:ext cx="1860638" cy="338554"/>
            </a:xfrm>
            <a:prstGeom prst="rect">
              <a:avLst/>
            </a:prstGeom>
          </p:spPr>
          <p:txBody>
            <a:bodyPr wrap="none">
              <a:spAutoFit/>
            </a:bodyPr>
            <a:lstStyle/>
            <a:p>
              <a:r>
                <a:rPr lang="en-US" altLang="zh-TW" sz="1600" dirty="0">
                  <a:solidFill>
                    <a:srgbClr val="FFFFFF"/>
                  </a:solidFill>
                  <a:latin typeface="Calibri" panose="020F0502020204030204" pitchFamily="34" charset="0"/>
                </a:rPr>
                <a:t>Magnets Dust Filter </a:t>
              </a:r>
              <a:endParaRPr lang="zh-TW" altLang="en-US" sz="1600" dirty="0"/>
            </a:p>
          </p:txBody>
        </p:sp>
        <p:pic>
          <p:nvPicPr>
            <p:cNvPr id="22" name="圖片 21">
              <a:extLst>
                <a:ext uri="{FF2B5EF4-FFF2-40B4-BE49-F238E27FC236}">
                  <a16:creationId xmlns:a16="http://schemas.microsoft.com/office/drawing/2014/main" id="{72190BD1-171D-43EE-99DC-69D6E59D27B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69357" y="5056347"/>
              <a:ext cx="2264868" cy="1228855"/>
            </a:xfrm>
            <a:prstGeom prst="rect">
              <a:avLst/>
            </a:prstGeom>
          </p:spPr>
        </p:pic>
        <p:sp>
          <p:nvSpPr>
            <p:cNvPr id="23" name="矩形 22">
              <a:extLst>
                <a:ext uri="{FF2B5EF4-FFF2-40B4-BE49-F238E27FC236}">
                  <a16:creationId xmlns:a16="http://schemas.microsoft.com/office/drawing/2014/main" id="{204FAF0C-9F6D-4174-B75D-3287DBEF0C73}"/>
                </a:ext>
              </a:extLst>
            </p:cNvPr>
            <p:cNvSpPr/>
            <p:nvPr/>
          </p:nvSpPr>
          <p:spPr>
            <a:xfrm>
              <a:off x="5861316" y="6323432"/>
              <a:ext cx="3083716" cy="307777"/>
            </a:xfrm>
            <a:prstGeom prst="rect">
              <a:avLst/>
            </a:prstGeom>
          </p:spPr>
          <p:txBody>
            <a:bodyPr wrap="square">
              <a:spAutoFit/>
            </a:bodyPr>
            <a:lstStyle/>
            <a:p>
              <a:r>
                <a:rPr lang="en-US" altLang="zh-TW" sz="1400" dirty="0">
                  <a:solidFill>
                    <a:srgbClr val="FFFFFF"/>
                  </a:solidFill>
                  <a:latin typeface="Calibri" panose="020F0502020204030204" pitchFamily="34" charset="0"/>
                </a:rPr>
                <a:t>Easy Clean With Removable Dust Filters</a:t>
              </a:r>
              <a:endParaRPr lang="zh-TW" altLang="en-US" sz="1400" dirty="0"/>
            </a:p>
          </p:txBody>
        </p:sp>
        <p:pic>
          <p:nvPicPr>
            <p:cNvPr id="24" name="圖片 23">
              <a:extLst>
                <a:ext uri="{FF2B5EF4-FFF2-40B4-BE49-F238E27FC236}">
                  <a16:creationId xmlns:a16="http://schemas.microsoft.com/office/drawing/2014/main" id="{D25DBD54-C2FD-4D01-AFDA-5B2DC8FB194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916260" y="4907340"/>
              <a:ext cx="2843869" cy="1217376"/>
            </a:xfrm>
            <a:prstGeom prst="rect">
              <a:avLst/>
            </a:prstGeom>
          </p:spPr>
        </p:pic>
      </p:grpSp>
      <p:pic>
        <p:nvPicPr>
          <p:cNvPr id="12" name="圖片 11">
            <a:extLst>
              <a:ext uri="{FF2B5EF4-FFF2-40B4-BE49-F238E27FC236}">
                <a16:creationId xmlns:a16="http://schemas.microsoft.com/office/drawing/2014/main" id="{22276247-63BA-4C18-BC5E-9FF3C2FD76C2}"/>
              </a:ext>
            </a:extLst>
          </p:cNvPr>
          <p:cNvPicPr>
            <a:picLocks noChangeAspect="1"/>
          </p:cNvPicPr>
          <p:nvPr/>
        </p:nvPicPr>
        <p:blipFill>
          <a:blip r:embed="rId6"/>
          <a:stretch>
            <a:fillRect/>
          </a:stretch>
        </p:blipFill>
        <p:spPr>
          <a:xfrm>
            <a:off x="5547851" y="1151837"/>
            <a:ext cx="6411428" cy="3846857"/>
          </a:xfrm>
          <a:prstGeom prst="rect">
            <a:avLst/>
          </a:prstGeom>
        </p:spPr>
      </p:pic>
    </p:spTree>
    <p:extLst>
      <p:ext uri="{BB962C8B-B14F-4D97-AF65-F5344CB8AC3E}">
        <p14:creationId xmlns:p14="http://schemas.microsoft.com/office/powerpoint/2010/main" val="2495718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551692" y="1165644"/>
            <a:ext cx="2636556" cy="830997"/>
          </a:xfrm>
          <a:prstGeom prst="rect">
            <a:avLst/>
          </a:prstGeom>
        </p:spPr>
        <p:txBody>
          <a:bodyPr wrap="square">
            <a:spAutoFit/>
          </a:bodyPr>
          <a:lstStyle/>
          <a:p>
            <a:r>
              <a:rPr lang="zh-TW" altLang="en-US" sz="2400" b="1" dirty="0">
                <a:solidFill>
                  <a:srgbClr val="00FFF8"/>
                </a:solidFill>
                <a:ea typeface="微軟正黑體" panose="020B0604030504040204" pitchFamily="34" charset="-120"/>
              </a:rPr>
              <a:t>簡潔的內部設計搭配充足的理線空間</a:t>
            </a:r>
            <a:endParaRPr lang="en-US" altLang="zh-TW" sz="2400" b="1" dirty="0">
              <a:solidFill>
                <a:srgbClr val="00FFF8"/>
              </a:solidFill>
              <a:ea typeface="微軟正黑體" panose="020B0604030504040204" pitchFamily="34" charset="-120"/>
            </a:endParaRPr>
          </a:p>
        </p:txBody>
      </p:sp>
      <p:pic>
        <p:nvPicPr>
          <p:cNvPr id="5" name="圖片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568" y="154644"/>
            <a:ext cx="1487786" cy="337179"/>
          </a:xfrm>
          <a:prstGeom prst="rect">
            <a:avLst/>
          </a:prstGeom>
        </p:spPr>
      </p:pic>
      <p:sp>
        <p:nvSpPr>
          <p:cNvPr id="15" name="文字方塊 14">
            <a:extLst>
              <a:ext uri="{FF2B5EF4-FFF2-40B4-BE49-F238E27FC236}">
                <a16:creationId xmlns:a16="http://schemas.microsoft.com/office/drawing/2014/main" id="{A30460BE-33F4-422D-BE9B-7600572B8C9B}"/>
              </a:ext>
            </a:extLst>
          </p:cNvPr>
          <p:cNvSpPr txBox="1"/>
          <p:nvPr/>
        </p:nvSpPr>
        <p:spPr>
          <a:xfrm>
            <a:off x="551692" y="2041440"/>
            <a:ext cx="3391318" cy="3694538"/>
          </a:xfrm>
          <a:prstGeom prst="rect">
            <a:avLst/>
          </a:prstGeom>
          <a:noFill/>
        </p:spPr>
        <p:txBody>
          <a:bodyPr wrap="square" numCol="1">
            <a:spAutoFit/>
          </a:bodyPr>
          <a:lstStyle/>
          <a:p>
            <a:pPr algn="just">
              <a:lnSpc>
                <a:spcPct val="120000"/>
              </a:lnSpc>
            </a:pPr>
            <a:r>
              <a:rPr lang="zh-TW" altLang="en-US" sz="1400" dirty="0">
                <a:solidFill>
                  <a:schemeClr val="bg1"/>
                </a:solidFill>
                <a:latin typeface="微軟正黑體" panose="020B0604030504040204" pitchFamily="34" charset="-120"/>
                <a:ea typeface="微軟正黑體" panose="020B0604030504040204" pitchFamily="34" charset="-120"/>
              </a:rPr>
              <a:t>為讓玩家擁有整潔的機箱空間，風魅影 </a:t>
            </a:r>
            <a:r>
              <a:rPr lang="en-US" altLang="zh-TW" sz="1400" dirty="0">
                <a:solidFill>
                  <a:schemeClr val="bg1"/>
                </a:solidFill>
                <a:latin typeface="微軟正黑體" panose="020B0604030504040204" pitchFamily="34" charset="-120"/>
                <a:ea typeface="微軟正黑體" panose="020B0604030504040204" pitchFamily="34" charset="-120"/>
              </a:rPr>
              <a:t>SE TG</a:t>
            </a:r>
            <a:r>
              <a:rPr lang="zh-TW" altLang="en-US" sz="1400" dirty="0">
                <a:solidFill>
                  <a:schemeClr val="bg1"/>
                </a:solidFill>
                <a:latin typeface="微軟正黑體" panose="020B0604030504040204" pitchFamily="34" charset="-120"/>
                <a:ea typeface="微軟正黑體" panose="020B0604030504040204" pitchFamily="34" charset="-120"/>
              </a:rPr>
              <a:t> 內建一個 </a:t>
            </a:r>
            <a:r>
              <a:rPr lang="en-US" altLang="zh-TW" sz="1400" dirty="0">
                <a:solidFill>
                  <a:schemeClr val="bg1"/>
                </a:solidFill>
                <a:latin typeface="微軟正黑體" panose="020B0604030504040204" pitchFamily="34" charset="-120"/>
                <a:ea typeface="微軟正黑體" panose="020B0604030504040204" pitchFamily="34" charset="-120"/>
              </a:rPr>
              <a:t>PSU </a:t>
            </a:r>
            <a:r>
              <a:rPr lang="zh-TW" altLang="en-US" sz="1400" dirty="0">
                <a:solidFill>
                  <a:schemeClr val="bg1"/>
                </a:solidFill>
                <a:latin typeface="微軟正黑體" panose="020B0604030504040204" pitchFamily="34" charset="-120"/>
                <a:ea typeface="微軟正黑體" panose="020B0604030504040204" pitchFamily="34" charset="-120"/>
              </a:rPr>
              <a:t>遮罩，讓玩家可以將雜亂的線材藏於遮罩後，並露出</a:t>
            </a:r>
            <a:r>
              <a:rPr lang="en-US" altLang="zh-TW" sz="1400" dirty="0">
                <a:solidFill>
                  <a:schemeClr val="bg1"/>
                </a:solidFill>
                <a:latin typeface="微軟正黑體" panose="020B0604030504040204" pitchFamily="34" charset="-120"/>
                <a:ea typeface="微軟正黑體" panose="020B0604030504040204" pitchFamily="34" charset="-120"/>
              </a:rPr>
              <a:t>PSU</a:t>
            </a:r>
            <a:r>
              <a:rPr lang="zh-TW" altLang="en-US" sz="1400" dirty="0">
                <a:solidFill>
                  <a:schemeClr val="bg1"/>
                </a:solidFill>
                <a:latin typeface="微軟正黑體" panose="020B0604030504040204" pitchFamily="34" charset="-120"/>
                <a:ea typeface="微軟正黑體" panose="020B0604030504040204" pitchFamily="34" charset="-120"/>
              </a:rPr>
              <a:t>最帥氣的側面。</a:t>
            </a:r>
            <a:endParaRPr lang="en-US" altLang="zh-TW" sz="1400" dirty="0">
              <a:solidFill>
                <a:schemeClr val="bg1"/>
              </a:solidFill>
              <a:latin typeface="微軟正黑體" panose="020B0604030504040204" pitchFamily="34" charset="-120"/>
              <a:ea typeface="微軟正黑體" panose="020B0604030504040204" pitchFamily="34" charset="-120"/>
            </a:endParaRPr>
          </a:p>
          <a:p>
            <a:pPr algn="just">
              <a:lnSpc>
                <a:spcPct val="120000"/>
              </a:lnSpc>
            </a:pPr>
            <a:endParaRPr lang="en-US" altLang="zh-TW" sz="1400" dirty="0">
              <a:solidFill>
                <a:schemeClr val="bg1"/>
              </a:solidFill>
              <a:latin typeface="微軟正黑體" panose="020B0604030504040204" pitchFamily="34" charset="-120"/>
              <a:ea typeface="微軟正黑體" panose="020B0604030504040204" pitchFamily="34" charset="-120"/>
            </a:endParaRPr>
          </a:p>
          <a:p>
            <a:pPr algn="just">
              <a:lnSpc>
                <a:spcPct val="120000"/>
              </a:lnSpc>
            </a:pPr>
            <a:r>
              <a:rPr lang="zh-TW" altLang="en-US" sz="1400" dirty="0">
                <a:solidFill>
                  <a:schemeClr val="bg1"/>
                </a:solidFill>
                <a:latin typeface="微軟正黑體" panose="020B0604030504040204" pitchFamily="34" charset="-120"/>
                <a:ea typeface="微軟正黑體" panose="020B0604030504040204" pitchFamily="34" charset="-120"/>
              </a:rPr>
              <a:t>在這個緊湊的機身中風魅影</a:t>
            </a:r>
            <a:r>
              <a:rPr lang="en-US" altLang="zh-TW" sz="1400" dirty="0">
                <a:solidFill>
                  <a:schemeClr val="bg1"/>
                </a:solidFill>
                <a:latin typeface="微軟正黑體" panose="020B0604030504040204" pitchFamily="34" charset="-120"/>
                <a:ea typeface="微軟正黑體" panose="020B0604030504040204" pitchFamily="34" charset="-120"/>
              </a:rPr>
              <a:t>SE TG </a:t>
            </a:r>
            <a:r>
              <a:rPr lang="zh-TW" altLang="en-US" sz="1400" dirty="0">
                <a:solidFill>
                  <a:schemeClr val="bg1"/>
                </a:solidFill>
                <a:latin typeface="微軟正黑體" panose="020B0604030504040204" pitchFamily="34" charset="-120"/>
                <a:ea typeface="微軟正黑體" panose="020B0604030504040204" pitchFamily="34" charset="-120"/>
              </a:rPr>
              <a:t>依舊可以輕易安裝的</a:t>
            </a:r>
            <a:r>
              <a:rPr lang="en-US" altLang="zh-TW" sz="1400" dirty="0">
                <a:solidFill>
                  <a:schemeClr val="bg1"/>
                </a:solidFill>
                <a:latin typeface="微軟正黑體" panose="020B0604030504040204" pitchFamily="34" charset="-120"/>
                <a:ea typeface="微軟正黑體" panose="020B0604030504040204" pitchFamily="34" charset="-120"/>
              </a:rPr>
              <a:t>ATX</a:t>
            </a:r>
            <a:r>
              <a:rPr lang="zh-TW" altLang="en-US" sz="1400" dirty="0">
                <a:solidFill>
                  <a:schemeClr val="bg1"/>
                </a:solidFill>
                <a:latin typeface="微軟正黑體" panose="020B0604030504040204" pitchFamily="34" charset="-120"/>
                <a:ea typeface="微軟正黑體" panose="020B0604030504040204" pitchFamily="34" charset="-120"/>
              </a:rPr>
              <a:t>主機板和長達 </a:t>
            </a:r>
            <a:r>
              <a:rPr lang="en-US" altLang="zh-TW" sz="1400" dirty="0">
                <a:solidFill>
                  <a:schemeClr val="bg1"/>
                </a:solidFill>
                <a:latin typeface="微軟正黑體" panose="020B0604030504040204" pitchFamily="34" charset="-120"/>
                <a:ea typeface="微軟正黑體" panose="020B0604030504040204" pitchFamily="34" charset="-120"/>
              </a:rPr>
              <a:t>200 mm</a:t>
            </a:r>
            <a:r>
              <a:rPr lang="zh-TW" altLang="en-US" sz="1400" dirty="0">
                <a:solidFill>
                  <a:schemeClr val="bg1"/>
                </a:solidFill>
                <a:latin typeface="微軟正黑體" panose="020B0604030504040204" pitchFamily="34" charset="-120"/>
                <a:ea typeface="微軟正黑體" panose="020B0604030504040204" pitchFamily="34" charset="-120"/>
              </a:rPr>
              <a:t>的</a:t>
            </a:r>
            <a:r>
              <a:rPr lang="en-US" altLang="zh-TW" sz="1400" dirty="0">
                <a:solidFill>
                  <a:schemeClr val="bg1"/>
                </a:solidFill>
                <a:latin typeface="微軟正黑體" panose="020B0604030504040204" pitchFamily="34" charset="-120"/>
                <a:ea typeface="微軟正黑體" panose="020B0604030504040204" pitchFamily="34" charset="-120"/>
              </a:rPr>
              <a:t>PSU</a:t>
            </a:r>
            <a:r>
              <a:rPr lang="zh-TW" altLang="en-US" sz="1400" dirty="0">
                <a:solidFill>
                  <a:schemeClr val="bg1"/>
                </a:solidFill>
                <a:latin typeface="微軟正黑體" panose="020B0604030504040204" pitchFamily="34" charset="-120"/>
                <a:ea typeface="微軟正黑體" panose="020B0604030504040204" pitchFamily="34" charset="-120"/>
              </a:rPr>
              <a:t>，此外高度達</a:t>
            </a:r>
            <a:r>
              <a:rPr lang="en-US" altLang="zh-TW" sz="1400" dirty="0">
                <a:solidFill>
                  <a:schemeClr val="bg1"/>
                </a:solidFill>
                <a:latin typeface="微軟正黑體" panose="020B0604030504040204" pitchFamily="34" charset="-120"/>
                <a:ea typeface="微軟正黑體" panose="020B0604030504040204" pitchFamily="34" charset="-120"/>
              </a:rPr>
              <a:t>160mm</a:t>
            </a:r>
            <a:r>
              <a:rPr lang="zh-TW" altLang="en-US" sz="1400" dirty="0">
                <a:solidFill>
                  <a:schemeClr val="bg1"/>
                </a:solidFill>
                <a:latin typeface="微軟正黑體" panose="020B0604030504040204" pitchFamily="34" charset="-120"/>
                <a:ea typeface="微軟正黑體" panose="020B0604030504040204" pitchFamily="34" charset="-120"/>
              </a:rPr>
              <a:t>的</a:t>
            </a:r>
            <a:r>
              <a:rPr lang="en-US" altLang="zh-TW" sz="1400" dirty="0">
                <a:solidFill>
                  <a:schemeClr val="bg1"/>
                </a:solidFill>
                <a:latin typeface="微軟正黑體" panose="020B0604030504040204" pitchFamily="34" charset="-120"/>
                <a:ea typeface="微軟正黑體" panose="020B0604030504040204" pitchFamily="34" charset="-120"/>
              </a:rPr>
              <a:t>CPU</a:t>
            </a:r>
            <a:r>
              <a:rPr lang="zh-TW" altLang="en-US" sz="1400" dirty="0">
                <a:solidFill>
                  <a:schemeClr val="bg1"/>
                </a:solidFill>
                <a:latin typeface="微軟正黑體" panose="020B0604030504040204" pitchFamily="34" charset="-120"/>
                <a:ea typeface="微軟正黑體" panose="020B0604030504040204" pitchFamily="34" charset="-120"/>
              </a:rPr>
              <a:t>散熱器，以及</a:t>
            </a:r>
            <a:r>
              <a:rPr lang="en-US" altLang="zh-TW" sz="1400" dirty="0">
                <a:solidFill>
                  <a:schemeClr val="bg1"/>
                </a:solidFill>
                <a:latin typeface="微軟正黑體" panose="020B0604030504040204" pitchFamily="34" charset="-120"/>
                <a:ea typeface="微軟正黑體" panose="020B0604030504040204" pitchFamily="34" charset="-120"/>
              </a:rPr>
              <a:t>315mm</a:t>
            </a:r>
            <a:r>
              <a:rPr lang="zh-TW" altLang="en-US" sz="1400" dirty="0">
                <a:solidFill>
                  <a:schemeClr val="bg1"/>
                </a:solidFill>
                <a:latin typeface="微軟正黑體" panose="020B0604030504040204" pitchFamily="34" charset="-120"/>
                <a:ea typeface="微軟正黑體" panose="020B0604030504040204" pitchFamily="34" charset="-120"/>
              </a:rPr>
              <a:t>顯卡也是遊刃有餘。</a:t>
            </a:r>
            <a:endParaRPr lang="en-US" altLang="zh-TW" sz="1400" dirty="0">
              <a:solidFill>
                <a:schemeClr val="bg1"/>
              </a:solidFill>
              <a:latin typeface="微軟正黑體" panose="020B0604030504040204" pitchFamily="34" charset="-120"/>
              <a:ea typeface="微軟正黑體" panose="020B0604030504040204" pitchFamily="34" charset="-120"/>
            </a:endParaRPr>
          </a:p>
          <a:p>
            <a:pPr algn="just">
              <a:lnSpc>
                <a:spcPct val="120000"/>
              </a:lnSpc>
            </a:pPr>
            <a:endParaRPr lang="en-US" altLang="zh-TW" sz="1400" dirty="0">
              <a:solidFill>
                <a:schemeClr val="bg1"/>
              </a:solidFill>
              <a:latin typeface="微軟正黑體" panose="020B0604030504040204" pitchFamily="34" charset="-120"/>
              <a:ea typeface="微軟正黑體" panose="020B0604030504040204" pitchFamily="34" charset="-120"/>
            </a:endParaRPr>
          </a:p>
          <a:p>
            <a:pPr algn="just">
              <a:lnSpc>
                <a:spcPct val="120000"/>
              </a:lnSpc>
            </a:pPr>
            <a:r>
              <a:rPr lang="zh-TW" altLang="en-US" sz="1400" dirty="0">
                <a:solidFill>
                  <a:schemeClr val="bg1"/>
                </a:solidFill>
                <a:latin typeface="微軟正黑體" panose="020B0604030504040204" pitchFamily="34" charset="-120"/>
                <a:ea typeface="微軟正黑體" panose="020B0604030504040204" pitchFamily="34" charset="-120"/>
              </a:rPr>
              <a:t>在機身背後有著</a:t>
            </a:r>
            <a:r>
              <a:rPr lang="en-US" altLang="zh-TW" sz="1400" dirty="0">
                <a:solidFill>
                  <a:schemeClr val="bg1"/>
                </a:solidFill>
                <a:latin typeface="微軟正黑體" panose="020B0604030504040204" pitchFamily="34" charset="-120"/>
                <a:ea typeface="微軟正黑體" panose="020B0604030504040204" pitchFamily="34" charset="-120"/>
              </a:rPr>
              <a:t>27mm</a:t>
            </a:r>
            <a:r>
              <a:rPr lang="zh-TW" altLang="en-US" sz="1400" dirty="0">
                <a:solidFill>
                  <a:schemeClr val="bg1"/>
                </a:solidFill>
                <a:latin typeface="微軟正黑體" panose="020B0604030504040204" pitchFamily="34" charset="-120"/>
                <a:ea typeface="微軟正黑體" panose="020B0604030504040204" pitchFamily="34" charset="-120"/>
              </a:rPr>
              <a:t>的理線空間讓玩家可以發揮他們創意安裝高階的電競硬體。</a:t>
            </a:r>
            <a:endParaRPr lang="en-US" altLang="zh-TW" sz="1400" dirty="0">
              <a:solidFill>
                <a:schemeClr val="bg1"/>
              </a:solidFill>
              <a:latin typeface="微軟正黑體" panose="020B0604030504040204" pitchFamily="34" charset="-120"/>
              <a:ea typeface="微軟正黑體" panose="020B0604030504040204" pitchFamily="34" charset="-120"/>
            </a:endParaRPr>
          </a:p>
          <a:p>
            <a:pPr algn="just">
              <a:lnSpc>
                <a:spcPct val="120000"/>
              </a:lnSpc>
            </a:pPr>
            <a:endParaRPr lang="en-US" altLang="zh-TW" sz="1400" dirty="0">
              <a:solidFill>
                <a:schemeClr val="bg1"/>
              </a:solidFill>
              <a:latin typeface="微軟正黑體" panose="020B0604030504040204" pitchFamily="34" charset="-120"/>
              <a:ea typeface="微軟正黑體" panose="020B0604030504040204" pitchFamily="34" charset="-120"/>
            </a:endParaRPr>
          </a:p>
          <a:p>
            <a:pPr algn="just">
              <a:lnSpc>
                <a:spcPct val="120000"/>
              </a:lnSpc>
            </a:pPr>
            <a:endParaRPr lang="en-US" altLang="zh-TW" sz="1400" dirty="0">
              <a:solidFill>
                <a:schemeClr val="bg1"/>
              </a:solidFill>
            </a:endParaRPr>
          </a:p>
        </p:txBody>
      </p:sp>
      <p:grpSp>
        <p:nvGrpSpPr>
          <p:cNvPr id="18" name="群組 17">
            <a:extLst>
              <a:ext uri="{FF2B5EF4-FFF2-40B4-BE49-F238E27FC236}">
                <a16:creationId xmlns:a16="http://schemas.microsoft.com/office/drawing/2014/main" id="{0FBC5594-17C5-952F-0A10-52153C862139}"/>
              </a:ext>
            </a:extLst>
          </p:cNvPr>
          <p:cNvGrpSpPr/>
          <p:nvPr/>
        </p:nvGrpSpPr>
        <p:grpSpPr>
          <a:xfrm>
            <a:off x="3816682" y="1581142"/>
            <a:ext cx="7823626" cy="4186561"/>
            <a:chOff x="3701109" y="1825197"/>
            <a:chExt cx="7823626" cy="4186561"/>
          </a:xfrm>
        </p:grpSpPr>
        <p:grpSp>
          <p:nvGrpSpPr>
            <p:cNvPr id="20" name="群組 19">
              <a:extLst>
                <a:ext uri="{FF2B5EF4-FFF2-40B4-BE49-F238E27FC236}">
                  <a16:creationId xmlns:a16="http://schemas.microsoft.com/office/drawing/2014/main" id="{DFD0FE74-2602-1342-4D5A-07C65BC501B3}"/>
                </a:ext>
              </a:extLst>
            </p:cNvPr>
            <p:cNvGrpSpPr/>
            <p:nvPr/>
          </p:nvGrpSpPr>
          <p:grpSpPr>
            <a:xfrm>
              <a:off x="3701109" y="1825197"/>
              <a:ext cx="7823626" cy="4186561"/>
              <a:chOff x="3701109" y="1825197"/>
              <a:chExt cx="7823626" cy="4186561"/>
            </a:xfrm>
          </p:grpSpPr>
          <p:pic>
            <p:nvPicPr>
              <p:cNvPr id="23" name="圖片 22">
                <a:extLst>
                  <a:ext uri="{FF2B5EF4-FFF2-40B4-BE49-F238E27FC236}">
                    <a16:creationId xmlns:a16="http://schemas.microsoft.com/office/drawing/2014/main" id="{41373706-D26A-0E0E-F303-6F8EAC989DC1}"/>
                  </a:ext>
                </a:extLst>
              </p:cNvPr>
              <p:cNvPicPr>
                <a:picLocks noChangeAspect="1"/>
              </p:cNvPicPr>
              <p:nvPr/>
            </p:nvPicPr>
            <p:blipFill rotWithShape="1">
              <a:blip r:embed="rId3"/>
              <a:srcRect r="25032"/>
              <a:stretch/>
            </p:blipFill>
            <p:spPr>
              <a:xfrm>
                <a:off x="8839840" y="1832316"/>
                <a:ext cx="2684895" cy="3581400"/>
              </a:xfrm>
              <a:prstGeom prst="rect">
                <a:avLst/>
              </a:prstGeom>
            </p:spPr>
          </p:pic>
          <p:pic>
            <p:nvPicPr>
              <p:cNvPr id="31" name="圖片 30">
                <a:extLst>
                  <a:ext uri="{FF2B5EF4-FFF2-40B4-BE49-F238E27FC236}">
                    <a16:creationId xmlns:a16="http://schemas.microsoft.com/office/drawing/2014/main" id="{7CCD23FB-EAA0-DFF3-B187-9103B729F806}"/>
                  </a:ext>
                </a:extLst>
              </p:cNvPr>
              <p:cNvPicPr>
                <a:picLocks noChangeAspect="1"/>
              </p:cNvPicPr>
              <p:nvPr/>
            </p:nvPicPr>
            <p:blipFill>
              <a:blip r:embed="rId4"/>
              <a:stretch>
                <a:fillRect/>
              </a:stretch>
            </p:blipFill>
            <p:spPr>
              <a:xfrm>
                <a:off x="6538054" y="1825197"/>
                <a:ext cx="3581400" cy="3581400"/>
              </a:xfrm>
              <a:prstGeom prst="rect">
                <a:avLst/>
              </a:prstGeom>
            </p:spPr>
          </p:pic>
          <p:pic>
            <p:nvPicPr>
              <p:cNvPr id="32" name="圖片 31">
                <a:extLst>
                  <a:ext uri="{FF2B5EF4-FFF2-40B4-BE49-F238E27FC236}">
                    <a16:creationId xmlns:a16="http://schemas.microsoft.com/office/drawing/2014/main" id="{EFE96C56-7159-6D7A-CCE9-9086B69F75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701109" y="1866141"/>
                <a:ext cx="3489322" cy="3489322"/>
              </a:xfrm>
              <a:prstGeom prst="rect">
                <a:avLst/>
              </a:prstGeom>
            </p:spPr>
          </p:pic>
          <p:sp>
            <p:nvSpPr>
              <p:cNvPr id="33" name="矩形 32">
                <a:extLst>
                  <a:ext uri="{FF2B5EF4-FFF2-40B4-BE49-F238E27FC236}">
                    <a16:creationId xmlns:a16="http://schemas.microsoft.com/office/drawing/2014/main" id="{4964AF9C-7F40-2462-C30B-CA22565A7EE5}"/>
                  </a:ext>
                </a:extLst>
              </p:cNvPr>
              <p:cNvSpPr/>
              <p:nvPr/>
            </p:nvSpPr>
            <p:spPr>
              <a:xfrm>
                <a:off x="4287236" y="3282661"/>
                <a:ext cx="2107702" cy="540231"/>
              </a:xfrm>
              <a:prstGeom prst="rect">
                <a:avLst/>
              </a:prstGeom>
              <a:solidFill>
                <a:srgbClr val="7030A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4" name="矩形 33">
                <a:extLst>
                  <a:ext uri="{FF2B5EF4-FFF2-40B4-BE49-F238E27FC236}">
                    <a16:creationId xmlns:a16="http://schemas.microsoft.com/office/drawing/2014/main" id="{BF1C2DF2-F6B4-5D26-2EB4-3985D8A6575A}"/>
                  </a:ext>
                </a:extLst>
              </p:cNvPr>
              <p:cNvSpPr/>
              <p:nvPr/>
            </p:nvSpPr>
            <p:spPr>
              <a:xfrm>
                <a:off x="8145517" y="4313442"/>
                <a:ext cx="1411321" cy="169831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dirty="0">
                  <a:solidFill>
                    <a:srgbClr val="FF0000"/>
                  </a:solidFill>
                </a:endParaRPr>
              </a:p>
            </p:txBody>
          </p:sp>
          <p:sp>
            <p:nvSpPr>
              <p:cNvPr id="35" name="文字方塊 34">
                <a:extLst>
                  <a:ext uri="{FF2B5EF4-FFF2-40B4-BE49-F238E27FC236}">
                    <a16:creationId xmlns:a16="http://schemas.microsoft.com/office/drawing/2014/main" id="{695EA5C2-AB50-E173-BF00-0F18F542BD5E}"/>
                  </a:ext>
                </a:extLst>
              </p:cNvPr>
              <p:cNvSpPr txBox="1"/>
              <p:nvPr/>
            </p:nvSpPr>
            <p:spPr>
              <a:xfrm>
                <a:off x="8130607" y="5162600"/>
                <a:ext cx="1426232" cy="830997"/>
              </a:xfrm>
              <a:prstGeom prst="rect">
                <a:avLst/>
              </a:prstGeom>
              <a:noFill/>
            </p:spPr>
            <p:txBody>
              <a:bodyPr wrap="square">
                <a:spAutoFit/>
              </a:bodyPr>
              <a:lstStyle/>
              <a:p>
                <a:r>
                  <a:rPr lang="en-US" altLang="zh-TW" sz="1200" dirty="0">
                    <a:solidFill>
                      <a:srgbClr val="FFFFFF"/>
                    </a:solidFill>
                    <a:latin typeface="微軟正黑體" panose="020B0604030504040204" pitchFamily="34" charset="-120"/>
                    <a:ea typeface="微軟正黑體" panose="020B0604030504040204" pitchFamily="34" charset="-120"/>
                  </a:rPr>
                  <a:t>ATX &amp; Standard / </a:t>
                </a:r>
                <a:r>
                  <a:rPr lang="zh-TW" altLang="en-US" sz="1200" dirty="0">
                    <a:solidFill>
                      <a:srgbClr val="FFFFFF"/>
                    </a:solidFill>
                    <a:latin typeface="微軟正黑體" panose="020B0604030504040204" pitchFamily="34" charset="-120"/>
                    <a:ea typeface="微軟正黑體" panose="020B0604030504040204" pitchFamily="34" charset="-120"/>
                  </a:rPr>
                  <a:t>長度可達 </a:t>
                </a:r>
                <a:r>
                  <a:rPr lang="en-US" altLang="zh-TW" sz="1200" dirty="0">
                    <a:solidFill>
                      <a:srgbClr val="FFFFFF"/>
                    </a:solidFill>
                    <a:latin typeface="微軟正黑體" panose="020B0604030504040204" pitchFamily="34" charset="-120"/>
                    <a:ea typeface="微軟正黑體" panose="020B0604030504040204" pitchFamily="34" charset="-120"/>
                  </a:rPr>
                  <a:t>200mm(</a:t>
                </a:r>
                <a:r>
                  <a:rPr lang="zh-TW" altLang="en-US" sz="1200" dirty="0">
                    <a:solidFill>
                      <a:srgbClr val="FFFFFF"/>
                    </a:solidFill>
                    <a:latin typeface="微軟正黑體" panose="020B0604030504040204" pitchFamily="34" charset="-120"/>
                    <a:ea typeface="微軟正黑體" panose="020B0604030504040204" pitchFamily="34" charset="-120"/>
                  </a:rPr>
                  <a:t>建議長度至 </a:t>
                </a:r>
                <a:r>
                  <a:rPr lang="en-US" altLang="zh-TW" sz="1200" dirty="0">
                    <a:solidFill>
                      <a:srgbClr val="FFFFFF"/>
                    </a:solidFill>
                    <a:latin typeface="微軟正黑體" panose="020B0604030504040204" pitchFamily="34" charset="-120"/>
                    <a:ea typeface="微軟正黑體" panose="020B0604030504040204" pitchFamily="34" charset="-120"/>
                  </a:rPr>
                  <a:t>190mm)</a:t>
                </a:r>
                <a:endParaRPr lang="zh-TW" altLang="en-US" sz="1200" dirty="0">
                  <a:solidFill>
                    <a:srgbClr val="FFFFFF"/>
                  </a:solidFill>
                  <a:latin typeface="微軟正黑體" panose="020B0604030504040204" pitchFamily="34" charset="-120"/>
                  <a:ea typeface="微軟正黑體" panose="020B0604030504040204" pitchFamily="34" charset="-120"/>
                </a:endParaRPr>
              </a:p>
            </p:txBody>
          </p:sp>
          <p:sp>
            <p:nvSpPr>
              <p:cNvPr id="36" name="矩形 35">
                <a:extLst>
                  <a:ext uri="{FF2B5EF4-FFF2-40B4-BE49-F238E27FC236}">
                    <a16:creationId xmlns:a16="http://schemas.microsoft.com/office/drawing/2014/main" id="{F3CDEC4A-C49F-EA16-1FED-78947DB9BD96}"/>
                  </a:ext>
                </a:extLst>
              </p:cNvPr>
              <p:cNvSpPr/>
              <p:nvPr/>
            </p:nvSpPr>
            <p:spPr>
              <a:xfrm>
                <a:off x="11142831" y="2050105"/>
                <a:ext cx="255032" cy="2958452"/>
              </a:xfrm>
              <a:prstGeom prst="rect">
                <a:avLst/>
              </a:prstGeom>
              <a:solidFill>
                <a:schemeClr val="tx1">
                  <a:lumMod val="65000"/>
                  <a:lumOff val="3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文字方塊 36">
                <a:extLst>
                  <a:ext uri="{FF2B5EF4-FFF2-40B4-BE49-F238E27FC236}">
                    <a16:creationId xmlns:a16="http://schemas.microsoft.com/office/drawing/2014/main" id="{BD846478-FDBD-4C49-486C-838D5BF8DC15}"/>
                  </a:ext>
                </a:extLst>
              </p:cNvPr>
              <p:cNvSpPr txBox="1"/>
              <p:nvPr/>
            </p:nvSpPr>
            <p:spPr>
              <a:xfrm rot="16200000">
                <a:off x="9976642" y="3312404"/>
                <a:ext cx="2587409" cy="276999"/>
              </a:xfrm>
              <a:prstGeom prst="rect">
                <a:avLst/>
              </a:prstGeom>
              <a:noFill/>
            </p:spPr>
            <p:txBody>
              <a:bodyPr wrap="square">
                <a:spAutoFit/>
              </a:bodyPr>
              <a:lstStyle/>
              <a:p>
                <a:pPr algn="ctr"/>
                <a:r>
                  <a:rPr lang="zh-TW" altLang="en-US" sz="1200" dirty="0">
                    <a:solidFill>
                      <a:srgbClr val="FFFFFF"/>
                    </a:solidFill>
                    <a:latin typeface="微軟正黑體" panose="020B0604030504040204" pitchFamily="34" charset="-120"/>
                    <a:ea typeface="微軟正黑體" panose="020B0604030504040204" pitchFamily="34" charset="-120"/>
                  </a:rPr>
                  <a:t>理線空間 </a:t>
                </a:r>
                <a:r>
                  <a:rPr lang="en-US" altLang="zh-TW" sz="1200" dirty="0">
                    <a:solidFill>
                      <a:srgbClr val="FFFFFF"/>
                    </a:solidFill>
                    <a:latin typeface="微軟正黑體" panose="020B0604030504040204" pitchFamily="34" charset="-120"/>
                    <a:ea typeface="微軟正黑體" panose="020B0604030504040204" pitchFamily="34" charset="-120"/>
                  </a:rPr>
                  <a:t>27mm</a:t>
                </a:r>
                <a:endParaRPr lang="zh-TW" altLang="en-US" sz="1200" dirty="0">
                  <a:solidFill>
                    <a:srgbClr val="FFFFFF"/>
                  </a:solidFill>
                  <a:latin typeface="微軟正黑體" panose="020B0604030504040204" pitchFamily="34" charset="-120"/>
                  <a:ea typeface="微軟正黑體" panose="020B0604030504040204" pitchFamily="34" charset="-120"/>
                </a:endParaRPr>
              </a:p>
            </p:txBody>
          </p:sp>
          <p:sp>
            <p:nvSpPr>
              <p:cNvPr id="38" name="矩形 37">
                <a:extLst>
                  <a:ext uri="{FF2B5EF4-FFF2-40B4-BE49-F238E27FC236}">
                    <a16:creationId xmlns:a16="http://schemas.microsoft.com/office/drawing/2014/main" id="{734DA1A2-B22A-873F-1F2A-C34019CA3E8A}"/>
                  </a:ext>
                </a:extLst>
              </p:cNvPr>
              <p:cNvSpPr/>
              <p:nvPr/>
            </p:nvSpPr>
            <p:spPr>
              <a:xfrm rot="16200000">
                <a:off x="10061780" y="2259095"/>
                <a:ext cx="857729" cy="1098506"/>
              </a:xfrm>
              <a:prstGeom prst="rect">
                <a:avLst/>
              </a:prstGeom>
              <a:solidFill>
                <a:schemeClr val="tx1">
                  <a:lumMod val="65000"/>
                  <a:lumOff val="3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9" name="文字方塊 38">
                <a:extLst>
                  <a:ext uri="{FF2B5EF4-FFF2-40B4-BE49-F238E27FC236}">
                    <a16:creationId xmlns:a16="http://schemas.microsoft.com/office/drawing/2014/main" id="{84DEB99D-0F05-0BCF-0534-0384E9169F19}"/>
                  </a:ext>
                </a:extLst>
              </p:cNvPr>
              <p:cNvSpPr txBox="1"/>
              <p:nvPr/>
            </p:nvSpPr>
            <p:spPr>
              <a:xfrm>
                <a:off x="9927433" y="2590169"/>
                <a:ext cx="1106973" cy="461665"/>
              </a:xfrm>
              <a:prstGeom prst="rect">
                <a:avLst/>
              </a:prstGeom>
              <a:noFill/>
            </p:spPr>
            <p:txBody>
              <a:bodyPr wrap="square">
                <a:spAutoFit/>
              </a:bodyPr>
              <a:lstStyle/>
              <a:p>
                <a:pPr algn="ctr"/>
                <a:r>
                  <a:rPr lang="zh-TW" altLang="en-US" sz="1200" dirty="0">
                    <a:solidFill>
                      <a:srgbClr val="FFFFFF"/>
                    </a:solidFill>
                    <a:latin typeface="微軟正黑體" panose="020B0604030504040204" pitchFamily="34" charset="-120"/>
                    <a:ea typeface="微軟正黑體" panose="020B0604030504040204" pitchFamily="34" charset="-120"/>
                  </a:rPr>
                  <a:t>空冷高度支援</a:t>
                </a:r>
                <a:r>
                  <a:rPr lang="en-US" altLang="zh-TW" sz="1200" dirty="0">
                    <a:solidFill>
                      <a:srgbClr val="FFFFFF"/>
                    </a:solidFill>
                    <a:latin typeface="微軟正黑體" panose="020B0604030504040204" pitchFamily="34" charset="-120"/>
                    <a:ea typeface="微軟正黑體" panose="020B0604030504040204" pitchFamily="34" charset="-120"/>
                  </a:rPr>
                  <a:t>160mm</a:t>
                </a:r>
                <a:endParaRPr lang="zh-TW" altLang="en-US" sz="1200" dirty="0">
                  <a:solidFill>
                    <a:srgbClr val="FFFFFF"/>
                  </a:solidFill>
                  <a:latin typeface="微軟正黑體" panose="020B0604030504040204" pitchFamily="34" charset="-120"/>
                  <a:ea typeface="微軟正黑體" panose="020B0604030504040204" pitchFamily="34" charset="-120"/>
                </a:endParaRPr>
              </a:p>
            </p:txBody>
          </p:sp>
        </p:grpSp>
        <p:sp>
          <p:nvSpPr>
            <p:cNvPr id="21" name="文字方塊 20">
              <a:extLst>
                <a:ext uri="{FF2B5EF4-FFF2-40B4-BE49-F238E27FC236}">
                  <a16:creationId xmlns:a16="http://schemas.microsoft.com/office/drawing/2014/main" id="{B1FE71BA-7759-C140-27EF-8894733E7D23}"/>
                </a:ext>
              </a:extLst>
            </p:cNvPr>
            <p:cNvSpPr txBox="1"/>
            <p:nvPr/>
          </p:nvSpPr>
          <p:spPr>
            <a:xfrm>
              <a:off x="4239972" y="3406386"/>
              <a:ext cx="2268728" cy="276999"/>
            </a:xfrm>
            <a:prstGeom prst="rect">
              <a:avLst/>
            </a:prstGeom>
            <a:noFill/>
          </p:spPr>
          <p:txBody>
            <a:bodyPr wrap="square">
              <a:spAutoFit/>
            </a:bodyPr>
            <a:lstStyle/>
            <a:p>
              <a:pPr algn="ctr"/>
              <a:r>
                <a:rPr lang="zh-TW" altLang="en-US" sz="1200" dirty="0">
                  <a:solidFill>
                    <a:schemeClr val="bg1"/>
                  </a:solidFill>
                  <a:latin typeface="微軟正黑體" panose="020B0604030504040204" pitchFamily="34" charset="-120"/>
                  <a:ea typeface="微軟正黑體" panose="020B0604030504040204" pitchFamily="34" charset="-120"/>
                </a:rPr>
                <a:t>顯卡長度支援 </a:t>
              </a:r>
              <a:r>
                <a:rPr lang="en-US" altLang="zh-TW" sz="1200" dirty="0">
                  <a:solidFill>
                    <a:schemeClr val="bg1"/>
                  </a:solidFill>
                  <a:latin typeface="微軟正黑體" panose="020B0604030504040204" pitchFamily="34" charset="-120"/>
                  <a:ea typeface="微軟正黑體" panose="020B0604030504040204" pitchFamily="34" charset="-120"/>
                </a:rPr>
                <a:t>315mm</a:t>
              </a:r>
              <a:endParaRPr lang="zh-TW" altLang="en-US" sz="1200" dirty="0">
                <a:solidFill>
                  <a:schemeClr val="bg1"/>
                </a:solidFill>
                <a:latin typeface="微軟正黑體" panose="020B0604030504040204" pitchFamily="34" charset="-120"/>
                <a:ea typeface="微軟正黑體" panose="020B0604030504040204" pitchFamily="34" charset="-120"/>
                <a:cs typeface="Calibri"/>
              </a:endParaRPr>
            </a:p>
          </p:txBody>
        </p:sp>
      </p:grpSp>
    </p:spTree>
    <p:extLst>
      <p:ext uri="{BB962C8B-B14F-4D97-AF65-F5344CB8AC3E}">
        <p14:creationId xmlns:p14="http://schemas.microsoft.com/office/powerpoint/2010/main" val="776970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E2EB67EB-7FAB-4A5E-92D8-6C2120CC455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63700" y="1008752"/>
            <a:ext cx="2797207" cy="2797207"/>
          </a:xfrm>
          <a:prstGeom prst="rect">
            <a:avLst/>
          </a:prstGeom>
        </p:spPr>
      </p:pic>
      <p:pic>
        <p:nvPicPr>
          <p:cNvPr id="5" name="圖片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568" y="154644"/>
            <a:ext cx="1487786" cy="337179"/>
          </a:xfrm>
          <a:prstGeom prst="rect">
            <a:avLst/>
          </a:prstGeom>
        </p:spPr>
      </p:pic>
      <p:sp>
        <p:nvSpPr>
          <p:cNvPr id="3" name="矩形 2"/>
          <p:cNvSpPr/>
          <p:nvPr/>
        </p:nvSpPr>
        <p:spPr>
          <a:xfrm>
            <a:off x="353043" y="3976737"/>
            <a:ext cx="6184667" cy="2677656"/>
          </a:xfrm>
          <a:prstGeom prst="rect">
            <a:avLst/>
          </a:prstGeom>
        </p:spPr>
        <p:txBody>
          <a:bodyPr wrap="square">
            <a:spAutoFit/>
          </a:bodyPr>
          <a:lstStyle/>
          <a:p>
            <a:r>
              <a:rPr lang="zh-TW" altLang="en-US" sz="2400" b="1" dirty="0">
                <a:solidFill>
                  <a:srgbClr val="00FFF8"/>
                </a:solidFill>
                <a:ea typeface="微軟正黑體" panose="020B0604030504040204" pitchFamily="34" charset="-120"/>
              </a:rPr>
              <a:t>模組化設計得硬碟磁架</a:t>
            </a:r>
            <a:endParaRPr lang="en-US" altLang="zh-TW" sz="2400" b="1" dirty="0">
              <a:solidFill>
                <a:srgbClr val="00FFF8"/>
              </a:solidFill>
              <a:ea typeface="微軟正黑體" panose="020B0604030504040204" pitchFamily="34" charset="-120"/>
            </a:endParaRPr>
          </a:p>
          <a:p>
            <a:pPr algn="just">
              <a:lnSpc>
                <a:spcPct val="150000"/>
              </a:lnSpc>
            </a:pPr>
            <a:r>
              <a:rPr lang="zh-TW" altLang="en-US" sz="1400" dirty="0">
                <a:solidFill>
                  <a:schemeClr val="bg1"/>
                </a:solidFill>
                <a:ea typeface="微軟正黑體" panose="020B0604030504040204" pitchFamily="34" charset="-120"/>
              </a:rPr>
              <a:t>為了兼容更多的硬體，</a:t>
            </a:r>
            <a:r>
              <a:rPr lang="zh-TW" altLang="en-US" sz="1400" dirty="0">
                <a:solidFill>
                  <a:schemeClr val="bg1"/>
                </a:solidFill>
                <a:latin typeface="微軟正黑體" panose="020B0604030504040204" pitchFamily="34" charset="-120"/>
                <a:ea typeface="微軟正黑體" panose="020B0604030504040204" pitchFamily="34" charset="-120"/>
              </a:rPr>
              <a:t>風魅影</a:t>
            </a:r>
            <a:r>
              <a:rPr lang="en-US" altLang="zh-TW" sz="1400" dirty="0">
                <a:solidFill>
                  <a:schemeClr val="bg1"/>
                </a:solidFill>
                <a:latin typeface="微軟正黑體" panose="020B0604030504040204" pitchFamily="34" charset="-120"/>
                <a:ea typeface="微軟正黑體" panose="020B0604030504040204" pitchFamily="34" charset="-120"/>
              </a:rPr>
              <a:t>SE TG</a:t>
            </a:r>
            <a:r>
              <a:rPr lang="zh-TW" altLang="en-US" sz="1400" dirty="0">
                <a:solidFill>
                  <a:schemeClr val="bg1"/>
                </a:solidFill>
                <a:latin typeface="微軟正黑體" panose="020B0604030504040204" pitchFamily="34" charset="-120"/>
                <a:ea typeface="微軟正黑體" panose="020B0604030504040204" pitchFamily="34" charset="-120"/>
              </a:rPr>
              <a:t>裝配了模組化的硬碟磁架，這會讓玩家在安裝</a:t>
            </a:r>
            <a:r>
              <a:rPr lang="en-US" altLang="zh-TW" sz="1400" dirty="0">
                <a:solidFill>
                  <a:schemeClr val="bg1"/>
                </a:solidFill>
                <a:latin typeface="微軟正黑體" panose="020B0604030504040204" pitchFamily="34" charset="-120"/>
                <a:ea typeface="微軟正黑體" panose="020B0604030504040204" pitchFamily="34" charset="-120"/>
              </a:rPr>
              <a:t>PSU</a:t>
            </a:r>
            <a:r>
              <a:rPr lang="zh-TW" altLang="en-US" sz="1400" dirty="0">
                <a:solidFill>
                  <a:schemeClr val="bg1"/>
                </a:solidFill>
                <a:latin typeface="微軟正黑體" panose="020B0604030504040204" pitchFamily="34" charset="-120"/>
                <a:ea typeface="微軟正黑體" panose="020B0604030504040204" pitchFamily="34" charset="-120"/>
              </a:rPr>
              <a:t>的時候有更多的便利性和選擇性。除了易於安裝外，玩家也可以對應所選配的硬體做調整。例如因應</a:t>
            </a:r>
            <a:r>
              <a:rPr lang="en-US" altLang="zh-TW" sz="1400" dirty="0">
                <a:solidFill>
                  <a:schemeClr val="bg1"/>
                </a:solidFill>
                <a:latin typeface="微軟正黑體" panose="020B0604030504040204" pitchFamily="34" charset="-120"/>
                <a:ea typeface="微軟正黑體" panose="020B0604030504040204" pitchFamily="34" charset="-120"/>
              </a:rPr>
              <a:t>PSU</a:t>
            </a:r>
            <a:r>
              <a:rPr lang="zh-TW" altLang="en-US" sz="1400" dirty="0">
                <a:solidFill>
                  <a:schemeClr val="bg1"/>
                </a:solidFill>
                <a:latin typeface="微軟正黑體" panose="020B0604030504040204" pitchFamily="34" charset="-120"/>
                <a:ea typeface="微軟正黑體" panose="020B0604030504040204" pitchFamily="34" charset="-120"/>
              </a:rPr>
              <a:t>的大小可將磁架往前推進；對於有安裝較厚的水冷排時也可將磁架的位置進行調整。</a:t>
            </a:r>
            <a:endParaRPr lang="en-US" altLang="zh-TW" sz="1400" dirty="0">
              <a:solidFill>
                <a:schemeClr val="bg1"/>
              </a:solidFill>
              <a:latin typeface="微軟正黑體" panose="020B0604030504040204" pitchFamily="34" charset="-120"/>
              <a:ea typeface="微軟正黑體" panose="020B0604030504040204" pitchFamily="34" charset="-120"/>
            </a:endParaRPr>
          </a:p>
          <a:p>
            <a:pPr algn="just">
              <a:lnSpc>
                <a:spcPct val="150000"/>
              </a:lnSpc>
            </a:pPr>
            <a:r>
              <a:rPr lang="zh-TW" altLang="en-US" sz="1400" dirty="0">
                <a:solidFill>
                  <a:schemeClr val="bg1"/>
                </a:solidFill>
                <a:latin typeface="微軟正黑體" panose="020B0604030504040204" pitchFamily="34" charset="-120"/>
                <a:ea typeface="微軟正黑體" panose="020B0604030504040204" pitchFamily="34" charset="-120"/>
              </a:rPr>
              <a:t>模組化的磁架可以搭載</a:t>
            </a:r>
            <a:r>
              <a:rPr lang="en-US" altLang="zh-TW" sz="1400" dirty="0">
                <a:solidFill>
                  <a:schemeClr val="bg1"/>
                </a:solidFill>
                <a:latin typeface="微軟正黑體" panose="020B0604030504040204" pitchFamily="34" charset="-120"/>
                <a:ea typeface="微軟正黑體" panose="020B0604030504040204" pitchFamily="34" charset="-120"/>
              </a:rPr>
              <a:t>1</a:t>
            </a:r>
            <a:r>
              <a:rPr lang="zh-TW" altLang="en-US" sz="1400" dirty="0">
                <a:solidFill>
                  <a:schemeClr val="bg1"/>
                </a:solidFill>
                <a:latin typeface="微軟正黑體" panose="020B0604030504040204" pitchFamily="34" charset="-120"/>
                <a:ea typeface="微軟正黑體" panose="020B0604030504040204" pitchFamily="34" charset="-120"/>
              </a:rPr>
              <a:t>顆</a:t>
            </a:r>
            <a:r>
              <a:rPr lang="en-US" altLang="zh-TW" sz="1400" dirty="0">
                <a:solidFill>
                  <a:schemeClr val="bg1"/>
                </a:solidFill>
                <a:latin typeface="微軟正黑體" panose="020B0604030504040204" pitchFamily="34" charset="-120"/>
                <a:ea typeface="微軟正黑體" panose="020B0604030504040204" pitchFamily="34" charset="-120"/>
              </a:rPr>
              <a:t>HDD+1</a:t>
            </a:r>
            <a:r>
              <a:rPr lang="zh-TW" altLang="en-US" sz="1400" dirty="0">
                <a:solidFill>
                  <a:schemeClr val="bg1"/>
                </a:solidFill>
                <a:latin typeface="微軟正黑體" panose="020B0604030504040204" pitchFamily="34" charset="-120"/>
                <a:ea typeface="微軟正黑體" panose="020B0604030504040204" pitchFamily="34" charset="-120"/>
              </a:rPr>
              <a:t>顆</a:t>
            </a:r>
            <a:r>
              <a:rPr lang="en-US" altLang="zh-TW" sz="1400" dirty="0">
                <a:solidFill>
                  <a:schemeClr val="bg1"/>
                </a:solidFill>
                <a:latin typeface="微軟正黑體" panose="020B0604030504040204" pitchFamily="34" charset="-120"/>
                <a:ea typeface="微軟正黑體" panose="020B0604030504040204" pitchFamily="34" charset="-120"/>
              </a:rPr>
              <a:t>SSD</a:t>
            </a:r>
            <a:r>
              <a:rPr lang="zh-TW" altLang="en-US" sz="1400" dirty="0">
                <a:solidFill>
                  <a:schemeClr val="bg1"/>
                </a:solidFill>
                <a:latin typeface="微軟正黑體" panose="020B0604030504040204" pitchFamily="34" charset="-120"/>
                <a:ea typeface="微軟正黑體" panose="020B0604030504040204" pitchFamily="34" charset="-120"/>
              </a:rPr>
              <a:t>或</a:t>
            </a:r>
            <a:r>
              <a:rPr lang="en-US" altLang="zh-TW" sz="1400" dirty="0">
                <a:solidFill>
                  <a:schemeClr val="bg1"/>
                </a:solidFill>
                <a:latin typeface="微軟正黑體" panose="020B0604030504040204" pitchFamily="34" charset="-120"/>
                <a:ea typeface="微軟正黑體" panose="020B0604030504040204" pitchFamily="34" charset="-120"/>
              </a:rPr>
              <a:t>2</a:t>
            </a:r>
            <a:r>
              <a:rPr lang="zh-TW" altLang="en-US" sz="1400" dirty="0">
                <a:solidFill>
                  <a:schemeClr val="bg1"/>
                </a:solidFill>
                <a:latin typeface="微軟正黑體" panose="020B0604030504040204" pitchFamily="34" charset="-120"/>
                <a:ea typeface="微軟正黑體" panose="020B0604030504040204" pitchFamily="34" charset="-120"/>
              </a:rPr>
              <a:t>顆</a:t>
            </a:r>
            <a:r>
              <a:rPr lang="en-US" altLang="zh-TW" sz="1400" dirty="0">
                <a:solidFill>
                  <a:schemeClr val="bg1"/>
                </a:solidFill>
                <a:latin typeface="微軟正黑體" panose="020B0604030504040204" pitchFamily="34" charset="-120"/>
                <a:ea typeface="微軟正黑體" panose="020B0604030504040204" pitchFamily="34" charset="-120"/>
              </a:rPr>
              <a:t>HDD</a:t>
            </a:r>
            <a:r>
              <a:rPr lang="zh-TW" altLang="en-US" sz="1400" dirty="0">
                <a:solidFill>
                  <a:schemeClr val="bg1"/>
                </a:solidFill>
                <a:ea typeface="微軟正黑體" panose="020B0604030504040204" pitchFamily="34" charset="-120"/>
              </a:rPr>
              <a:t>，此外還可以將</a:t>
            </a:r>
            <a:r>
              <a:rPr lang="en-US" altLang="zh-TW" sz="1400" dirty="0">
                <a:solidFill>
                  <a:schemeClr val="bg1"/>
                </a:solidFill>
                <a:ea typeface="微軟正黑體" panose="020B0604030504040204" pitchFamily="34" charset="-120"/>
              </a:rPr>
              <a:t>2</a:t>
            </a:r>
            <a:r>
              <a:rPr lang="zh-TW" altLang="en-US" sz="1400" dirty="0">
                <a:solidFill>
                  <a:schemeClr val="bg1"/>
                </a:solidFill>
                <a:ea typeface="微軟正黑體" panose="020B0604030504040204" pitchFamily="34" charset="-120"/>
              </a:rPr>
              <a:t>顆安</a:t>
            </a:r>
            <a:r>
              <a:rPr lang="en-US" altLang="zh-TW" sz="1400" dirty="0">
                <a:solidFill>
                  <a:schemeClr val="bg1"/>
                </a:solidFill>
                <a:latin typeface="微軟正黑體" panose="020B0604030504040204" pitchFamily="34" charset="-120"/>
                <a:ea typeface="微軟正黑體" panose="020B0604030504040204" pitchFamily="34" charset="-120"/>
              </a:rPr>
              <a:t>SSD</a:t>
            </a:r>
            <a:r>
              <a:rPr lang="zh-TW" altLang="en-US" sz="1400" dirty="0">
                <a:solidFill>
                  <a:schemeClr val="bg1"/>
                </a:solidFill>
                <a:ea typeface="微軟正黑體" panose="020B0604030504040204" pitchFamily="34" charset="-120"/>
              </a:rPr>
              <a:t>裝於主機板左側</a:t>
            </a:r>
            <a:r>
              <a:rPr lang="en-US" altLang="zh-TW" sz="1400" dirty="0">
                <a:solidFill>
                  <a:schemeClr val="bg1"/>
                </a:solidFill>
                <a:ea typeface="微軟正黑體" panose="020B0604030504040204" pitchFamily="34" charset="-120"/>
              </a:rPr>
              <a:t>(</a:t>
            </a:r>
            <a:r>
              <a:rPr lang="zh-TW" altLang="en-US" sz="1400" dirty="0">
                <a:solidFill>
                  <a:schemeClr val="bg1"/>
                </a:solidFill>
                <a:ea typeface="微軟正黑體" panose="020B0604030504040204" pitchFamily="34" charset="-120"/>
              </a:rPr>
              <a:t>如圖</a:t>
            </a:r>
            <a:r>
              <a:rPr lang="en-US" altLang="zh-TW" sz="1400" dirty="0">
                <a:solidFill>
                  <a:schemeClr val="bg1"/>
                </a:solidFill>
                <a:ea typeface="微軟正黑體" panose="020B0604030504040204" pitchFamily="34" charset="-120"/>
              </a:rPr>
              <a:t>)</a:t>
            </a:r>
            <a:r>
              <a:rPr lang="zh-TW" altLang="en-US" sz="1400" dirty="0">
                <a:solidFill>
                  <a:schemeClr val="bg1"/>
                </a:solidFill>
                <a:ea typeface="微軟正黑體" panose="020B0604030504040204" pitchFamily="34" charset="-120"/>
              </a:rPr>
              <a:t>，讓玩家能展現自己的特殊</a:t>
            </a:r>
            <a:r>
              <a:rPr lang="en-US" altLang="zh-TW" sz="1400" dirty="0">
                <a:solidFill>
                  <a:schemeClr val="bg1"/>
                </a:solidFill>
                <a:latin typeface="微軟正黑體" panose="020B0604030504040204" pitchFamily="34" charset="-120"/>
                <a:ea typeface="微軟正黑體" panose="020B0604030504040204" pitchFamily="34" charset="-120"/>
              </a:rPr>
              <a:t>SSD </a:t>
            </a:r>
            <a:r>
              <a:rPr lang="zh-TW" altLang="en-US" sz="1400" dirty="0">
                <a:solidFill>
                  <a:schemeClr val="bg1"/>
                </a:solidFill>
                <a:ea typeface="微軟正黑體" panose="020B0604030504040204" pitchFamily="34" charset="-120"/>
              </a:rPr>
              <a:t>。  </a:t>
            </a:r>
            <a:endParaRPr lang="en-US" altLang="zh-TW" sz="1400" b="1" dirty="0">
              <a:solidFill>
                <a:srgbClr val="00FFF8"/>
              </a:solidFill>
              <a:ea typeface="微軟正黑體" panose="020B0604030504040204" pitchFamily="34" charset="-120"/>
            </a:endParaRPr>
          </a:p>
          <a:p>
            <a:endParaRPr lang="en-US" altLang="zh-TW" b="1" dirty="0">
              <a:solidFill>
                <a:srgbClr val="00FFF8"/>
              </a:solidFill>
              <a:ea typeface="微軟正黑體" panose="020B0604030504040204" pitchFamily="34" charset="-120"/>
            </a:endParaRPr>
          </a:p>
        </p:txBody>
      </p:sp>
      <p:grpSp>
        <p:nvGrpSpPr>
          <p:cNvPr id="4" name="群組 3"/>
          <p:cNvGrpSpPr/>
          <p:nvPr/>
        </p:nvGrpSpPr>
        <p:grpSpPr>
          <a:xfrm>
            <a:off x="-56518" y="892064"/>
            <a:ext cx="12347949" cy="3024273"/>
            <a:chOff x="-55211" y="788389"/>
            <a:chExt cx="12256422" cy="3001856"/>
          </a:xfrm>
        </p:grpSpPr>
        <p:pic>
          <p:nvPicPr>
            <p:cNvPr id="21" name="圖片 20">
              <a:extLst>
                <a:ext uri="{FF2B5EF4-FFF2-40B4-BE49-F238E27FC236}">
                  <a16:creationId xmlns:a16="http://schemas.microsoft.com/office/drawing/2014/main" id="{55C037AD-D7A3-44B6-BD2C-7B97525FE5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13211" y="788389"/>
              <a:ext cx="2988000" cy="2988000"/>
            </a:xfrm>
            <a:prstGeom prst="rect">
              <a:avLst/>
            </a:prstGeom>
          </p:spPr>
        </p:pic>
        <p:pic>
          <p:nvPicPr>
            <p:cNvPr id="18" name="圖片 17">
              <a:extLst>
                <a:ext uri="{FF2B5EF4-FFF2-40B4-BE49-F238E27FC236}">
                  <a16:creationId xmlns:a16="http://schemas.microsoft.com/office/drawing/2014/main" id="{BB30D1B8-3879-4451-908C-9CAB156C37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01109" y="788389"/>
              <a:ext cx="2986592" cy="2986592"/>
            </a:xfrm>
            <a:prstGeom prst="rect">
              <a:avLst/>
            </a:prstGeom>
          </p:spPr>
        </p:pic>
        <p:pic>
          <p:nvPicPr>
            <p:cNvPr id="16" name="圖片 15">
              <a:extLst>
                <a:ext uri="{FF2B5EF4-FFF2-40B4-BE49-F238E27FC236}">
                  <a16:creationId xmlns:a16="http://schemas.microsoft.com/office/drawing/2014/main" id="{1404F121-D06F-475B-88CE-4CFF9F8D36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98681" y="788389"/>
              <a:ext cx="2986592" cy="2986592"/>
            </a:xfrm>
            <a:prstGeom prst="rect">
              <a:avLst/>
            </a:prstGeom>
          </p:spPr>
        </p:pic>
        <p:pic>
          <p:nvPicPr>
            <p:cNvPr id="32" name="圖片 31">
              <a:extLst>
                <a:ext uri="{FF2B5EF4-FFF2-40B4-BE49-F238E27FC236}">
                  <a16:creationId xmlns:a16="http://schemas.microsoft.com/office/drawing/2014/main" id="{C589B1EB-4A16-43EE-A2A1-3CA5CBBC049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211" y="803653"/>
              <a:ext cx="2986592" cy="2986592"/>
            </a:xfrm>
            <a:prstGeom prst="rect">
              <a:avLst/>
            </a:prstGeom>
          </p:spPr>
        </p:pic>
        <p:sp>
          <p:nvSpPr>
            <p:cNvPr id="56" name="矩形 55">
              <a:extLst>
                <a:ext uri="{FF2B5EF4-FFF2-40B4-BE49-F238E27FC236}">
                  <a16:creationId xmlns:a16="http://schemas.microsoft.com/office/drawing/2014/main" id="{D3B328D5-0580-4F46-B7F2-5D2012481C42}"/>
                </a:ext>
              </a:extLst>
            </p:cNvPr>
            <p:cNvSpPr/>
            <p:nvPr/>
          </p:nvSpPr>
          <p:spPr>
            <a:xfrm rot="5400000">
              <a:off x="8582501" y="2711486"/>
              <a:ext cx="529339" cy="993621"/>
            </a:xfrm>
            <a:prstGeom prst="rect">
              <a:avLst/>
            </a:prstGeom>
            <a:solidFill>
              <a:srgbClr val="00FFC9">
                <a:alpha val="5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sz="1400" dirty="0"/>
            </a:p>
          </p:txBody>
        </p:sp>
        <p:sp>
          <p:nvSpPr>
            <p:cNvPr id="55" name="向右箭號 54"/>
            <p:cNvSpPr/>
            <p:nvPr/>
          </p:nvSpPr>
          <p:spPr>
            <a:xfrm rot="10800000">
              <a:off x="8108476" y="3016106"/>
              <a:ext cx="277431" cy="377614"/>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矩形 56">
              <a:extLst>
                <a:ext uri="{FF2B5EF4-FFF2-40B4-BE49-F238E27FC236}">
                  <a16:creationId xmlns:a16="http://schemas.microsoft.com/office/drawing/2014/main" id="{D3B328D5-0580-4F46-B7F2-5D2012481C42}"/>
                </a:ext>
              </a:extLst>
            </p:cNvPr>
            <p:cNvSpPr/>
            <p:nvPr/>
          </p:nvSpPr>
          <p:spPr>
            <a:xfrm rot="16200000">
              <a:off x="11030396" y="2822947"/>
              <a:ext cx="529339" cy="755861"/>
            </a:xfrm>
            <a:prstGeom prst="rect">
              <a:avLst/>
            </a:prstGeom>
            <a:solidFill>
              <a:srgbClr val="00FFC9">
                <a:alpha val="5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sz="1400" dirty="0"/>
            </a:p>
          </p:txBody>
        </p:sp>
        <p:sp>
          <p:nvSpPr>
            <p:cNvPr id="58" name="向右箭號 57"/>
            <p:cNvSpPr/>
            <p:nvPr/>
          </p:nvSpPr>
          <p:spPr>
            <a:xfrm>
              <a:off x="10605154" y="3006829"/>
              <a:ext cx="277431" cy="377614"/>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8554328" y="3035265"/>
              <a:ext cx="579906" cy="305496"/>
            </a:xfrm>
            <a:prstGeom prst="rect">
              <a:avLst/>
            </a:prstGeom>
          </p:spPr>
          <p:txBody>
            <a:bodyPr wrap="square">
              <a:spAutoFit/>
            </a:bodyPr>
            <a:lstStyle/>
            <a:p>
              <a:r>
                <a:rPr lang="en-US" altLang="zh-TW" sz="1400" b="1" dirty="0">
                  <a:solidFill>
                    <a:schemeClr val="bg1"/>
                  </a:solidFill>
                  <a:latin typeface="微軟正黑體" panose="020B0604030504040204" pitchFamily="34" charset="-120"/>
                  <a:ea typeface="微軟正黑體" panose="020B0604030504040204" pitchFamily="34" charset="-120"/>
                </a:rPr>
                <a:t>PSU</a:t>
              </a:r>
              <a:endParaRPr lang="zh-TW" altLang="en-US" sz="1400" b="1" dirty="0">
                <a:solidFill>
                  <a:schemeClr val="bg1"/>
                </a:solidFill>
                <a:latin typeface="微軟正黑體" panose="020B0604030504040204" pitchFamily="34" charset="-120"/>
                <a:ea typeface="微軟正黑體" panose="020B0604030504040204" pitchFamily="34" charset="-120"/>
              </a:endParaRPr>
            </a:p>
          </p:txBody>
        </p:sp>
        <p:sp>
          <p:nvSpPr>
            <p:cNvPr id="59" name="矩形 58"/>
            <p:cNvSpPr/>
            <p:nvPr/>
          </p:nvSpPr>
          <p:spPr>
            <a:xfrm>
              <a:off x="11018680" y="3035265"/>
              <a:ext cx="579906" cy="305496"/>
            </a:xfrm>
            <a:prstGeom prst="rect">
              <a:avLst/>
            </a:prstGeom>
          </p:spPr>
          <p:txBody>
            <a:bodyPr wrap="square">
              <a:spAutoFit/>
            </a:bodyPr>
            <a:lstStyle/>
            <a:p>
              <a:r>
                <a:rPr lang="en-US" altLang="zh-TW" sz="1400" b="1" dirty="0">
                  <a:solidFill>
                    <a:schemeClr val="bg1"/>
                  </a:solidFill>
                  <a:latin typeface="微軟正黑體" panose="020B0604030504040204" pitchFamily="34" charset="-120"/>
                  <a:ea typeface="微軟正黑體" panose="020B0604030504040204" pitchFamily="34" charset="-120"/>
                </a:rPr>
                <a:t>PSU</a:t>
              </a:r>
              <a:endParaRPr lang="zh-TW" altLang="en-US" sz="1400" b="1" dirty="0">
                <a:solidFill>
                  <a:schemeClr val="bg1"/>
                </a:solidFill>
                <a:latin typeface="微軟正黑體" panose="020B0604030504040204" pitchFamily="34" charset="-120"/>
                <a:ea typeface="微軟正黑體" panose="020B0604030504040204" pitchFamily="34" charset="-120"/>
              </a:endParaRPr>
            </a:p>
          </p:txBody>
        </p:sp>
      </p:grpSp>
      <p:sp>
        <p:nvSpPr>
          <p:cNvPr id="30" name="矩形 29">
            <a:extLst>
              <a:ext uri="{FF2B5EF4-FFF2-40B4-BE49-F238E27FC236}">
                <a16:creationId xmlns:a16="http://schemas.microsoft.com/office/drawing/2014/main" id="{0A7124A2-84ED-4185-8A2D-F304F38803D0}"/>
              </a:ext>
            </a:extLst>
          </p:cNvPr>
          <p:cNvSpPr/>
          <p:nvPr/>
        </p:nvSpPr>
        <p:spPr>
          <a:xfrm rot="5400000">
            <a:off x="874361" y="2911399"/>
            <a:ext cx="203238" cy="583614"/>
          </a:xfrm>
          <a:prstGeom prst="rect">
            <a:avLst/>
          </a:prstGeom>
          <a:solidFill>
            <a:srgbClr val="00FFC9">
              <a:alpha val="65098"/>
            </a:srgbClr>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31" name="矩形 30">
            <a:extLst>
              <a:ext uri="{FF2B5EF4-FFF2-40B4-BE49-F238E27FC236}">
                <a16:creationId xmlns:a16="http://schemas.microsoft.com/office/drawing/2014/main" id="{FEA985E5-5445-46C8-94EC-C8F1C9DD68DF}"/>
              </a:ext>
            </a:extLst>
          </p:cNvPr>
          <p:cNvSpPr/>
          <p:nvPr/>
        </p:nvSpPr>
        <p:spPr>
          <a:xfrm rot="5400000">
            <a:off x="874360" y="3187785"/>
            <a:ext cx="203238" cy="583614"/>
          </a:xfrm>
          <a:prstGeom prst="rect">
            <a:avLst/>
          </a:prstGeom>
          <a:solidFill>
            <a:srgbClr val="00FFC9">
              <a:alpha val="65098"/>
            </a:srgbClr>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33" name="文字方塊 32">
            <a:extLst>
              <a:ext uri="{FF2B5EF4-FFF2-40B4-BE49-F238E27FC236}">
                <a16:creationId xmlns:a16="http://schemas.microsoft.com/office/drawing/2014/main" id="{7B524C68-17B0-4DEE-A3F3-069FEC8B5546}"/>
              </a:ext>
            </a:extLst>
          </p:cNvPr>
          <p:cNvSpPr txBox="1"/>
          <p:nvPr/>
        </p:nvSpPr>
        <p:spPr>
          <a:xfrm>
            <a:off x="548784" y="2760852"/>
            <a:ext cx="1128714" cy="338554"/>
          </a:xfrm>
          <a:prstGeom prst="rect">
            <a:avLst/>
          </a:prstGeom>
          <a:noFill/>
        </p:spPr>
        <p:txBody>
          <a:bodyPr wrap="square">
            <a:spAutoFit/>
          </a:bodyPr>
          <a:lstStyle/>
          <a:p>
            <a:r>
              <a:rPr lang="en-US" altLang="zh-TW" sz="1600" b="1" dirty="0">
                <a:latin typeface="微軟正黑體" panose="020B0604030504040204" pitchFamily="34" charset="-120"/>
                <a:ea typeface="微軟正黑體" panose="020B0604030504040204" pitchFamily="34" charset="-120"/>
              </a:rPr>
              <a:t>HDD x2</a:t>
            </a:r>
            <a:endParaRPr lang="zh-TW" altLang="en-US" sz="1400" b="1" dirty="0">
              <a:latin typeface="微軟正黑體" panose="020B0604030504040204" pitchFamily="34" charset="-120"/>
              <a:ea typeface="微軟正黑體" panose="020B0604030504040204" pitchFamily="34" charset="-120"/>
            </a:endParaRPr>
          </a:p>
        </p:txBody>
      </p:sp>
      <p:sp>
        <p:nvSpPr>
          <p:cNvPr id="34" name="矩形 33">
            <a:extLst>
              <a:ext uri="{FF2B5EF4-FFF2-40B4-BE49-F238E27FC236}">
                <a16:creationId xmlns:a16="http://schemas.microsoft.com/office/drawing/2014/main" id="{08A45C04-FE0C-406B-9ED8-CAAFE0691AAA}"/>
              </a:ext>
            </a:extLst>
          </p:cNvPr>
          <p:cNvSpPr/>
          <p:nvPr/>
        </p:nvSpPr>
        <p:spPr>
          <a:xfrm>
            <a:off x="4053177" y="1414655"/>
            <a:ext cx="374738" cy="651716"/>
          </a:xfrm>
          <a:prstGeom prst="rect">
            <a:avLst/>
          </a:prstGeom>
          <a:solidFill>
            <a:srgbClr val="00FFC9">
              <a:alpha val="65098"/>
            </a:srgbClr>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36" name="矩形 35">
            <a:extLst>
              <a:ext uri="{FF2B5EF4-FFF2-40B4-BE49-F238E27FC236}">
                <a16:creationId xmlns:a16="http://schemas.microsoft.com/office/drawing/2014/main" id="{15F5C47D-BB94-4D7C-8777-AFDAB8CA85A3}"/>
              </a:ext>
            </a:extLst>
          </p:cNvPr>
          <p:cNvSpPr/>
          <p:nvPr/>
        </p:nvSpPr>
        <p:spPr>
          <a:xfrm>
            <a:off x="4053177" y="2254106"/>
            <a:ext cx="374738" cy="651716"/>
          </a:xfrm>
          <a:prstGeom prst="rect">
            <a:avLst/>
          </a:prstGeom>
          <a:solidFill>
            <a:srgbClr val="00FFC9">
              <a:alpha val="65098"/>
            </a:srgbClr>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38" name="文字方塊 37">
            <a:extLst>
              <a:ext uri="{FF2B5EF4-FFF2-40B4-BE49-F238E27FC236}">
                <a16:creationId xmlns:a16="http://schemas.microsoft.com/office/drawing/2014/main" id="{B1C363E8-A6A7-4FC6-948F-52EE36DB854A}"/>
              </a:ext>
            </a:extLst>
          </p:cNvPr>
          <p:cNvSpPr txBox="1"/>
          <p:nvPr/>
        </p:nvSpPr>
        <p:spPr>
          <a:xfrm>
            <a:off x="2914302" y="2032173"/>
            <a:ext cx="1116313" cy="338554"/>
          </a:xfrm>
          <a:prstGeom prst="rect">
            <a:avLst/>
          </a:prstGeom>
          <a:noFill/>
        </p:spPr>
        <p:txBody>
          <a:bodyPr wrap="square">
            <a:spAutoFit/>
          </a:bodyPr>
          <a:lstStyle/>
          <a:p>
            <a:r>
              <a:rPr lang="en-US" altLang="zh-TW" sz="1600" b="1" dirty="0">
                <a:latin typeface="微軟正黑體" panose="020B0604030504040204" pitchFamily="34" charset="-120"/>
                <a:ea typeface="微軟正黑體" panose="020B0604030504040204" pitchFamily="34" charset="-120"/>
              </a:rPr>
              <a:t>SSD</a:t>
            </a:r>
            <a:r>
              <a:rPr lang="zh-TW" altLang="en-US" sz="1600" b="1" dirty="0">
                <a:latin typeface="微軟正黑體" panose="020B0604030504040204" pitchFamily="34" charset="-120"/>
                <a:ea typeface="微軟正黑體" panose="020B0604030504040204" pitchFamily="34" charset="-120"/>
              </a:rPr>
              <a:t> </a:t>
            </a:r>
            <a:r>
              <a:rPr lang="en-US" altLang="zh-TW" sz="1600" b="1" dirty="0">
                <a:latin typeface="微軟正黑體" panose="020B0604030504040204" pitchFamily="34" charset="-120"/>
                <a:ea typeface="微軟正黑體" panose="020B0604030504040204" pitchFamily="34" charset="-120"/>
              </a:rPr>
              <a:t>2+1</a:t>
            </a:r>
            <a:endParaRPr lang="zh-TW" altLang="en-US" sz="1600" b="1" dirty="0">
              <a:latin typeface="微軟正黑體" panose="020B0604030504040204" pitchFamily="34" charset="-120"/>
              <a:ea typeface="微軟正黑體" panose="020B0604030504040204" pitchFamily="34" charset="-120"/>
            </a:endParaRPr>
          </a:p>
        </p:txBody>
      </p:sp>
      <p:sp>
        <p:nvSpPr>
          <p:cNvPr id="39" name="矩形 38">
            <a:extLst>
              <a:ext uri="{FF2B5EF4-FFF2-40B4-BE49-F238E27FC236}">
                <a16:creationId xmlns:a16="http://schemas.microsoft.com/office/drawing/2014/main" id="{635E36F7-FD64-497B-9149-AEC8C3E1C957}"/>
              </a:ext>
            </a:extLst>
          </p:cNvPr>
          <p:cNvSpPr/>
          <p:nvPr/>
        </p:nvSpPr>
        <p:spPr>
          <a:xfrm>
            <a:off x="5388363" y="3230706"/>
            <a:ext cx="529721" cy="104477"/>
          </a:xfrm>
          <a:prstGeom prst="rect">
            <a:avLst/>
          </a:prstGeom>
          <a:solidFill>
            <a:srgbClr val="00FFC9">
              <a:alpha val="50196"/>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sz="1400"/>
          </a:p>
        </p:txBody>
      </p:sp>
      <p:sp>
        <p:nvSpPr>
          <p:cNvPr id="40" name="文字方塊 39">
            <a:extLst>
              <a:ext uri="{FF2B5EF4-FFF2-40B4-BE49-F238E27FC236}">
                <a16:creationId xmlns:a16="http://schemas.microsoft.com/office/drawing/2014/main" id="{0784197A-1AAE-4EFD-ABA7-1D082379A942}"/>
              </a:ext>
            </a:extLst>
          </p:cNvPr>
          <p:cNvSpPr txBox="1"/>
          <p:nvPr/>
        </p:nvSpPr>
        <p:spPr>
          <a:xfrm>
            <a:off x="6033834" y="3064338"/>
            <a:ext cx="1281591" cy="584775"/>
          </a:xfrm>
          <a:prstGeom prst="rect">
            <a:avLst/>
          </a:prstGeom>
          <a:noFill/>
        </p:spPr>
        <p:txBody>
          <a:bodyPr wrap="square">
            <a:spAutoFit/>
          </a:bodyPr>
          <a:lstStyle/>
          <a:p>
            <a:r>
              <a:rPr lang="en-US" altLang="zh-TW" sz="1600" b="1" dirty="0">
                <a:solidFill>
                  <a:schemeClr val="bg1"/>
                </a:solidFill>
                <a:latin typeface="微軟正黑體" panose="020B0604030504040204" pitchFamily="34" charset="-120"/>
                <a:ea typeface="微軟正黑體" panose="020B0604030504040204" pitchFamily="34" charset="-120"/>
              </a:rPr>
              <a:t>SSD</a:t>
            </a:r>
            <a:r>
              <a:rPr lang="zh-TW" altLang="en-US" sz="1600" b="1" dirty="0">
                <a:solidFill>
                  <a:schemeClr val="bg1"/>
                </a:solidFill>
                <a:latin typeface="微軟正黑體" panose="020B0604030504040204" pitchFamily="34" charset="-120"/>
                <a:ea typeface="微軟正黑體" panose="020B0604030504040204" pitchFamily="34" charset="-120"/>
              </a:rPr>
              <a:t>  </a:t>
            </a:r>
            <a:r>
              <a:rPr lang="en-US" altLang="zh-TW" sz="1600" b="1" dirty="0">
                <a:solidFill>
                  <a:schemeClr val="bg1"/>
                </a:solidFill>
                <a:latin typeface="微軟正黑體" panose="020B0604030504040204" pitchFamily="34" charset="-120"/>
                <a:ea typeface="微軟正黑體" panose="020B0604030504040204" pitchFamily="34" charset="-120"/>
              </a:rPr>
              <a:t>x1</a:t>
            </a:r>
          </a:p>
          <a:p>
            <a:r>
              <a:rPr lang="en-US" altLang="zh-TW" sz="1600" b="1" dirty="0">
                <a:solidFill>
                  <a:schemeClr val="bg1"/>
                </a:solidFill>
                <a:latin typeface="微軟正黑體" panose="020B0604030504040204" pitchFamily="34" charset="-120"/>
                <a:ea typeface="微軟正黑體" panose="020B0604030504040204" pitchFamily="34" charset="-120"/>
              </a:rPr>
              <a:t>HDD x1</a:t>
            </a:r>
            <a:endParaRPr lang="zh-TW" altLang="en-US" sz="1600" b="1" dirty="0">
              <a:solidFill>
                <a:schemeClr val="bg1"/>
              </a:solidFill>
              <a:latin typeface="微軟正黑體" panose="020B0604030504040204" pitchFamily="34" charset="-120"/>
              <a:ea typeface="微軟正黑體" panose="020B0604030504040204" pitchFamily="34" charset="-120"/>
            </a:endParaRPr>
          </a:p>
        </p:txBody>
      </p:sp>
      <p:sp>
        <p:nvSpPr>
          <p:cNvPr id="42" name="矩形 41">
            <a:extLst>
              <a:ext uri="{FF2B5EF4-FFF2-40B4-BE49-F238E27FC236}">
                <a16:creationId xmlns:a16="http://schemas.microsoft.com/office/drawing/2014/main" id="{1EA06DCC-D15E-47A2-BDC4-7190D74240BE}"/>
              </a:ext>
            </a:extLst>
          </p:cNvPr>
          <p:cNvSpPr/>
          <p:nvPr/>
        </p:nvSpPr>
        <p:spPr>
          <a:xfrm rot="5400000">
            <a:off x="5558421" y="3178334"/>
            <a:ext cx="185081" cy="586351"/>
          </a:xfrm>
          <a:prstGeom prst="rect">
            <a:avLst/>
          </a:prstGeom>
          <a:solidFill>
            <a:srgbClr val="00FFC9">
              <a:alpha val="50196"/>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sz="1400" dirty="0"/>
          </a:p>
        </p:txBody>
      </p:sp>
      <p:pic>
        <p:nvPicPr>
          <p:cNvPr id="43" name="圖片 42">
            <a:extLst>
              <a:ext uri="{FF2B5EF4-FFF2-40B4-BE49-F238E27FC236}">
                <a16:creationId xmlns:a16="http://schemas.microsoft.com/office/drawing/2014/main" id="{8209439C-E42E-47E1-8F17-6263AE8886D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836296" y="4415869"/>
            <a:ext cx="3368523" cy="2030567"/>
          </a:xfrm>
          <a:prstGeom prst="rect">
            <a:avLst/>
          </a:prstGeom>
        </p:spPr>
      </p:pic>
      <p:grpSp>
        <p:nvGrpSpPr>
          <p:cNvPr id="44" name="群組 43">
            <a:extLst>
              <a:ext uri="{FF2B5EF4-FFF2-40B4-BE49-F238E27FC236}">
                <a16:creationId xmlns:a16="http://schemas.microsoft.com/office/drawing/2014/main" id="{A12B23BD-0648-4490-AEE5-76E92A15F789}"/>
              </a:ext>
            </a:extLst>
          </p:cNvPr>
          <p:cNvGrpSpPr/>
          <p:nvPr/>
        </p:nvGrpSpPr>
        <p:grpSpPr>
          <a:xfrm>
            <a:off x="8523461" y="5261658"/>
            <a:ext cx="804634" cy="377614"/>
            <a:chOff x="9282674" y="5125763"/>
            <a:chExt cx="892275" cy="418744"/>
          </a:xfrm>
          <a:solidFill>
            <a:srgbClr val="FFFF00"/>
          </a:solidFill>
        </p:grpSpPr>
        <p:sp>
          <p:nvSpPr>
            <p:cNvPr id="46" name="向右箭號 11">
              <a:extLst>
                <a:ext uri="{FF2B5EF4-FFF2-40B4-BE49-F238E27FC236}">
                  <a16:creationId xmlns:a16="http://schemas.microsoft.com/office/drawing/2014/main" id="{A073E1FC-0DEE-4E67-A354-CFBCB0B0225B}"/>
                </a:ext>
              </a:extLst>
            </p:cNvPr>
            <p:cNvSpPr/>
            <p:nvPr/>
          </p:nvSpPr>
          <p:spPr>
            <a:xfrm>
              <a:off x="9485833" y="5125763"/>
              <a:ext cx="689116" cy="418744"/>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7" name="向右箭號 12">
              <a:extLst>
                <a:ext uri="{FF2B5EF4-FFF2-40B4-BE49-F238E27FC236}">
                  <a16:creationId xmlns:a16="http://schemas.microsoft.com/office/drawing/2014/main" id="{EDFCCB11-F45D-4D0E-B37E-D7C40879659E}"/>
                </a:ext>
              </a:extLst>
            </p:cNvPr>
            <p:cNvSpPr/>
            <p:nvPr/>
          </p:nvSpPr>
          <p:spPr>
            <a:xfrm rot="10800000">
              <a:off x="9282674" y="5125763"/>
              <a:ext cx="307649" cy="418744"/>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4282240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69025" y="1187912"/>
            <a:ext cx="5626200" cy="2637710"/>
          </a:xfrm>
          <a:prstGeom prst="rect">
            <a:avLst/>
          </a:prstGeom>
        </p:spPr>
        <p:txBody>
          <a:bodyPr wrap="square">
            <a:spAutoFit/>
          </a:bodyPr>
          <a:lstStyle/>
          <a:p>
            <a:pPr>
              <a:lnSpc>
                <a:spcPct val="150000"/>
              </a:lnSpc>
            </a:pPr>
            <a:r>
              <a:rPr lang="zh-TW" altLang="en-US" sz="1400" dirty="0">
                <a:solidFill>
                  <a:schemeClr val="bg1"/>
                </a:solidFill>
                <a:latin typeface="微軟正黑體" panose="020B0604030504040204" pitchFamily="34" charset="-120"/>
                <a:ea typeface="微軟正黑體" panose="020B0604030504040204" pitchFamily="34" charset="-120"/>
              </a:rPr>
              <a:t>隨著追求的更高規格的硬體和強大的效能，散熱一直都是火鳥所專注的課題。風魅影 </a:t>
            </a:r>
            <a:r>
              <a:rPr lang="en-US" altLang="zh-TW" sz="1400" dirty="0">
                <a:solidFill>
                  <a:schemeClr val="bg1"/>
                </a:solidFill>
                <a:latin typeface="微軟正黑體" panose="020B0604030504040204" pitchFamily="34" charset="-120"/>
                <a:ea typeface="微軟正黑體" panose="020B0604030504040204" pitchFamily="34" charset="-120"/>
              </a:rPr>
              <a:t>SE TG</a:t>
            </a:r>
            <a:r>
              <a:rPr lang="zh-TW" altLang="en-US" sz="1400" dirty="0">
                <a:solidFill>
                  <a:schemeClr val="bg1"/>
                </a:solidFill>
                <a:latin typeface="微軟正黑體" panose="020B0604030504040204" pitchFamily="34" charset="-120"/>
                <a:ea typeface="微軟正黑體" panose="020B0604030504040204" pitchFamily="34" charset="-120"/>
              </a:rPr>
              <a:t>當然也繼承這樣的設計模式，由金屬鐵網所組建的大氣流前面板，可以安裝 </a:t>
            </a:r>
            <a:r>
              <a:rPr lang="en-US" altLang="zh-TW" sz="1400" dirty="0">
                <a:solidFill>
                  <a:schemeClr val="bg1"/>
                </a:solidFill>
                <a:latin typeface="微軟正黑體" panose="020B0604030504040204" pitchFamily="34" charset="-120"/>
                <a:ea typeface="微軟正黑體" panose="020B0604030504040204" pitchFamily="34" charset="-120"/>
              </a:rPr>
              <a:t>120</a:t>
            </a:r>
            <a:r>
              <a:rPr lang="zh-TW" altLang="en-US" sz="1400" dirty="0">
                <a:solidFill>
                  <a:schemeClr val="bg1"/>
                </a:solidFill>
                <a:latin typeface="微軟正黑體" panose="020B0604030504040204" pitchFamily="34" charset="-120"/>
                <a:ea typeface="微軟正黑體" panose="020B0604030504040204" pitchFamily="34" charset="-120"/>
              </a:rPr>
              <a:t> * </a:t>
            </a:r>
            <a:r>
              <a:rPr lang="en-US" altLang="zh-TW" sz="1400" dirty="0">
                <a:solidFill>
                  <a:schemeClr val="bg1"/>
                </a:solidFill>
                <a:latin typeface="微軟正黑體" panose="020B0604030504040204" pitchFamily="34" charset="-120"/>
                <a:ea typeface="微軟正黑體" panose="020B0604030504040204" pitchFamily="34" charset="-120"/>
              </a:rPr>
              <a:t>3 mm</a:t>
            </a:r>
            <a:r>
              <a:rPr lang="zh-TW" altLang="en-US" sz="1400" dirty="0">
                <a:solidFill>
                  <a:schemeClr val="bg1"/>
                </a:solidFill>
                <a:latin typeface="微軟正黑體" panose="020B0604030504040204" pitchFamily="34" charset="-120"/>
                <a:ea typeface="微軟正黑體" panose="020B0604030504040204" pitchFamily="34" charset="-120"/>
              </a:rPr>
              <a:t> 風扇 </a:t>
            </a:r>
            <a:r>
              <a:rPr lang="en-US" altLang="zh-TW" sz="1400" dirty="0">
                <a:solidFill>
                  <a:schemeClr val="bg1"/>
                </a:solidFill>
                <a:latin typeface="微軟正黑體" panose="020B0604030504040204" pitchFamily="34" charset="-120"/>
                <a:ea typeface="微軟正黑體" panose="020B0604030504040204" pitchFamily="34" charset="-120"/>
              </a:rPr>
              <a:t>+</a:t>
            </a:r>
            <a:r>
              <a:rPr lang="zh-TW" altLang="en-US" sz="1400" dirty="0">
                <a:solidFill>
                  <a:schemeClr val="bg1"/>
                </a:solidFill>
                <a:latin typeface="微軟正黑體" panose="020B0604030504040204" pitchFamily="34" charset="-120"/>
                <a:ea typeface="微軟正黑體" panose="020B0604030504040204" pitchFamily="34" charset="-120"/>
              </a:rPr>
              <a:t> </a:t>
            </a:r>
            <a:r>
              <a:rPr lang="en-US" altLang="zh-TW" sz="1400" dirty="0">
                <a:solidFill>
                  <a:schemeClr val="bg1"/>
                </a:solidFill>
                <a:latin typeface="微軟正黑體" panose="020B0604030504040204" pitchFamily="34" charset="-120"/>
                <a:ea typeface="微軟正黑體" panose="020B0604030504040204" pitchFamily="34" charset="-120"/>
              </a:rPr>
              <a:t>360</a:t>
            </a:r>
            <a:r>
              <a:rPr lang="zh-TW" altLang="en-US" sz="1400" dirty="0">
                <a:solidFill>
                  <a:schemeClr val="bg1"/>
                </a:solidFill>
                <a:latin typeface="微軟正黑體" panose="020B0604030504040204" pitchFamily="34" charset="-120"/>
                <a:ea typeface="微軟正黑體" panose="020B0604030504040204" pitchFamily="34" charset="-120"/>
              </a:rPr>
              <a:t>水冷排 </a:t>
            </a:r>
            <a:r>
              <a:rPr lang="en-US" altLang="zh-TW" sz="1400" dirty="0">
                <a:solidFill>
                  <a:schemeClr val="bg1"/>
                </a:solidFill>
                <a:latin typeface="微軟正黑體" panose="020B0604030504040204" pitchFamily="34" charset="-120"/>
                <a:ea typeface="微軟正黑體" panose="020B0604030504040204" pitchFamily="34" charset="-120"/>
              </a:rPr>
              <a:t>/</a:t>
            </a:r>
            <a:r>
              <a:rPr lang="zh-TW" altLang="en-US" sz="1400" dirty="0">
                <a:solidFill>
                  <a:schemeClr val="bg1"/>
                </a:solidFill>
                <a:latin typeface="微軟正黑體" panose="020B0604030504040204" pitchFamily="34" charset="-120"/>
                <a:ea typeface="微軟正黑體" panose="020B0604030504040204" pitchFamily="34" charset="-120"/>
              </a:rPr>
              <a:t> </a:t>
            </a:r>
            <a:r>
              <a:rPr lang="en-US" altLang="zh-TW" sz="1400" dirty="0">
                <a:solidFill>
                  <a:schemeClr val="bg1"/>
                </a:solidFill>
                <a:latin typeface="微軟正黑體" panose="020B0604030504040204" pitchFamily="34" charset="-120"/>
                <a:ea typeface="微軟正黑體" panose="020B0604030504040204" pitchFamily="34" charset="-120"/>
              </a:rPr>
              <a:t>140</a:t>
            </a:r>
            <a:r>
              <a:rPr lang="zh-TW" altLang="en-US" sz="1400" dirty="0">
                <a:solidFill>
                  <a:schemeClr val="bg1"/>
                </a:solidFill>
                <a:latin typeface="微軟正黑體" panose="020B0604030504040204" pitchFamily="34" charset="-120"/>
                <a:ea typeface="微軟正黑體" panose="020B0604030504040204" pitchFamily="34" charset="-120"/>
              </a:rPr>
              <a:t> </a:t>
            </a:r>
            <a:r>
              <a:rPr lang="en-US" altLang="zh-TW" sz="1400" dirty="0">
                <a:solidFill>
                  <a:schemeClr val="bg1"/>
                </a:solidFill>
                <a:latin typeface="微軟正黑體" panose="020B0604030504040204" pitchFamily="34" charset="-120"/>
                <a:ea typeface="微軟正黑體" panose="020B0604030504040204" pitchFamily="34" charset="-120"/>
              </a:rPr>
              <a:t>mm</a:t>
            </a:r>
            <a:r>
              <a:rPr lang="zh-TW" altLang="en-US" sz="1400" dirty="0">
                <a:solidFill>
                  <a:schemeClr val="bg1"/>
                </a:solidFill>
                <a:latin typeface="微軟正黑體" panose="020B0604030504040204" pitchFamily="34" charset="-120"/>
                <a:ea typeface="微軟正黑體" panose="020B0604030504040204" pitchFamily="34" charset="-120"/>
              </a:rPr>
              <a:t> * </a:t>
            </a:r>
            <a:r>
              <a:rPr lang="en-US" altLang="zh-TW" sz="1400" dirty="0">
                <a:solidFill>
                  <a:schemeClr val="bg1"/>
                </a:solidFill>
                <a:latin typeface="微軟正黑體" panose="020B0604030504040204" pitchFamily="34" charset="-120"/>
                <a:ea typeface="微軟正黑體" panose="020B0604030504040204" pitchFamily="34" charset="-120"/>
              </a:rPr>
              <a:t>2 +280</a:t>
            </a:r>
            <a:r>
              <a:rPr lang="zh-TW" altLang="en-US" sz="1400" dirty="0">
                <a:solidFill>
                  <a:schemeClr val="bg1"/>
                </a:solidFill>
                <a:latin typeface="微軟正黑體" panose="020B0604030504040204" pitchFamily="34" charset="-120"/>
                <a:ea typeface="微軟正黑體" panose="020B0604030504040204" pitchFamily="34" charset="-120"/>
              </a:rPr>
              <a:t> 水冷排 </a:t>
            </a:r>
            <a:r>
              <a:rPr lang="en-US" altLang="zh-TW" sz="1400" dirty="0">
                <a:solidFill>
                  <a:schemeClr val="bg1"/>
                </a:solidFill>
                <a:latin typeface="微軟正黑體" panose="020B0604030504040204" pitchFamily="34" charset="-120"/>
                <a:ea typeface="微軟正黑體" panose="020B0604030504040204" pitchFamily="34" charset="-120"/>
              </a:rPr>
              <a:t>/</a:t>
            </a:r>
            <a:r>
              <a:rPr lang="zh-TW" altLang="en-US" sz="1400" dirty="0">
                <a:solidFill>
                  <a:schemeClr val="bg1"/>
                </a:solidFill>
                <a:latin typeface="微軟正黑體" panose="020B0604030504040204" pitchFamily="34" charset="-120"/>
                <a:ea typeface="微軟正黑體" panose="020B0604030504040204" pitchFamily="34" charset="-120"/>
              </a:rPr>
              <a:t> </a:t>
            </a:r>
            <a:r>
              <a:rPr lang="en-US" altLang="zh-TW" sz="1400" dirty="0">
                <a:solidFill>
                  <a:schemeClr val="bg1"/>
                </a:solidFill>
                <a:latin typeface="微軟正黑體" panose="020B0604030504040204" pitchFamily="34" charset="-120"/>
                <a:ea typeface="微軟正黑體" panose="020B0604030504040204" pitchFamily="34" charset="-120"/>
              </a:rPr>
              <a:t>120</a:t>
            </a:r>
            <a:r>
              <a:rPr lang="zh-TW" altLang="en-US" sz="1400" dirty="0">
                <a:solidFill>
                  <a:schemeClr val="bg1"/>
                </a:solidFill>
                <a:latin typeface="微軟正黑體" panose="020B0604030504040204" pitchFamily="34" charset="-120"/>
                <a:ea typeface="微軟正黑體" panose="020B0604030504040204" pitchFamily="34" charset="-120"/>
              </a:rPr>
              <a:t> * </a:t>
            </a:r>
            <a:r>
              <a:rPr lang="en-US" altLang="zh-TW" sz="1400" dirty="0">
                <a:solidFill>
                  <a:schemeClr val="bg1"/>
                </a:solidFill>
                <a:latin typeface="微軟正黑體" panose="020B0604030504040204" pitchFamily="34" charset="-120"/>
                <a:ea typeface="微軟正黑體" panose="020B0604030504040204" pitchFamily="34" charset="-120"/>
              </a:rPr>
              <a:t>2</a:t>
            </a:r>
            <a:r>
              <a:rPr lang="zh-TW" altLang="en-US" sz="1400" dirty="0">
                <a:solidFill>
                  <a:schemeClr val="bg1"/>
                </a:solidFill>
                <a:latin typeface="微軟正黑體" panose="020B0604030504040204" pitchFamily="34" charset="-120"/>
                <a:ea typeface="微軟正黑體" panose="020B0604030504040204" pitchFamily="34" charset="-120"/>
              </a:rPr>
              <a:t> </a:t>
            </a:r>
            <a:r>
              <a:rPr lang="en-US" altLang="zh-TW" sz="1400" dirty="0">
                <a:solidFill>
                  <a:schemeClr val="bg1"/>
                </a:solidFill>
                <a:latin typeface="微軟正黑體" panose="020B0604030504040204" pitchFamily="34" charset="-120"/>
                <a:ea typeface="微軟正黑體" panose="020B0604030504040204" pitchFamily="34" charset="-120"/>
              </a:rPr>
              <a:t>mm +240</a:t>
            </a:r>
            <a:r>
              <a:rPr lang="zh-TW" altLang="en-US" sz="1400" dirty="0">
                <a:solidFill>
                  <a:schemeClr val="bg1"/>
                </a:solidFill>
                <a:latin typeface="微軟正黑體" panose="020B0604030504040204" pitchFamily="34" charset="-120"/>
                <a:ea typeface="微軟正黑體" panose="020B0604030504040204" pitchFamily="34" charset="-120"/>
              </a:rPr>
              <a:t> 水冷排。上方也是可以除了</a:t>
            </a:r>
            <a:r>
              <a:rPr lang="en-US" altLang="zh-TW" sz="1400" dirty="0">
                <a:solidFill>
                  <a:schemeClr val="bg1"/>
                </a:solidFill>
                <a:latin typeface="微軟正黑體" panose="020B0604030504040204" pitchFamily="34" charset="-120"/>
                <a:ea typeface="微軟正黑體" panose="020B0604030504040204" pitchFamily="34" charset="-120"/>
              </a:rPr>
              <a:t>120</a:t>
            </a:r>
            <a:r>
              <a:rPr lang="zh-TW" altLang="en-US" sz="1400" dirty="0">
                <a:solidFill>
                  <a:schemeClr val="bg1"/>
                </a:solidFill>
                <a:latin typeface="微軟正黑體" panose="020B0604030504040204" pitchFamily="34" charset="-120"/>
                <a:ea typeface="微軟正黑體" panose="020B0604030504040204" pitchFamily="34" charset="-120"/>
              </a:rPr>
              <a:t> 風扇 * </a:t>
            </a:r>
            <a:r>
              <a:rPr lang="en-US" altLang="zh-TW" sz="1400" dirty="0">
                <a:solidFill>
                  <a:schemeClr val="bg1"/>
                </a:solidFill>
                <a:latin typeface="微軟正黑體" panose="020B0604030504040204" pitchFamily="34" charset="-120"/>
                <a:ea typeface="微軟正黑體" panose="020B0604030504040204" pitchFamily="34" charset="-120"/>
              </a:rPr>
              <a:t>2</a:t>
            </a:r>
            <a:r>
              <a:rPr lang="zh-TW" altLang="en-US" sz="1400" dirty="0">
                <a:solidFill>
                  <a:schemeClr val="bg1"/>
                </a:solidFill>
                <a:latin typeface="微軟正黑體" panose="020B0604030504040204" pitchFamily="34" charset="-120"/>
                <a:ea typeface="微軟正黑體" panose="020B0604030504040204" pitchFamily="34" charset="-120"/>
              </a:rPr>
              <a:t> 外也可以搭配 </a:t>
            </a:r>
            <a:r>
              <a:rPr lang="en-US" altLang="zh-TW" sz="1400" dirty="0">
                <a:solidFill>
                  <a:schemeClr val="bg1"/>
                </a:solidFill>
                <a:latin typeface="微軟正黑體" panose="020B0604030504040204" pitchFamily="34" charset="-120"/>
                <a:ea typeface="微軟正黑體" panose="020B0604030504040204" pitchFamily="34" charset="-120"/>
              </a:rPr>
              <a:t>240</a:t>
            </a:r>
            <a:r>
              <a:rPr lang="zh-TW" altLang="en-US" sz="1400" dirty="0">
                <a:solidFill>
                  <a:schemeClr val="bg1"/>
                </a:solidFill>
                <a:latin typeface="微軟正黑體" panose="020B0604030504040204" pitchFamily="34" charset="-120"/>
                <a:ea typeface="微軟正黑體" panose="020B0604030504040204" pitchFamily="34" charset="-120"/>
              </a:rPr>
              <a:t> 水冷排，搭配機身後方支援 </a:t>
            </a:r>
            <a:r>
              <a:rPr lang="en-US" altLang="zh-TW" sz="1400" dirty="0">
                <a:solidFill>
                  <a:schemeClr val="bg1"/>
                </a:solidFill>
                <a:latin typeface="微軟正黑體" panose="020B0604030504040204" pitchFamily="34" charset="-120"/>
                <a:ea typeface="微軟正黑體" panose="020B0604030504040204" pitchFamily="34" charset="-120"/>
              </a:rPr>
              <a:t>120</a:t>
            </a:r>
            <a:r>
              <a:rPr lang="zh-TW" altLang="en-US" sz="1400" dirty="0">
                <a:solidFill>
                  <a:schemeClr val="bg1"/>
                </a:solidFill>
                <a:latin typeface="微軟正黑體" panose="020B0604030504040204" pitchFamily="34" charset="-120"/>
                <a:ea typeface="微軟正黑體" panose="020B0604030504040204" pitchFamily="34" charset="-120"/>
              </a:rPr>
              <a:t> 水冷排，讓玩家有更多的散熱選項。</a:t>
            </a:r>
            <a:endParaRPr lang="en-US" altLang="zh-TW" sz="1400" dirty="0">
              <a:solidFill>
                <a:schemeClr val="bg1"/>
              </a:solidFill>
              <a:latin typeface="微軟正黑體" panose="020B0604030504040204" pitchFamily="34" charset="-120"/>
              <a:ea typeface="微軟正黑體" panose="020B0604030504040204" pitchFamily="34" charset="-120"/>
            </a:endParaRPr>
          </a:p>
          <a:p>
            <a:pPr>
              <a:lnSpc>
                <a:spcPct val="150000"/>
              </a:lnSpc>
            </a:pPr>
            <a:r>
              <a:rPr lang="zh-TW" altLang="en-US" sz="1400" dirty="0">
                <a:solidFill>
                  <a:schemeClr val="bg1"/>
                </a:solidFill>
                <a:latin typeface="微軟正黑體" panose="020B0604030504040204" pitchFamily="34" charset="-120"/>
                <a:ea typeface="微軟正黑體" panose="020B0604030504040204" pitchFamily="34" charset="-120"/>
              </a:rPr>
              <a:t>除了廣泛支援水冷外同時也可以選擇安裝 高達</a:t>
            </a:r>
            <a:r>
              <a:rPr lang="en-US" altLang="zh-TW" sz="1400" dirty="0">
                <a:solidFill>
                  <a:schemeClr val="bg1"/>
                </a:solidFill>
                <a:latin typeface="微軟正黑體" panose="020B0604030504040204" pitchFamily="34" charset="-120"/>
                <a:ea typeface="微軟正黑體" panose="020B0604030504040204" pitchFamily="34" charset="-120"/>
              </a:rPr>
              <a:t>160mm</a:t>
            </a:r>
            <a:r>
              <a:rPr lang="zh-TW" altLang="en-US" sz="1400" dirty="0">
                <a:solidFill>
                  <a:schemeClr val="bg1"/>
                </a:solidFill>
                <a:latin typeface="微軟正黑體" panose="020B0604030504040204" pitchFamily="34" charset="-120"/>
                <a:ea typeface="微軟正黑體" panose="020B0604030504040204" pitchFamily="34" charset="-120"/>
              </a:rPr>
              <a:t>的風冷。 </a:t>
            </a:r>
            <a:br>
              <a:rPr lang="en-US" altLang="zh-TW" sz="1400" dirty="0">
                <a:solidFill>
                  <a:schemeClr val="bg1"/>
                </a:solidFill>
              </a:rPr>
            </a:br>
            <a:endParaRPr lang="en-US" altLang="zh-TW" sz="1400" dirty="0">
              <a:solidFill>
                <a:schemeClr val="bg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9" name="矩形 8"/>
          <p:cNvSpPr/>
          <p:nvPr/>
        </p:nvSpPr>
        <p:spPr>
          <a:xfrm>
            <a:off x="590608" y="726247"/>
            <a:ext cx="2646878" cy="461665"/>
          </a:xfrm>
          <a:prstGeom prst="rect">
            <a:avLst/>
          </a:prstGeom>
        </p:spPr>
        <p:txBody>
          <a:bodyPr wrap="none">
            <a:spAutoFit/>
          </a:bodyPr>
          <a:lstStyle/>
          <a:p>
            <a:r>
              <a:rPr lang="zh-TW" altLang="en-US" sz="2400" b="1" dirty="0">
                <a:solidFill>
                  <a:srgbClr val="00FFF8"/>
                </a:solidFill>
                <a:ea typeface="微軟正黑體" panose="020B0604030504040204" pitchFamily="34" charset="-120"/>
              </a:rPr>
              <a:t>優異的進氣和散熱</a:t>
            </a:r>
            <a:endParaRPr lang="en-US" altLang="zh-TW" sz="2400" b="1" dirty="0">
              <a:solidFill>
                <a:srgbClr val="00FFF8"/>
              </a:solidFill>
              <a:ea typeface="微軟正黑體" panose="020B0604030504040204" pitchFamily="34" charset="-120"/>
            </a:endParaRPr>
          </a:p>
        </p:txBody>
      </p:sp>
      <p:pic>
        <p:nvPicPr>
          <p:cNvPr id="10" name="圖片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568" y="154644"/>
            <a:ext cx="1487786" cy="337179"/>
          </a:xfrm>
          <a:prstGeom prst="rect">
            <a:avLst/>
          </a:prstGeom>
        </p:spPr>
      </p:pic>
      <p:sp>
        <p:nvSpPr>
          <p:cNvPr id="11" name="矩形 10">
            <a:extLst>
              <a:ext uri="{FF2B5EF4-FFF2-40B4-BE49-F238E27FC236}">
                <a16:creationId xmlns:a16="http://schemas.microsoft.com/office/drawing/2014/main" id="{1688DC4E-251E-44EC-9B5A-F58D2EF26FB0}"/>
              </a:ext>
            </a:extLst>
          </p:cNvPr>
          <p:cNvSpPr/>
          <p:nvPr/>
        </p:nvSpPr>
        <p:spPr>
          <a:xfrm>
            <a:off x="1585785" y="6131753"/>
            <a:ext cx="3592679" cy="400110"/>
          </a:xfrm>
          <a:prstGeom prst="rect">
            <a:avLst/>
          </a:prstGeom>
        </p:spPr>
        <p:txBody>
          <a:bodyPr wrap="square">
            <a:spAutoFit/>
          </a:bodyPr>
          <a:lstStyle/>
          <a:p>
            <a:r>
              <a:rPr lang="zh-TW" altLang="en-US" sz="1000" dirty="0">
                <a:solidFill>
                  <a:schemeClr val="bg1"/>
                </a:solidFill>
                <a:latin typeface="微軟正黑體" panose="020B0604030504040204" pitchFamily="34" charset="-120"/>
                <a:ea typeface="微軟正黑體" panose="020B0604030504040204" pitchFamily="34" charset="-120"/>
              </a:rPr>
              <a:t>此圖為 高度 </a:t>
            </a:r>
            <a:r>
              <a:rPr lang="en-US" altLang="zh-TW" sz="1000" dirty="0">
                <a:solidFill>
                  <a:schemeClr val="bg1"/>
                </a:solidFill>
                <a:latin typeface="微軟正黑體" panose="020B0604030504040204" pitchFamily="34" charset="-120"/>
                <a:ea typeface="微軟正黑體" panose="020B0604030504040204" pitchFamily="34" charset="-120"/>
              </a:rPr>
              <a:t>157.5mm</a:t>
            </a:r>
            <a:r>
              <a:rPr lang="zh-TW" altLang="en-US" sz="1000" dirty="0">
                <a:solidFill>
                  <a:schemeClr val="bg1"/>
                </a:solidFill>
                <a:latin typeface="微軟正黑體" panose="020B0604030504040204" pitchFamily="34" charset="-120"/>
                <a:ea typeface="微軟正黑體" panose="020B0604030504040204" pitchFamily="34" charset="-120"/>
              </a:rPr>
              <a:t> 的</a:t>
            </a:r>
            <a:r>
              <a:rPr lang="zh-TW" altLang="en-US" sz="1000" b="1" dirty="0">
                <a:solidFill>
                  <a:schemeClr val="bg1"/>
                </a:solidFill>
                <a:latin typeface="微軟正黑體" panose="020B0604030504040204" pitchFamily="34" charset="-120"/>
                <a:ea typeface="微軟正黑體" panose="020B0604030504040204" pitchFamily="34" charset="-120"/>
              </a:rPr>
              <a:t>無限伍 </a:t>
            </a:r>
            <a:r>
              <a:rPr lang="en-US" altLang="zh-TW" sz="1000" b="1" dirty="0">
                <a:solidFill>
                  <a:schemeClr val="bg1"/>
                </a:solidFill>
                <a:latin typeface="微軟正黑體" panose="020B0604030504040204" pitchFamily="34" charset="-120"/>
                <a:ea typeface="微軟正黑體" panose="020B0604030504040204" pitchFamily="34" charset="-120"/>
              </a:rPr>
              <a:t>ARGB </a:t>
            </a:r>
            <a:r>
              <a:rPr lang="zh-TW" altLang="en-US" sz="1000" b="1" dirty="0">
                <a:solidFill>
                  <a:schemeClr val="bg1"/>
                </a:solidFill>
                <a:latin typeface="微軟正黑體" panose="020B0604030504040204" pitchFamily="34" charset="-120"/>
                <a:ea typeface="微軟正黑體" panose="020B0604030504040204" pitchFamily="34" charset="-120"/>
              </a:rPr>
              <a:t>終極版</a:t>
            </a:r>
          </a:p>
          <a:p>
            <a:endParaRPr lang="zh-TW" altLang="en-US" sz="1000" dirty="0">
              <a:solidFill>
                <a:schemeClr val="bg1"/>
              </a:solidFill>
              <a:latin typeface="微軟正黑體" panose="020B0604030504040204" pitchFamily="34" charset="-120"/>
              <a:ea typeface="微軟正黑體" panose="020B0604030504040204" pitchFamily="34" charset="-120"/>
            </a:endParaRPr>
          </a:p>
        </p:txBody>
      </p:sp>
      <p:pic>
        <p:nvPicPr>
          <p:cNvPr id="12" name="圖片 11">
            <a:extLst>
              <a:ext uri="{FF2B5EF4-FFF2-40B4-BE49-F238E27FC236}">
                <a16:creationId xmlns:a16="http://schemas.microsoft.com/office/drawing/2014/main" id="{FEFACD05-358F-4437-B269-745D4EE8195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17046" y="3628733"/>
            <a:ext cx="3376139" cy="2411148"/>
          </a:xfrm>
          <a:prstGeom prst="rect">
            <a:avLst/>
          </a:prstGeom>
        </p:spPr>
      </p:pic>
      <p:pic>
        <p:nvPicPr>
          <p:cNvPr id="3" name="圖片 2">
            <a:extLst>
              <a:ext uri="{FF2B5EF4-FFF2-40B4-BE49-F238E27FC236}">
                <a16:creationId xmlns:a16="http://schemas.microsoft.com/office/drawing/2014/main" id="{EDA14296-9498-49E1-BDDD-B0CEB1B203A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95225" y="957079"/>
            <a:ext cx="5248855" cy="5248855"/>
          </a:xfrm>
          <a:prstGeom prst="rect">
            <a:avLst/>
          </a:prstGeom>
        </p:spPr>
      </p:pic>
    </p:spTree>
    <p:extLst>
      <p:ext uri="{BB962C8B-B14F-4D97-AF65-F5344CB8AC3E}">
        <p14:creationId xmlns:p14="http://schemas.microsoft.com/office/powerpoint/2010/main" val="1457530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568" y="154644"/>
            <a:ext cx="1487786" cy="337179"/>
          </a:xfrm>
          <a:prstGeom prst="rect">
            <a:avLst/>
          </a:prstGeom>
        </p:spPr>
      </p:pic>
      <p:grpSp>
        <p:nvGrpSpPr>
          <p:cNvPr id="9" name="群組 8">
            <a:extLst>
              <a:ext uri="{FF2B5EF4-FFF2-40B4-BE49-F238E27FC236}">
                <a16:creationId xmlns:a16="http://schemas.microsoft.com/office/drawing/2014/main" id="{E7341480-D3EE-4559-BA4B-D62FF58FFFDC}"/>
              </a:ext>
            </a:extLst>
          </p:cNvPr>
          <p:cNvGrpSpPr/>
          <p:nvPr/>
        </p:nvGrpSpPr>
        <p:grpSpPr>
          <a:xfrm>
            <a:off x="1715354" y="721627"/>
            <a:ext cx="9226503" cy="5489351"/>
            <a:chOff x="1931937" y="942516"/>
            <a:chExt cx="8630036" cy="5134478"/>
          </a:xfrm>
        </p:grpSpPr>
        <p:pic>
          <p:nvPicPr>
            <p:cNvPr id="8" name="圖片 7">
              <a:extLst>
                <a:ext uri="{FF2B5EF4-FFF2-40B4-BE49-F238E27FC236}">
                  <a16:creationId xmlns:a16="http://schemas.microsoft.com/office/drawing/2014/main" id="{90E93CEC-F6BB-44E5-AFD3-84C2947ED919}"/>
                </a:ext>
              </a:extLst>
            </p:cNvPr>
            <p:cNvPicPr>
              <a:picLocks noChangeAspect="1"/>
            </p:cNvPicPr>
            <p:nvPr/>
          </p:nvPicPr>
          <p:blipFill>
            <a:blip r:embed="rId3"/>
            <a:stretch>
              <a:fillRect/>
            </a:stretch>
          </p:blipFill>
          <p:spPr>
            <a:xfrm>
              <a:off x="2211913" y="1687573"/>
              <a:ext cx="4239536" cy="4239536"/>
            </a:xfrm>
            <a:prstGeom prst="rect">
              <a:avLst/>
            </a:prstGeom>
          </p:spPr>
        </p:pic>
        <p:pic>
          <p:nvPicPr>
            <p:cNvPr id="3" name="圖片 2">
              <a:extLst>
                <a:ext uri="{FF2B5EF4-FFF2-40B4-BE49-F238E27FC236}">
                  <a16:creationId xmlns:a16="http://schemas.microsoft.com/office/drawing/2014/main" id="{10B67390-5827-44BB-A47C-CDC6B3F1DE0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029388" y="1544409"/>
              <a:ext cx="4532585" cy="4532585"/>
            </a:xfrm>
            <a:prstGeom prst="rect">
              <a:avLst/>
            </a:prstGeom>
          </p:spPr>
        </p:pic>
        <p:grpSp>
          <p:nvGrpSpPr>
            <p:cNvPr id="30" name="群組 29">
              <a:extLst>
                <a:ext uri="{FF2B5EF4-FFF2-40B4-BE49-F238E27FC236}">
                  <a16:creationId xmlns:a16="http://schemas.microsoft.com/office/drawing/2014/main" id="{DB81E0E5-4242-48FB-8985-E39A81CF7BD2}"/>
                </a:ext>
              </a:extLst>
            </p:cNvPr>
            <p:cNvGrpSpPr/>
            <p:nvPr/>
          </p:nvGrpSpPr>
          <p:grpSpPr>
            <a:xfrm>
              <a:off x="6165626" y="1978982"/>
              <a:ext cx="245064" cy="3565730"/>
              <a:chOff x="8158877" y="1597362"/>
              <a:chExt cx="285948" cy="4160601"/>
            </a:xfrm>
          </p:grpSpPr>
          <p:sp>
            <p:nvSpPr>
              <p:cNvPr id="11" name="矩形 10">
                <a:extLst>
                  <a:ext uri="{FF2B5EF4-FFF2-40B4-BE49-F238E27FC236}">
                    <a16:creationId xmlns:a16="http://schemas.microsoft.com/office/drawing/2014/main" id="{FCF46B97-276C-4CEA-A451-340C0942D5AD}"/>
                  </a:ext>
                </a:extLst>
              </p:cNvPr>
              <p:cNvSpPr/>
              <p:nvPr/>
            </p:nvSpPr>
            <p:spPr>
              <a:xfrm rot="5400000">
                <a:off x="6223878" y="3537017"/>
                <a:ext cx="4160601" cy="281292"/>
              </a:xfrm>
              <a:prstGeom prst="rect">
                <a:avLst/>
              </a:prstGeom>
              <a:solidFill>
                <a:srgbClr val="00FF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dirty="0">
                  <a:solidFill>
                    <a:schemeClr val="tx1"/>
                  </a:solidFill>
                  <a:latin typeface="微軟正黑體" panose="020B0604030504040204" pitchFamily="34" charset="-120"/>
                  <a:ea typeface="微軟正黑體" panose="020B0604030504040204" pitchFamily="34" charset="-120"/>
                </a:endParaRPr>
              </a:p>
            </p:txBody>
          </p:sp>
          <p:sp>
            <p:nvSpPr>
              <p:cNvPr id="23" name="文字方塊 22">
                <a:extLst>
                  <a:ext uri="{FF2B5EF4-FFF2-40B4-BE49-F238E27FC236}">
                    <a16:creationId xmlns:a16="http://schemas.microsoft.com/office/drawing/2014/main" id="{5E6EB131-817B-432F-9DAE-19586E2B3487}"/>
                  </a:ext>
                </a:extLst>
              </p:cNvPr>
              <p:cNvSpPr txBox="1"/>
              <p:nvPr/>
            </p:nvSpPr>
            <p:spPr>
              <a:xfrm rot="16200000">
                <a:off x="6349165" y="3582294"/>
                <a:ext cx="3883030" cy="263606"/>
              </a:xfrm>
              <a:prstGeom prst="rect">
                <a:avLst/>
              </a:prstGeom>
              <a:noFill/>
            </p:spPr>
            <p:txBody>
              <a:bodyPr wrap="square">
                <a:spAutoFit/>
              </a:bodyPr>
              <a:lstStyle/>
              <a:p>
                <a:pPr algn="ctr"/>
                <a:r>
                  <a:rPr lang="it-IT" altLang="zh-TW" sz="1200" dirty="0">
                    <a:latin typeface="微軟正黑體" panose="020B0604030504040204" pitchFamily="34" charset="-120"/>
                    <a:ea typeface="微軟正黑體" panose="020B0604030504040204" pitchFamily="34" charset="-120"/>
                  </a:rPr>
                  <a:t>120/240/280/360mm</a:t>
                </a:r>
                <a:r>
                  <a:rPr lang="zh-TW" altLang="en-US" sz="1200" dirty="0">
                    <a:latin typeface="微軟正黑體" panose="020B0604030504040204" pitchFamily="34" charset="-120"/>
                    <a:ea typeface="微軟正黑體" panose="020B0604030504040204" pitchFamily="34" charset="-120"/>
                  </a:rPr>
                  <a:t>水冷排</a:t>
                </a:r>
              </a:p>
            </p:txBody>
          </p:sp>
        </p:grpSp>
        <p:grpSp>
          <p:nvGrpSpPr>
            <p:cNvPr id="26" name="群組 25">
              <a:extLst>
                <a:ext uri="{FF2B5EF4-FFF2-40B4-BE49-F238E27FC236}">
                  <a16:creationId xmlns:a16="http://schemas.microsoft.com/office/drawing/2014/main" id="{F756BD38-BB75-4996-93FF-463090148E8A}"/>
                </a:ext>
              </a:extLst>
            </p:cNvPr>
            <p:cNvGrpSpPr/>
            <p:nvPr/>
          </p:nvGrpSpPr>
          <p:grpSpPr>
            <a:xfrm>
              <a:off x="3122174" y="942516"/>
              <a:ext cx="2250947" cy="246115"/>
              <a:chOff x="4455268" y="593317"/>
              <a:chExt cx="2626468" cy="287175"/>
            </a:xfrm>
          </p:grpSpPr>
          <p:sp>
            <p:nvSpPr>
              <p:cNvPr id="10" name="矩形 9">
                <a:extLst>
                  <a:ext uri="{FF2B5EF4-FFF2-40B4-BE49-F238E27FC236}">
                    <a16:creationId xmlns:a16="http://schemas.microsoft.com/office/drawing/2014/main" id="{653D8C89-6083-46B2-A28D-556CC7F2D260}"/>
                  </a:ext>
                </a:extLst>
              </p:cNvPr>
              <p:cNvSpPr/>
              <p:nvPr/>
            </p:nvSpPr>
            <p:spPr>
              <a:xfrm>
                <a:off x="4455268" y="599200"/>
                <a:ext cx="2626468" cy="281292"/>
              </a:xfrm>
              <a:prstGeom prst="rect">
                <a:avLst/>
              </a:prstGeom>
              <a:solidFill>
                <a:srgbClr val="5FB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dirty="0">
                  <a:latin typeface="微軟正黑體" panose="020B0604030504040204" pitchFamily="34" charset="-120"/>
                  <a:ea typeface="微軟正黑體" panose="020B0604030504040204" pitchFamily="34" charset="-120"/>
                </a:endParaRPr>
              </a:p>
            </p:txBody>
          </p:sp>
          <p:sp>
            <p:nvSpPr>
              <p:cNvPr id="25" name="文字方塊 24">
                <a:extLst>
                  <a:ext uri="{FF2B5EF4-FFF2-40B4-BE49-F238E27FC236}">
                    <a16:creationId xmlns:a16="http://schemas.microsoft.com/office/drawing/2014/main" id="{BAEB3CAC-0F1E-4EE5-961B-3789C001D158}"/>
                  </a:ext>
                </a:extLst>
              </p:cNvPr>
              <p:cNvSpPr txBox="1"/>
              <p:nvPr/>
            </p:nvSpPr>
            <p:spPr>
              <a:xfrm>
                <a:off x="4611237" y="593317"/>
                <a:ext cx="2395641" cy="263607"/>
              </a:xfrm>
              <a:prstGeom prst="rect">
                <a:avLst/>
              </a:prstGeom>
              <a:noFill/>
            </p:spPr>
            <p:txBody>
              <a:bodyPr wrap="square">
                <a:spAutoFit/>
              </a:bodyPr>
              <a:lstStyle/>
              <a:p>
                <a:pPr algn="ctr"/>
                <a:r>
                  <a:rPr lang="en-US" altLang="zh-TW" sz="1200" dirty="0">
                    <a:latin typeface="微軟正黑體" panose="020B0604030504040204" pitchFamily="34" charset="-120"/>
                    <a:ea typeface="微軟正黑體" panose="020B0604030504040204" pitchFamily="34" charset="-120"/>
                  </a:rPr>
                  <a:t>2 x 120mm</a:t>
                </a:r>
                <a:r>
                  <a:rPr lang="zh-TW" altLang="en-US" sz="1200" dirty="0">
                    <a:latin typeface="微軟正黑體" panose="020B0604030504040204" pitchFamily="34" charset="-120"/>
                    <a:ea typeface="微軟正黑體" panose="020B0604030504040204" pitchFamily="34" charset="-120"/>
                  </a:rPr>
                  <a:t>風扇</a:t>
                </a:r>
              </a:p>
            </p:txBody>
          </p:sp>
        </p:grpSp>
        <p:grpSp>
          <p:nvGrpSpPr>
            <p:cNvPr id="29" name="群組 28">
              <a:extLst>
                <a:ext uri="{FF2B5EF4-FFF2-40B4-BE49-F238E27FC236}">
                  <a16:creationId xmlns:a16="http://schemas.microsoft.com/office/drawing/2014/main" id="{F1582D9C-7139-4DD5-A0C8-606193FB54CD}"/>
                </a:ext>
              </a:extLst>
            </p:cNvPr>
            <p:cNvGrpSpPr/>
            <p:nvPr/>
          </p:nvGrpSpPr>
          <p:grpSpPr>
            <a:xfrm>
              <a:off x="2297086" y="1810419"/>
              <a:ext cx="241074" cy="1592597"/>
              <a:chOff x="3747178" y="1400678"/>
              <a:chExt cx="281292" cy="1858290"/>
            </a:xfrm>
          </p:grpSpPr>
          <p:sp>
            <p:nvSpPr>
              <p:cNvPr id="15" name="矩形 14">
                <a:extLst>
                  <a:ext uri="{FF2B5EF4-FFF2-40B4-BE49-F238E27FC236}">
                    <a16:creationId xmlns:a16="http://schemas.microsoft.com/office/drawing/2014/main" id="{1D924B50-E54B-404D-AD1E-C8D95FD0B59A}"/>
                  </a:ext>
                </a:extLst>
              </p:cNvPr>
              <p:cNvSpPr/>
              <p:nvPr/>
            </p:nvSpPr>
            <p:spPr>
              <a:xfrm rot="5400000">
                <a:off x="2958679" y="2189178"/>
                <a:ext cx="1858289" cy="281292"/>
              </a:xfrm>
              <a:prstGeom prst="rect">
                <a:avLst/>
              </a:prstGeom>
              <a:solidFill>
                <a:srgbClr val="00FF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dirty="0">
                  <a:solidFill>
                    <a:schemeClr val="tx1"/>
                  </a:solidFill>
                  <a:latin typeface="微軟正黑體" panose="020B0604030504040204" pitchFamily="34" charset="-120"/>
                  <a:ea typeface="微軟正黑體" panose="020B0604030504040204" pitchFamily="34" charset="-120"/>
                </a:endParaRPr>
              </a:p>
            </p:txBody>
          </p:sp>
          <p:sp>
            <p:nvSpPr>
              <p:cNvPr id="28" name="文字方塊 27">
                <a:extLst>
                  <a:ext uri="{FF2B5EF4-FFF2-40B4-BE49-F238E27FC236}">
                    <a16:creationId xmlns:a16="http://schemas.microsoft.com/office/drawing/2014/main" id="{9F211E2C-3999-439D-8100-C67F354634D7}"/>
                  </a:ext>
                </a:extLst>
              </p:cNvPr>
              <p:cNvSpPr txBox="1"/>
              <p:nvPr/>
            </p:nvSpPr>
            <p:spPr>
              <a:xfrm rot="16200000">
                <a:off x="2993532" y="2167895"/>
                <a:ext cx="1798040" cy="263606"/>
              </a:xfrm>
              <a:prstGeom prst="rect">
                <a:avLst/>
              </a:prstGeom>
              <a:noFill/>
            </p:spPr>
            <p:txBody>
              <a:bodyPr wrap="square">
                <a:spAutoFit/>
              </a:bodyPr>
              <a:lstStyle/>
              <a:p>
                <a:pPr algn="ctr"/>
                <a:r>
                  <a:rPr lang="en-US" altLang="zh-TW" sz="1200" dirty="0">
                    <a:latin typeface="微軟正黑體" panose="020B0604030504040204" pitchFamily="34" charset="-120"/>
                    <a:ea typeface="微軟正黑體" panose="020B0604030504040204" pitchFamily="34" charset="-120"/>
                  </a:rPr>
                  <a:t>120mm</a:t>
                </a:r>
                <a:r>
                  <a:rPr lang="zh-TW" altLang="en-US" sz="1200" dirty="0">
                    <a:latin typeface="微軟正黑體" panose="020B0604030504040204" pitchFamily="34" charset="-120"/>
                    <a:ea typeface="微軟正黑體" panose="020B0604030504040204" pitchFamily="34" charset="-120"/>
                  </a:rPr>
                  <a:t>水冷排</a:t>
                </a:r>
              </a:p>
            </p:txBody>
          </p:sp>
        </p:grpSp>
        <p:grpSp>
          <p:nvGrpSpPr>
            <p:cNvPr id="31" name="群組 30">
              <a:extLst>
                <a:ext uri="{FF2B5EF4-FFF2-40B4-BE49-F238E27FC236}">
                  <a16:creationId xmlns:a16="http://schemas.microsoft.com/office/drawing/2014/main" id="{250F323A-5EAE-40CD-B4E0-AC011FAD29AD}"/>
                </a:ext>
              </a:extLst>
            </p:cNvPr>
            <p:cNvGrpSpPr/>
            <p:nvPr/>
          </p:nvGrpSpPr>
          <p:grpSpPr>
            <a:xfrm>
              <a:off x="3122167" y="1298420"/>
              <a:ext cx="2250945" cy="241397"/>
              <a:chOff x="4455266" y="601913"/>
              <a:chExt cx="2626470" cy="281669"/>
            </a:xfrm>
          </p:grpSpPr>
          <p:sp>
            <p:nvSpPr>
              <p:cNvPr id="32" name="矩形 31">
                <a:extLst>
                  <a:ext uri="{FF2B5EF4-FFF2-40B4-BE49-F238E27FC236}">
                    <a16:creationId xmlns:a16="http://schemas.microsoft.com/office/drawing/2014/main" id="{AEAFCFBD-0875-47CA-81FB-28BE5CA7A8A7}"/>
                  </a:ext>
                </a:extLst>
              </p:cNvPr>
              <p:cNvSpPr/>
              <p:nvPr/>
            </p:nvSpPr>
            <p:spPr>
              <a:xfrm>
                <a:off x="4455268" y="602290"/>
                <a:ext cx="2626468" cy="281292"/>
              </a:xfrm>
              <a:prstGeom prst="rect">
                <a:avLst/>
              </a:prstGeom>
              <a:solidFill>
                <a:srgbClr val="00FF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dirty="0">
                  <a:solidFill>
                    <a:schemeClr val="tx1"/>
                  </a:solidFill>
                  <a:latin typeface="微軟正黑體" panose="020B0604030504040204" pitchFamily="34" charset="-120"/>
                  <a:ea typeface="微軟正黑體" panose="020B0604030504040204" pitchFamily="34" charset="-120"/>
                </a:endParaRPr>
              </a:p>
            </p:txBody>
          </p:sp>
          <p:sp>
            <p:nvSpPr>
              <p:cNvPr id="33" name="文字方塊 32">
                <a:extLst>
                  <a:ext uri="{FF2B5EF4-FFF2-40B4-BE49-F238E27FC236}">
                    <a16:creationId xmlns:a16="http://schemas.microsoft.com/office/drawing/2014/main" id="{2C6927C1-2746-47FA-958D-568371D53848}"/>
                  </a:ext>
                </a:extLst>
              </p:cNvPr>
              <p:cNvSpPr txBox="1"/>
              <p:nvPr/>
            </p:nvSpPr>
            <p:spPr>
              <a:xfrm>
                <a:off x="4455266" y="601913"/>
                <a:ext cx="2626470" cy="263606"/>
              </a:xfrm>
              <a:prstGeom prst="rect">
                <a:avLst/>
              </a:prstGeom>
              <a:noFill/>
            </p:spPr>
            <p:txBody>
              <a:bodyPr wrap="square">
                <a:spAutoFit/>
              </a:bodyPr>
              <a:lstStyle/>
              <a:p>
                <a:pPr algn="ctr"/>
                <a:r>
                  <a:rPr lang="en-US" altLang="zh-TW" sz="1200" dirty="0">
                    <a:latin typeface="微軟正黑體" panose="020B0604030504040204" pitchFamily="34" charset="-120"/>
                    <a:ea typeface="微軟正黑體" panose="020B0604030504040204" pitchFamily="34" charset="-120"/>
                  </a:rPr>
                  <a:t>120/240mm</a:t>
                </a:r>
                <a:r>
                  <a:rPr lang="zh-TW" altLang="en-US" sz="1200" dirty="0">
                    <a:latin typeface="微軟正黑體" panose="020B0604030504040204" pitchFamily="34" charset="-120"/>
                    <a:ea typeface="微軟正黑體" panose="020B0604030504040204" pitchFamily="34" charset="-120"/>
                  </a:rPr>
                  <a:t>水冷排</a:t>
                </a:r>
              </a:p>
            </p:txBody>
          </p:sp>
        </p:grpSp>
        <p:grpSp>
          <p:nvGrpSpPr>
            <p:cNvPr id="34" name="群組 33">
              <a:extLst>
                <a:ext uri="{FF2B5EF4-FFF2-40B4-BE49-F238E27FC236}">
                  <a16:creationId xmlns:a16="http://schemas.microsoft.com/office/drawing/2014/main" id="{B358659B-B786-469B-A7D3-5F58D5CEB226}"/>
                </a:ext>
              </a:extLst>
            </p:cNvPr>
            <p:cNvGrpSpPr/>
            <p:nvPr/>
          </p:nvGrpSpPr>
          <p:grpSpPr>
            <a:xfrm>
              <a:off x="6527427" y="1978982"/>
              <a:ext cx="242538" cy="3565730"/>
              <a:chOff x="8161826" y="1597362"/>
              <a:chExt cx="282999" cy="4160601"/>
            </a:xfrm>
          </p:grpSpPr>
          <p:sp>
            <p:nvSpPr>
              <p:cNvPr id="35" name="矩形 34">
                <a:extLst>
                  <a:ext uri="{FF2B5EF4-FFF2-40B4-BE49-F238E27FC236}">
                    <a16:creationId xmlns:a16="http://schemas.microsoft.com/office/drawing/2014/main" id="{EBFDB296-599C-416F-BB0C-FEAB010B8CF1}"/>
                  </a:ext>
                </a:extLst>
              </p:cNvPr>
              <p:cNvSpPr/>
              <p:nvPr/>
            </p:nvSpPr>
            <p:spPr>
              <a:xfrm rot="5400000">
                <a:off x="6223878" y="3537017"/>
                <a:ext cx="4160601" cy="28129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dirty="0">
                  <a:latin typeface="微軟正黑體" panose="020B0604030504040204" pitchFamily="34" charset="-120"/>
                  <a:ea typeface="微軟正黑體" panose="020B0604030504040204" pitchFamily="34" charset="-120"/>
                </a:endParaRPr>
              </a:p>
            </p:txBody>
          </p:sp>
          <p:sp>
            <p:nvSpPr>
              <p:cNvPr id="36" name="文字方塊 35">
                <a:extLst>
                  <a:ext uri="{FF2B5EF4-FFF2-40B4-BE49-F238E27FC236}">
                    <a16:creationId xmlns:a16="http://schemas.microsoft.com/office/drawing/2014/main" id="{FDACD3A4-D02E-4D64-B108-D3A9CC810165}"/>
                  </a:ext>
                </a:extLst>
              </p:cNvPr>
              <p:cNvSpPr txBox="1"/>
              <p:nvPr/>
            </p:nvSpPr>
            <p:spPr>
              <a:xfrm rot="16200000">
                <a:off x="6737811" y="3582294"/>
                <a:ext cx="3111636" cy="263605"/>
              </a:xfrm>
              <a:prstGeom prst="rect">
                <a:avLst/>
              </a:prstGeom>
              <a:noFill/>
            </p:spPr>
            <p:txBody>
              <a:bodyPr wrap="square">
                <a:spAutoFit/>
              </a:bodyPr>
              <a:lstStyle/>
              <a:p>
                <a:pPr algn="ctr"/>
                <a:r>
                  <a:rPr lang="sv-SE" altLang="zh-TW" sz="1200" dirty="0">
                    <a:latin typeface="微軟正黑體" panose="020B0604030504040204" pitchFamily="34" charset="-120"/>
                    <a:ea typeface="微軟正黑體" panose="020B0604030504040204" pitchFamily="34" charset="-120"/>
                  </a:rPr>
                  <a:t>3 x 120mm / 2 x 140mm </a:t>
                </a:r>
                <a:r>
                  <a:rPr lang="zh-TW" altLang="en-US" sz="1200" dirty="0">
                    <a:latin typeface="微軟正黑體" panose="020B0604030504040204" pitchFamily="34" charset="-120"/>
                    <a:ea typeface="微軟正黑體" panose="020B0604030504040204" pitchFamily="34" charset="-120"/>
                  </a:rPr>
                  <a:t>風扇</a:t>
                </a:r>
              </a:p>
            </p:txBody>
          </p:sp>
        </p:grpSp>
        <p:grpSp>
          <p:nvGrpSpPr>
            <p:cNvPr id="40" name="群組 39">
              <a:extLst>
                <a:ext uri="{FF2B5EF4-FFF2-40B4-BE49-F238E27FC236}">
                  <a16:creationId xmlns:a16="http://schemas.microsoft.com/office/drawing/2014/main" id="{0C9F5D61-551F-4228-B83F-305AF3452D41}"/>
                </a:ext>
              </a:extLst>
            </p:cNvPr>
            <p:cNvGrpSpPr/>
            <p:nvPr/>
          </p:nvGrpSpPr>
          <p:grpSpPr>
            <a:xfrm>
              <a:off x="1931937" y="1810420"/>
              <a:ext cx="241074" cy="1592596"/>
              <a:chOff x="3747177" y="1400679"/>
              <a:chExt cx="281292" cy="1858289"/>
            </a:xfrm>
          </p:grpSpPr>
          <p:sp>
            <p:nvSpPr>
              <p:cNvPr id="41" name="矩形 40">
                <a:extLst>
                  <a:ext uri="{FF2B5EF4-FFF2-40B4-BE49-F238E27FC236}">
                    <a16:creationId xmlns:a16="http://schemas.microsoft.com/office/drawing/2014/main" id="{C004162A-E0AA-4CA7-879D-D5F56C3F7009}"/>
                  </a:ext>
                </a:extLst>
              </p:cNvPr>
              <p:cNvSpPr/>
              <p:nvPr/>
            </p:nvSpPr>
            <p:spPr>
              <a:xfrm rot="5400000">
                <a:off x="2958678" y="2189178"/>
                <a:ext cx="1858289" cy="281292"/>
              </a:xfrm>
              <a:prstGeom prst="rect">
                <a:avLst/>
              </a:prstGeom>
              <a:solidFill>
                <a:srgbClr val="5FB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dirty="0">
                  <a:latin typeface="微軟正黑體" panose="020B0604030504040204" pitchFamily="34" charset="-120"/>
                  <a:ea typeface="微軟正黑體" panose="020B0604030504040204" pitchFamily="34" charset="-120"/>
                </a:endParaRPr>
              </a:p>
            </p:txBody>
          </p:sp>
          <p:sp>
            <p:nvSpPr>
              <p:cNvPr id="42" name="文字方塊 41">
                <a:extLst>
                  <a:ext uri="{FF2B5EF4-FFF2-40B4-BE49-F238E27FC236}">
                    <a16:creationId xmlns:a16="http://schemas.microsoft.com/office/drawing/2014/main" id="{DE87A50A-791B-4E6E-9AAE-E8C391D7DF7C}"/>
                  </a:ext>
                </a:extLst>
              </p:cNvPr>
              <p:cNvSpPr txBox="1"/>
              <p:nvPr/>
            </p:nvSpPr>
            <p:spPr>
              <a:xfrm rot="16200000">
                <a:off x="3012594" y="2167895"/>
                <a:ext cx="1741615" cy="263605"/>
              </a:xfrm>
              <a:prstGeom prst="rect">
                <a:avLst/>
              </a:prstGeom>
              <a:noFill/>
            </p:spPr>
            <p:txBody>
              <a:bodyPr wrap="square">
                <a:spAutoFit/>
              </a:bodyPr>
              <a:lstStyle/>
              <a:p>
                <a:pPr algn="ctr"/>
                <a:r>
                  <a:rPr lang="en-US" altLang="zh-TW" sz="1200" dirty="0">
                    <a:latin typeface="微軟正黑體" panose="020B0604030504040204" pitchFamily="34" charset="-120"/>
                    <a:ea typeface="微軟正黑體" panose="020B0604030504040204" pitchFamily="34" charset="-120"/>
                  </a:rPr>
                  <a:t>1 x 120mm</a:t>
                </a:r>
                <a:r>
                  <a:rPr lang="zh-TW" altLang="en-US" sz="1200" dirty="0">
                    <a:latin typeface="微軟正黑體" panose="020B0604030504040204" pitchFamily="34" charset="-120"/>
                    <a:ea typeface="微軟正黑體" panose="020B0604030504040204" pitchFamily="34" charset="-120"/>
                  </a:rPr>
                  <a:t>風扇</a:t>
                </a:r>
              </a:p>
            </p:txBody>
          </p:sp>
        </p:grpSp>
        <p:sp>
          <p:nvSpPr>
            <p:cNvPr id="43" name="矩形 42">
              <a:extLst>
                <a:ext uri="{FF2B5EF4-FFF2-40B4-BE49-F238E27FC236}">
                  <a16:creationId xmlns:a16="http://schemas.microsoft.com/office/drawing/2014/main" id="{B2E37B09-6047-4056-97CA-E15A15D43D58}"/>
                </a:ext>
              </a:extLst>
            </p:cNvPr>
            <p:cNvSpPr/>
            <p:nvPr/>
          </p:nvSpPr>
          <p:spPr>
            <a:xfrm>
              <a:off x="3000104" y="2081062"/>
              <a:ext cx="1895854" cy="2427104"/>
            </a:xfrm>
            <a:prstGeom prst="rect">
              <a:avLst/>
            </a:prstGeom>
            <a:solidFill>
              <a:srgbClr val="00AC87">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a:latin typeface="微軟正黑體" panose="020B0604030504040204" pitchFamily="34" charset="-120"/>
                  <a:ea typeface="微軟正黑體" panose="020B0604030504040204" pitchFamily="34" charset="-120"/>
                </a:rPr>
                <a:t>ATX (305x244mm)</a:t>
              </a:r>
            </a:p>
          </p:txBody>
        </p:sp>
        <p:sp>
          <p:nvSpPr>
            <p:cNvPr id="58" name="矩形 57">
              <a:extLst>
                <a:ext uri="{FF2B5EF4-FFF2-40B4-BE49-F238E27FC236}">
                  <a16:creationId xmlns:a16="http://schemas.microsoft.com/office/drawing/2014/main" id="{E698CB84-2E86-4C1F-9E16-82F3917BA67B}"/>
                </a:ext>
              </a:extLst>
            </p:cNvPr>
            <p:cNvSpPr/>
            <p:nvPr/>
          </p:nvSpPr>
          <p:spPr>
            <a:xfrm>
              <a:off x="8950989" y="1810419"/>
              <a:ext cx="315750" cy="376896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 name="文字方塊 59">
              <a:extLst>
                <a:ext uri="{FF2B5EF4-FFF2-40B4-BE49-F238E27FC236}">
                  <a16:creationId xmlns:a16="http://schemas.microsoft.com/office/drawing/2014/main" id="{1196B5B4-05D0-4935-A796-11200499C029}"/>
                </a:ext>
              </a:extLst>
            </p:cNvPr>
            <p:cNvSpPr txBox="1"/>
            <p:nvPr/>
          </p:nvSpPr>
          <p:spPr>
            <a:xfrm rot="16200000">
              <a:off x="7506852" y="2744099"/>
              <a:ext cx="3203424" cy="307777"/>
            </a:xfrm>
            <a:prstGeom prst="rect">
              <a:avLst/>
            </a:prstGeom>
            <a:noFill/>
          </p:spPr>
          <p:txBody>
            <a:bodyPr wrap="square">
              <a:spAutoFit/>
            </a:bodyPr>
            <a:lstStyle/>
            <a:p>
              <a:r>
                <a:rPr lang="zh-TW" altLang="en-US" sz="1400" dirty="0">
                  <a:solidFill>
                    <a:srgbClr val="FFFFFF"/>
                  </a:solidFill>
                  <a:latin typeface="微軟正黑體" panose="020B0604030504040204" pitchFamily="34" charset="-120"/>
                  <a:ea typeface="微軟正黑體" panose="020B0604030504040204" pitchFamily="34" charset="-120"/>
                </a:rPr>
                <a:t>理線空間最高</a:t>
              </a:r>
              <a:r>
                <a:rPr lang="en-US" altLang="zh-TW" sz="1400" dirty="0">
                  <a:solidFill>
                    <a:srgbClr val="FFFFFF"/>
                  </a:solidFill>
                  <a:latin typeface="微軟正黑體" panose="020B0604030504040204" pitchFamily="34" charset="-120"/>
                  <a:ea typeface="微軟正黑體" panose="020B0604030504040204" pitchFamily="34" charset="-120"/>
                </a:rPr>
                <a:t>  27mm</a:t>
              </a:r>
            </a:p>
          </p:txBody>
        </p:sp>
        <p:sp>
          <p:nvSpPr>
            <p:cNvPr id="62" name="矩形 61">
              <a:extLst>
                <a:ext uri="{FF2B5EF4-FFF2-40B4-BE49-F238E27FC236}">
                  <a16:creationId xmlns:a16="http://schemas.microsoft.com/office/drawing/2014/main" id="{915A51E8-157E-4E3A-9565-BB32AC35A818}"/>
                </a:ext>
              </a:extLst>
            </p:cNvPr>
            <p:cNvSpPr/>
            <p:nvPr/>
          </p:nvSpPr>
          <p:spPr>
            <a:xfrm rot="16200000">
              <a:off x="7667574" y="2137129"/>
              <a:ext cx="1061939" cy="136004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64" name="文字方塊 63">
              <a:extLst>
                <a:ext uri="{FF2B5EF4-FFF2-40B4-BE49-F238E27FC236}">
                  <a16:creationId xmlns:a16="http://schemas.microsoft.com/office/drawing/2014/main" id="{D2A5DDA4-466F-420E-BF2D-92A3B24DF31D}"/>
                </a:ext>
              </a:extLst>
            </p:cNvPr>
            <p:cNvSpPr txBox="1"/>
            <p:nvPr/>
          </p:nvSpPr>
          <p:spPr>
            <a:xfrm>
              <a:off x="7536993" y="2620600"/>
              <a:ext cx="1337372" cy="426730"/>
            </a:xfrm>
            <a:prstGeom prst="rect">
              <a:avLst/>
            </a:prstGeom>
            <a:noFill/>
          </p:spPr>
          <p:txBody>
            <a:bodyPr wrap="square">
              <a:spAutoFit/>
            </a:bodyPr>
            <a:lstStyle/>
            <a:p>
              <a:pPr algn="ctr"/>
              <a:r>
                <a:rPr lang="en-US" altLang="zh-TW" sz="1400" dirty="0">
                  <a:solidFill>
                    <a:schemeClr val="bg1"/>
                  </a:solidFill>
                  <a:latin typeface="微軟正黑體" panose="020B0604030504040204" pitchFamily="34" charset="-120"/>
                  <a:ea typeface="微軟正黑體" panose="020B0604030504040204" pitchFamily="34" charset="-120"/>
                </a:rPr>
                <a:t>CPU</a:t>
              </a:r>
              <a:r>
                <a:rPr lang="zh-TW" altLang="en-US" sz="1400" dirty="0">
                  <a:solidFill>
                    <a:schemeClr val="bg1"/>
                  </a:solidFill>
                  <a:latin typeface="微軟正黑體" panose="020B0604030504040204" pitchFamily="34" charset="-120"/>
                  <a:ea typeface="微軟正黑體" panose="020B0604030504040204" pitchFamily="34" charset="-120"/>
                </a:rPr>
                <a:t> 空冷最高</a:t>
              </a:r>
              <a:r>
                <a:rPr lang="en-US" altLang="zh-TW" sz="1400" dirty="0">
                  <a:solidFill>
                    <a:schemeClr val="bg1"/>
                  </a:solidFill>
                  <a:latin typeface="微軟正黑體" panose="020B0604030504040204" pitchFamily="34" charset="-120"/>
                  <a:ea typeface="微軟正黑體" panose="020B0604030504040204" pitchFamily="34" charset="-120"/>
                </a:rPr>
                <a:t> 160mm</a:t>
              </a:r>
              <a:endParaRPr lang="zh-TW" altLang="en-US" sz="1400" dirty="0">
                <a:solidFill>
                  <a:schemeClr val="bg1"/>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03655626"/>
      </p:ext>
    </p:extLst>
  </p:cSld>
  <p:clrMapOvr>
    <a:masterClrMapping/>
  </p:clrMapOvr>
</p:sld>
</file>

<file path=ppt/theme/theme1.xml><?xml version="1.0" encoding="utf-8"?>
<a:theme xmlns:a="http://schemas.openxmlformats.org/drawingml/2006/main" name="Office Theme">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12791</TotalTime>
  <Words>1889</Words>
  <Application>Microsoft Office PowerPoint</Application>
  <PresentationFormat>寬螢幕</PresentationFormat>
  <Paragraphs>173</Paragraphs>
  <Slides>15</Slides>
  <Notes>0</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15</vt:i4>
      </vt:variant>
    </vt:vector>
  </HeadingPairs>
  <TitlesOfParts>
    <vt:vector size="21" baseType="lpstr">
      <vt:lpstr>Arial Unicode MS</vt:lpstr>
      <vt:lpstr>微軟正黑體</vt:lpstr>
      <vt:lpstr>Arial</vt:lpstr>
      <vt:lpstr>Calibri</vt:lpstr>
      <vt:lpstr>Calibri Light</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全新  BitFenix  6+6  控制器</vt:lpstr>
      <vt:lpstr>BitFenix  6+6  控制器</vt:lpstr>
      <vt:lpstr>BitFenix  6+6  控制器</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Sanjaya Dissanayake</dc:creator>
  <cp:lastModifiedBy>00000</cp:lastModifiedBy>
  <cp:revision>483</cp:revision>
  <dcterms:created xsi:type="dcterms:W3CDTF">2016-07-19T04:04:57Z</dcterms:created>
  <dcterms:modified xsi:type="dcterms:W3CDTF">2022-05-26T07:51:14Z</dcterms:modified>
</cp:coreProperties>
</file>