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5"/>
  </p:notesMasterIdLst>
  <p:sldIdLst>
    <p:sldId id="311" r:id="rId2"/>
    <p:sldId id="281" r:id="rId3"/>
    <p:sldId id="296" r:id="rId4"/>
    <p:sldId id="306" r:id="rId5"/>
    <p:sldId id="307" r:id="rId6"/>
    <p:sldId id="287" r:id="rId7"/>
    <p:sldId id="308" r:id="rId8"/>
    <p:sldId id="300" r:id="rId9"/>
    <p:sldId id="309" r:id="rId10"/>
    <p:sldId id="298" r:id="rId11"/>
    <p:sldId id="310" r:id="rId12"/>
    <p:sldId id="305" r:id="rId13"/>
    <p:sldId id="290"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jaya Dissa(Dissanayake Sanjaya Bhanu)" initials="SDSB"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FFF8"/>
    <a:srgbClr val="00FFC9"/>
    <a:srgbClr val="E34DD1"/>
    <a:srgbClr val="0B0212"/>
    <a:srgbClr val="5FBBDB"/>
    <a:srgbClr val="00FFFF"/>
    <a:srgbClr val="474646"/>
    <a:srgbClr val="00FF00"/>
    <a:srgbClr val="E0BB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202B0CA-FC54-4496-8BCA-5EF66A818D29}" styleName="深色樣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04" autoAdjust="0"/>
    <p:restoredTop sz="94660"/>
  </p:normalViewPr>
  <p:slideViewPr>
    <p:cSldViewPr snapToGrid="0">
      <p:cViewPr varScale="1">
        <p:scale>
          <a:sx n="87" d="100"/>
          <a:sy n="87" d="100"/>
        </p:scale>
        <p:origin x="108" y="24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A17241-7CDA-4D5E-B6A3-952085DFAC3E}" type="datetimeFigureOut">
              <a:rPr lang="zh-TW" altLang="en-US" smtClean="0"/>
              <a:t>2022/5/26</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65E625-B7E3-4683-A990-CE56CCF2B596}" type="slidenum">
              <a:rPr lang="zh-TW" altLang="en-US" smtClean="0"/>
              <a:t>‹#›</a:t>
            </a:fld>
            <a:endParaRPr lang="zh-TW" altLang="en-US"/>
          </a:p>
        </p:txBody>
      </p:sp>
    </p:spTree>
    <p:extLst>
      <p:ext uri="{BB962C8B-B14F-4D97-AF65-F5344CB8AC3E}">
        <p14:creationId xmlns:p14="http://schemas.microsoft.com/office/powerpoint/2010/main" val="3224775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FAC9235C-DE4D-41A4-8E71-056DA68C1249}" type="datetimeFigureOut">
              <a:rPr lang="en-US" smtClean="0"/>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2836058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AC9235C-DE4D-41A4-8E71-056DA68C1249}" type="datetimeFigureOut">
              <a:rPr lang="en-US" smtClean="0"/>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328225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AC9235C-DE4D-41A4-8E71-056DA68C1249}" type="datetimeFigureOut">
              <a:rPr lang="en-US" smtClean="0"/>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2214852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AC9235C-DE4D-41A4-8E71-056DA68C1249}" type="datetimeFigureOut">
              <a:rPr lang="en-US" smtClean="0"/>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4245761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FAC9235C-DE4D-41A4-8E71-056DA68C1249}" type="datetimeFigureOut">
              <a:rPr lang="en-US" smtClean="0"/>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2471706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FAC9235C-DE4D-41A4-8E71-056DA68C1249}" type="datetimeFigureOut">
              <a:rPr lang="en-US" smtClean="0"/>
              <a:t>5/26/2022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3245331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FAC9235C-DE4D-41A4-8E71-056DA68C1249}" type="datetimeFigureOut">
              <a:rPr lang="en-US" smtClean="0"/>
              <a:t>5/26/2022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4199257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FAC9235C-DE4D-41A4-8E71-056DA68C1249}" type="datetimeFigureOut">
              <a:rPr lang="en-US" smtClean="0"/>
              <a:t>5/26/2022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1173040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C9235C-DE4D-41A4-8E71-056DA68C1249}" type="datetimeFigureOut">
              <a:rPr lang="en-US" smtClean="0"/>
              <a:t>5/26/2022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3529339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FAC9235C-DE4D-41A4-8E71-056DA68C1249}" type="datetimeFigureOut">
              <a:rPr lang="en-US" smtClean="0"/>
              <a:t>5/26/2022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1225316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FAC9235C-DE4D-41A4-8E71-056DA68C1249}" type="datetimeFigureOut">
              <a:rPr lang="en-US" smtClean="0"/>
              <a:t>5/26/2022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9C49B-67DB-4140-AFBA-4300AA14044E}" type="slidenum">
              <a:rPr lang="en-US" smtClean="0"/>
              <a:t>‹#›</a:t>
            </a:fld>
            <a:endParaRPr lang="en-US"/>
          </a:p>
        </p:txBody>
      </p:sp>
    </p:spTree>
    <p:extLst>
      <p:ext uri="{BB962C8B-B14F-4D97-AF65-F5344CB8AC3E}">
        <p14:creationId xmlns:p14="http://schemas.microsoft.com/office/powerpoint/2010/main" val="271322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9235C-DE4D-41A4-8E71-056DA68C1249}" type="datetimeFigureOut">
              <a:rPr lang="en-US" smtClean="0"/>
              <a:t>5/26/2022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39C49B-67DB-4140-AFBA-4300AA14044E}" type="slidenum">
              <a:rPr lang="en-US" smtClean="0"/>
              <a:t>‹#›</a:t>
            </a:fld>
            <a:endParaRPr lang="en-US"/>
          </a:p>
        </p:txBody>
      </p:sp>
    </p:spTree>
    <p:extLst>
      <p:ext uri="{BB962C8B-B14F-4D97-AF65-F5344CB8AC3E}">
        <p14:creationId xmlns:p14="http://schemas.microsoft.com/office/powerpoint/2010/main" val="5119231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88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6354773" y="2433150"/>
            <a:ext cx="3534702" cy="1991699"/>
          </a:xfrm>
          <a:prstGeom prst="rect">
            <a:avLst/>
          </a:prstGeom>
        </p:spPr>
        <p:txBody>
          <a:bodyPr wrap="square">
            <a:spAutoFit/>
          </a:bodyPr>
          <a:lstStyle/>
          <a:p>
            <a:pPr algn="just">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風魅影</a:t>
            </a:r>
            <a:r>
              <a:rPr lang="en-US" altLang="zh-TW" sz="1400" dirty="0">
                <a:solidFill>
                  <a:schemeClr val="bg1"/>
                </a:solidFill>
                <a:latin typeface="微軟正黑體" panose="020B0604030504040204" pitchFamily="34" charset="-120"/>
                <a:ea typeface="微軟正黑體" panose="020B0604030504040204" pitchFamily="34" charset="-120"/>
              </a:rPr>
              <a:t>2022C</a:t>
            </a:r>
            <a:r>
              <a:rPr lang="zh-TW" altLang="en-US" sz="1400" dirty="0">
                <a:solidFill>
                  <a:schemeClr val="bg1"/>
                </a:solidFill>
                <a:latin typeface="微軟正黑體" panose="020B0604030504040204" pitchFamily="34" charset="-120"/>
                <a:ea typeface="微軟正黑體" panose="020B0604030504040204" pitchFamily="34" charset="-120"/>
              </a:rPr>
              <a:t>標配了厚度達</a:t>
            </a:r>
            <a:r>
              <a:rPr lang="en-US" altLang="zh-TW" sz="1400" dirty="0">
                <a:solidFill>
                  <a:schemeClr val="bg1"/>
                </a:solidFill>
                <a:latin typeface="微軟正黑體" panose="020B0604030504040204" pitchFamily="34" charset="-120"/>
                <a:ea typeface="微軟正黑體" panose="020B0604030504040204" pitchFamily="34" charset="-120"/>
              </a:rPr>
              <a:t>4mm</a:t>
            </a:r>
            <a:r>
              <a:rPr lang="zh-TW" altLang="en-US" sz="1400" dirty="0">
                <a:solidFill>
                  <a:schemeClr val="bg1"/>
                </a:solidFill>
                <a:latin typeface="微軟正黑體" panose="020B0604030504040204" pitchFamily="34" charset="-120"/>
                <a:ea typeface="微軟正黑體" panose="020B0604030504040204" pitchFamily="34" charset="-120"/>
              </a:rPr>
              <a:t>後鎖鋼化玻璃，這可以讓玩家在使用時更安全，也盡可能降低破損的問題。</a:t>
            </a:r>
          </a:p>
          <a:p>
            <a:pPr algn="just">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透明的玻璃由於雜質更少，所以它的透光會更漂亮，當搭配玩家炫酷的套件，更可以提升風魅影</a:t>
            </a:r>
            <a:r>
              <a:rPr lang="en-US" altLang="zh-TW" sz="1400" dirty="0">
                <a:solidFill>
                  <a:schemeClr val="bg1"/>
                </a:solidFill>
                <a:latin typeface="微軟正黑體" panose="020B0604030504040204" pitchFamily="34" charset="-120"/>
                <a:ea typeface="微軟正黑體" panose="020B0604030504040204" pitchFamily="34" charset="-120"/>
              </a:rPr>
              <a:t>2022C</a:t>
            </a:r>
            <a:r>
              <a:rPr lang="zh-TW" altLang="en-US" sz="1400" dirty="0">
                <a:solidFill>
                  <a:schemeClr val="bg1"/>
                </a:solidFill>
                <a:latin typeface="微軟正黑體" panose="020B0604030504040204" pitchFamily="34" charset="-120"/>
                <a:ea typeface="微軟正黑體" panose="020B0604030504040204" pitchFamily="34" charset="-120"/>
              </a:rPr>
              <a:t>的乾淨。</a:t>
            </a:r>
          </a:p>
        </p:txBody>
      </p:sp>
      <p:pic>
        <p:nvPicPr>
          <p:cNvPr id="7" name="圖片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sp>
        <p:nvSpPr>
          <p:cNvPr id="9" name="矩形 8">
            <a:extLst>
              <a:ext uri="{FF2B5EF4-FFF2-40B4-BE49-F238E27FC236}">
                <a16:creationId xmlns:a16="http://schemas.microsoft.com/office/drawing/2014/main" id="{C26E9F32-B6D4-45B8-8CDF-9E7B3235151A}"/>
              </a:ext>
            </a:extLst>
          </p:cNvPr>
          <p:cNvSpPr/>
          <p:nvPr/>
        </p:nvSpPr>
        <p:spPr>
          <a:xfrm>
            <a:off x="3657600" y="6272744"/>
            <a:ext cx="8427905" cy="461665"/>
          </a:xfrm>
          <a:prstGeom prst="rect">
            <a:avLst/>
          </a:prstGeom>
        </p:spPr>
        <p:txBody>
          <a:bodyPr wrap="square">
            <a:spAutoFit/>
          </a:bodyPr>
          <a:lstStyle/>
          <a:p>
            <a:pPr algn="r"/>
            <a:r>
              <a:rPr lang="zh-TW" altLang="en-US" sz="2400" b="1" dirty="0">
                <a:solidFill>
                  <a:schemeClr val="tx1">
                    <a:lumMod val="85000"/>
                    <a:lumOff val="15000"/>
                  </a:schemeClr>
                </a:solidFill>
                <a:latin typeface="微軟正黑體" panose="020B0604030504040204" pitchFamily="34" charset="-120"/>
                <a:ea typeface="微軟正黑體" panose="020B0604030504040204" pitchFamily="34" charset="-120"/>
              </a:rPr>
              <a:t>安全的透明</a:t>
            </a:r>
            <a:r>
              <a:rPr lang="en-US" altLang="zh-TW" sz="2400" b="1" dirty="0">
                <a:solidFill>
                  <a:schemeClr val="tx1">
                    <a:lumMod val="85000"/>
                    <a:lumOff val="15000"/>
                  </a:schemeClr>
                </a:solidFill>
                <a:latin typeface="微軟正黑體" panose="020B0604030504040204" pitchFamily="34" charset="-120"/>
                <a:ea typeface="微軟正黑體" panose="020B0604030504040204" pitchFamily="34" charset="-120"/>
              </a:rPr>
              <a:t>4mm</a:t>
            </a:r>
            <a:r>
              <a:rPr lang="zh-TW" altLang="en-US" sz="2400" b="1" dirty="0">
                <a:solidFill>
                  <a:schemeClr val="tx1">
                    <a:lumMod val="85000"/>
                    <a:lumOff val="15000"/>
                  </a:schemeClr>
                </a:solidFill>
                <a:latin typeface="微軟正黑體" panose="020B0604030504040204" pitchFamily="34" charset="-120"/>
                <a:ea typeface="微軟正黑體" panose="020B0604030504040204" pitchFamily="34" charset="-120"/>
              </a:rPr>
              <a:t>鋼化玻璃</a:t>
            </a:r>
          </a:p>
        </p:txBody>
      </p:sp>
      <p:pic>
        <p:nvPicPr>
          <p:cNvPr id="17" name="圖片 16">
            <a:extLst>
              <a:ext uri="{FF2B5EF4-FFF2-40B4-BE49-F238E27FC236}">
                <a16:creationId xmlns:a16="http://schemas.microsoft.com/office/drawing/2014/main" id="{87211AFD-5152-4058-889D-F55BD77D6CF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48659" y="649995"/>
            <a:ext cx="5199192" cy="5199192"/>
          </a:xfrm>
          <a:prstGeom prst="rect">
            <a:avLst/>
          </a:prstGeom>
        </p:spPr>
      </p:pic>
    </p:spTree>
    <p:extLst>
      <p:ext uri="{BB962C8B-B14F-4D97-AF65-F5344CB8AC3E}">
        <p14:creationId xmlns:p14="http://schemas.microsoft.com/office/powerpoint/2010/main" val="1436376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D9E4151-5A82-41DF-8657-798C4D8BEDD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6095999" cy="6858000"/>
          </a:xfrm>
          <a:prstGeom prst="rect">
            <a:avLst/>
          </a:prstGeom>
        </p:spPr>
      </p:pic>
      <p:sp>
        <p:nvSpPr>
          <p:cNvPr id="10" name="矩形 9">
            <a:extLst>
              <a:ext uri="{FF2B5EF4-FFF2-40B4-BE49-F238E27FC236}">
                <a16:creationId xmlns:a16="http://schemas.microsoft.com/office/drawing/2014/main" id="{A2577D38-36F8-404B-B2D2-882B28E6369D}"/>
              </a:ext>
            </a:extLst>
          </p:cNvPr>
          <p:cNvSpPr/>
          <p:nvPr/>
        </p:nvSpPr>
        <p:spPr>
          <a:xfrm>
            <a:off x="7945490" y="4676430"/>
            <a:ext cx="1628168" cy="369332"/>
          </a:xfrm>
          <a:prstGeom prst="rect">
            <a:avLst/>
          </a:prstGeom>
        </p:spPr>
        <p:txBody>
          <a:bodyPr wrap="square">
            <a:spAutoFit/>
          </a:bodyPr>
          <a:lstStyle/>
          <a:p>
            <a:r>
              <a:rPr lang="zh-TW" altLang="en-US" b="1" dirty="0">
                <a:solidFill>
                  <a:schemeClr val="bg1"/>
                </a:solidFill>
                <a:ea typeface="微軟正黑體" panose="020B0604030504040204" pitchFamily="34" charset="-120"/>
              </a:rPr>
              <a:t>重新啟動按鈕</a:t>
            </a:r>
            <a:endParaRPr lang="en-US" altLang="zh-TW" b="1" dirty="0">
              <a:solidFill>
                <a:schemeClr val="bg1"/>
              </a:solidFill>
              <a:ea typeface="微軟正黑體" panose="020B0604030504040204" pitchFamily="34" charset="-120"/>
            </a:endParaRPr>
          </a:p>
        </p:txBody>
      </p:sp>
      <p:sp>
        <p:nvSpPr>
          <p:cNvPr id="11" name="矩形 10">
            <a:extLst>
              <a:ext uri="{FF2B5EF4-FFF2-40B4-BE49-F238E27FC236}">
                <a16:creationId xmlns:a16="http://schemas.microsoft.com/office/drawing/2014/main" id="{9FF445C1-6BD5-4F89-B633-F1E9C0FCF913}"/>
              </a:ext>
            </a:extLst>
          </p:cNvPr>
          <p:cNvSpPr/>
          <p:nvPr/>
        </p:nvSpPr>
        <p:spPr>
          <a:xfrm>
            <a:off x="8438048" y="5553801"/>
            <a:ext cx="1135610" cy="369332"/>
          </a:xfrm>
          <a:prstGeom prst="rect">
            <a:avLst/>
          </a:prstGeom>
        </p:spPr>
        <p:txBody>
          <a:bodyPr wrap="square">
            <a:spAutoFit/>
          </a:bodyPr>
          <a:lstStyle/>
          <a:p>
            <a:r>
              <a:rPr lang="zh-TW" altLang="en-US" b="1" dirty="0">
                <a:solidFill>
                  <a:schemeClr val="bg1"/>
                </a:solidFill>
                <a:ea typeface="微軟正黑體" panose="020B0604030504040204" pitchFamily="34" charset="-120"/>
              </a:rPr>
              <a:t>電源按鈕</a:t>
            </a:r>
            <a:endParaRPr lang="en-US" altLang="zh-TW" b="1" dirty="0">
              <a:solidFill>
                <a:schemeClr val="bg1"/>
              </a:solidFill>
              <a:ea typeface="微軟正黑體" panose="020B0604030504040204" pitchFamily="34" charset="-120"/>
            </a:endParaRPr>
          </a:p>
        </p:txBody>
      </p:sp>
      <p:sp>
        <p:nvSpPr>
          <p:cNvPr id="12" name="矩形 11">
            <a:extLst>
              <a:ext uri="{FF2B5EF4-FFF2-40B4-BE49-F238E27FC236}">
                <a16:creationId xmlns:a16="http://schemas.microsoft.com/office/drawing/2014/main" id="{B87C63D8-CFEA-469B-9503-6B57378040CA}"/>
              </a:ext>
            </a:extLst>
          </p:cNvPr>
          <p:cNvSpPr/>
          <p:nvPr/>
        </p:nvSpPr>
        <p:spPr>
          <a:xfrm>
            <a:off x="8447522" y="2563381"/>
            <a:ext cx="1038000" cy="338554"/>
          </a:xfrm>
          <a:prstGeom prst="rect">
            <a:avLst/>
          </a:prstGeom>
        </p:spPr>
        <p:txBody>
          <a:bodyPr wrap="square">
            <a:spAutoFit/>
          </a:bodyPr>
          <a:lstStyle/>
          <a:p>
            <a:pPr algn="r"/>
            <a:r>
              <a:rPr lang="en-US" altLang="zh-TW" sz="1600" b="1" dirty="0">
                <a:solidFill>
                  <a:schemeClr val="bg1"/>
                </a:solidFill>
                <a:latin typeface="微軟正黑體" panose="020B0604030504040204" pitchFamily="34" charset="-120"/>
                <a:ea typeface="微軟正黑體" panose="020B0604030504040204" pitchFamily="34" charset="-120"/>
              </a:rPr>
              <a:t>USB</a:t>
            </a:r>
            <a:r>
              <a:rPr lang="zh-TW" altLang="en-US" sz="1600" b="1" dirty="0">
                <a:solidFill>
                  <a:schemeClr val="bg1"/>
                </a:solidFill>
                <a:latin typeface="微軟正黑體" panose="020B0604030504040204" pitchFamily="34" charset="-120"/>
                <a:ea typeface="微軟正黑體" panose="020B0604030504040204" pitchFamily="34" charset="-120"/>
              </a:rPr>
              <a:t> </a:t>
            </a:r>
            <a:r>
              <a:rPr lang="en-US" altLang="zh-TW" sz="1600" b="1" dirty="0">
                <a:solidFill>
                  <a:schemeClr val="bg1"/>
                </a:solidFill>
                <a:latin typeface="微軟正黑體" panose="020B0604030504040204" pitchFamily="34" charset="-120"/>
                <a:ea typeface="微軟正黑體" panose="020B0604030504040204" pitchFamily="34" charset="-120"/>
              </a:rPr>
              <a:t>3.0</a:t>
            </a:r>
          </a:p>
        </p:txBody>
      </p:sp>
      <p:sp>
        <p:nvSpPr>
          <p:cNvPr id="14" name="文字方塊 13">
            <a:extLst>
              <a:ext uri="{FF2B5EF4-FFF2-40B4-BE49-F238E27FC236}">
                <a16:creationId xmlns:a16="http://schemas.microsoft.com/office/drawing/2014/main" id="{DABB852C-F51C-4D90-8B7C-E78B9A6865AA}"/>
              </a:ext>
            </a:extLst>
          </p:cNvPr>
          <p:cNvSpPr txBox="1"/>
          <p:nvPr/>
        </p:nvSpPr>
        <p:spPr>
          <a:xfrm>
            <a:off x="7015270" y="707508"/>
            <a:ext cx="2470252" cy="338554"/>
          </a:xfrm>
          <a:prstGeom prst="rect">
            <a:avLst/>
          </a:prstGeom>
          <a:noFill/>
        </p:spPr>
        <p:txBody>
          <a:bodyPr wrap="square">
            <a:spAutoFit/>
          </a:bodyPr>
          <a:lstStyle/>
          <a:p>
            <a:pPr algn="r"/>
            <a:r>
              <a:rPr lang="en-US" altLang="zh-TW" sz="1600" b="1" dirty="0">
                <a:solidFill>
                  <a:schemeClr val="bg1"/>
                </a:solidFill>
                <a:latin typeface="微軟正黑體" panose="020B0604030504040204" pitchFamily="34" charset="-120"/>
                <a:ea typeface="微軟正黑體" panose="020B0604030504040204" pitchFamily="34" charset="-120"/>
              </a:rPr>
              <a:t>USB 3.1 Gen 2 Type C</a:t>
            </a:r>
            <a:endParaRPr lang="zh-TW" altLang="en-US" sz="1600" dirty="0">
              <a:solidFill>
                <a:schemeClr val="bg1"/>
              </a:solidFill>
              <a:latin typeface="微軟正黑體" panose="020B0604030504040204" pitchFamily="34" charset="-120"/>
              <a:ea typeface="微軟正黑體" panose="020B0604030504040204" pitchFamily="34" charset="-120"/>
            </a:endParaRPr>
          </a:p>
        </p:txBody>
      </p:sp>
      <p:cxnSp>
        <p:nvCxnSpPr>
          <p:cNvPr id="17" name="直線接點 16">
            <a:extLst>
              <a:ext uri="{FF2B5EF4-FFF2-40B4-BE49-F238E27FC236}">
                <a16:creationId xmlns:a16="http://schemas.microsoft.com/office/drawing/2014/main" id="{EDB6CFB0-1AF0-454B-B0B8-307DE6206371}"/>
              </a:ext>
            </a:extLst>
          </p:cNvPr>
          <p:cNvCxnSpPr>
            <a:cxnSpLocks/>
          </p:cNvCxnSpPr>
          <p:nvPr/>
        </p:nvCxnSpPr>
        <p:spPr>
          <a:xfrm>
            <a:off x="3073706" y="1776150"/>
            <a:ext cx="172781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4A032B6E-67A2-4A43-B50A-1117141C272C}"/>
              </a:ext>
            </a:extLst>
          </p:cNvPr>
          <p:cNvCxnSpPr/>
          <p:nvPr/>
        </p:nvCxnSpPr>
        <p:spPr>
          <a:xfrm>
            <a:off x="4801518" y="1776150"/>
            <a:ext cx="0" cy="227805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3DE0CDD6-9396-49B1-9255-A9CFFAF089B4}"/>
              </a:ext>
            </a:extLst>
          </p:cNvPr>
          <p:cNvCxnSpPr>
            <a:cxnSpLocks/>
          </p:cNvCxnSpPr>
          <p:nvPr/>
        </p:nvCxnSpPr>
        <p:spPr>
          <a:xfrm flipH="1">
            <a:off x="3898135" y="4054207"/>
            <a:ext cx="90338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9D4BBE11-2230-4DC1-888D-19F52D314143}"/>
              </a:ext>
            </a:extLst>
          </p:cNvPr>
          <p:cNvCxnSpPr>
            <a:cxnSpLocks/>
          </p:cNvCxnSpPr>
          <p:nvPr/>
        </p:nvCxnSpPr>
        <p:spPr>
          <a:xfrm>
            <a:off x="4801518" y="2915178"/>
            <a:ext cx="477214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06E7CC6A-B319-42EA-8E28-2622923FD104}"/>
              </a:ext>
            </a:extLst>
          </p:cNvPr>
          <p:cNvCxnSpPr>
            <a:cxnSpLocks/>
          </p:cNvCxnSpPr>
          <p:nvPr/>
        </p:nvCxnSpPr>
        <p:spPr>
          <a:xfrm>
            <a:off x="2928651" y="1068224"/>
            <a:ext cx="664500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7268612A-4900-4A94-951E-E75908B21A4A}"/>
              </a:ext>
            </a:extLst>
          </p:cNvPr>
          <p:cNvCxnSpPr>
            <a:cxnSpLocks/>
          </p:cNvCxnSpPr>
          <p:nvPr/>
        </p:nvCxnSpPr>
        <p:spPr>
          <a:xfrm>
            <a:off x="4349826" y="5054813"/>
            <a:ext cx="522383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a16="http://schemas.microsoft.com/office/drawing/2014/main" id="{EA81B85E-7372-4ED0-9320-0197F7536359}"/>
              </a:ext>
            </a:extLst>
          </p:cNvPr>
          <p:cNvCxnSpPr>
            <a:cxnSpLocks/>
          </p:cNvCxnSpPr>
          <p:nvPr/>
        </p:nvCxnSpPr>
        <p:spPr>
          <a:xfrm>
            <a:off x="4801518" y="5934150"/>
            <a:ext cx="477214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01CABBCA-D2AE-426D-82E7-470EB9C9C43C}"/>
              </a:ext>
            </a:extLst>
          </p:cNvPr>
          <p:cNvCxnSpPr>
            <a:cxnSpLocks/>
          </p:cNvCxnSpPr>
          <p:nvPr/>
        </p:nvCxnSpPr>
        <p:spPr>
          <a:xfrm flipV="1">
            <a:off x="2928651" y="418641"/>
            <a:ext cx="0" cy="64958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8E090F8E-FEB7-42E7-91DD-A495232533F3}"/>
              </a:ext>
            </a:extLst>
          </p:cNvPr>
          <p:cNvCxnSpPr/>
          <p:nvPr/>
        </p:nvCxnSpPr>
        <p:spPr>
          <a:xfrm flipH="1">
            <a:off x="2487976" y="418641"/>
            <a:ext cx="44067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8" name="矩形 47">
            <a:extLst>
              <a:ext uri="{FF2B5EF4-FFF2-40B4-BE49-F238E27FC236}">
                <a16:creationId xmlns:a16="http://schemas.microsoft.com/office/drawing/2014/main" id="{FC4775FD-41CB-46ED-A937-6E60D0FC4D48}"/>
              </a:ext>
            </a:extLst>
          </p:cNvPr>
          <p:cNvSpPr/>
          <p:nvPr/>
        </p:nvSpPr>
        <p:spPr>
          <a:xfrm>
            <a:off x="3657600" y="6272744"/>
            <a:ext cx="8427905" cy="461665"/>
          </a:xfrm>
          <a:prstGeom prst="rect">
            <a:avLst/>
          </a:prstGeom>
        </p:spPr>
        <p:txBody>
          <a:bodyPr wrap="square">
            <a:spAutoFit/>
          </a:bodyPr>
          <a:lstStyle/>
          <a:p>
            <a:pPr algn="r"/>
            <a:r>
              <a:rPr lang="en-US" altLang="zh-TW" sz="2400" b="1" dirty="0">
                <a:solidFill>
                  <a:schemeClr val="tx1">
                    <a:lumMod val="85000"/>
                    <a:lumOff val="15000"/>
                  </a:schemeClr>
                </a:solidFill>
                <a:latin typeface="微軟正黑體" panose="020B0604030504040204" pitchFamily="34" charset="-120"/>
                <a:ea typeface="微軟正黑體" panose="020B0604030504040204" pitchFamily="34" charset="-120"/>
              </a:rPr>
              <a:t>I/O</a:t>
            </a:r>
            <a:r>
              <a:rPr lang="zh-TW" altLang="en-US" sz="2400" b="1" dirty="0">
                <a:solidFill>
                  <a:schemeClr val="tx1">
                    <a:lumMod val="85000"/>
                    <a:lumOff val="15000"/>
                  </a:schemeClr>
                </a:solidFill>
                <a:latin typeface="微軟正黑體" panose="020B0604030504040204" pitchFamily="34" charset="-120"/>
                <a:ea typeface="微軟正黑體" panose="020B0604030504040204" pitchFamily="34" charset="-120"/>
              </a:rPr>
              <a:t>標配 </a:t>
            </a:r>
            <a:r>
              <a:rPr lang="en-US" altLang="zh-TW" sz="2400" b="1" dirty="0">
                <a:solidFill>
                  <a:schemeClr val="tx1">
                    <a:lumMod val="85000"/>
                    <a:lumOff val="15000"/>
                  </a:schemeClr>
                </a:solidFill>
                <a:latin typeface="微軟正黑體" panose="020B0604030504040204" pitchFamily="34" charset="-120"/>
                <a:ea typeface="微軟正黑體" panose="020B0604030504040204" pitchFamily="34" charset="-120"/>
              </a:rPr>
              <a:t>USB 3.1 Gen 2 Type C</a:t>
            </a:r>
          </a:p>
        </p:txBody>
      </p:sp>
    </p:spTree>
    <p:extLst>
      <p:ext uri="{BB962C8B-B14F-4D97-AF65-F5344CB8AC3E}">
        <p14:creationId xmlns:p14="http://schemas.microsoft.com/office/powerpoint/2010/main" val="2937645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E6FA2100-DEDF-4BCA-A3A3-204E3093F162}"/>
              </a:ext>
            </a:extLst>
          </p:cNvPr>
          <p:cNvGrpSpPr/>
          <p:nvPr/>
        </p:nvGrpSpPr>
        <p:grpSpPr>
          <a:xfrm>
            <a:off x="0" y="0"/>
            <a:ext cx="8978544" cy="6858000"/>
            <a:chOff x="0" y="0"/>
            <a:chExt cx="8978544" cy="6858000"/>
          </a:xfrm>
        </p:grpSpPr>
        <p:pic>
          <p:nvPicPr>
            <p:cNvPr id="9" name="圖片 8">
              <a:extLst>
                <a:ext uri="{FF2B5EF4-FFF2-40B4-BE49-F238E27FC236}">
                  <a16:creationId xmlns:a16="http://schemas.microsoft.com/office/drawing/2014/main" id="{AC1104FF-9C7F-48FB-A48B-04AA06F7F68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6096000" cy="6858000"/>
            </a:xfrm>
            <a:prstGeom prst="rect">
              <a:avLst/>
            </a:prstGeom>
          </p:spPr>
        </p:pic>
        <p:pic>
          <p:nvPicPr>
            <p:cNvPr id="5" name="圖片 4">
              <a:extLst>
                <a:ext uri="{FF2B5EF4-FFF2-40B4-BE49-F238E27FC236}">
                  <a16:creationId xmlns:a16="http://schemas.microsoft.com/office/drawing/2014/main" id="{85AD1F9D-362E-4866-947D-1DB0F03E3BA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87125" y="1327533"/>
              <a:ext cx="4791419" cy="4791419"/>
            </a:xfrm>
            <a:prstGeom prst="rect">
              <a:avLst/>
            </a:prstGeom>
          </p:spPr>
        </p:pic>
      </p:grpSp>
      <p:sp>
        <p:nvSpPr>
          <p:cNvPr id="3" name="內容版面配置區 2"/>
          <p:cNvSpPr>
            <a:spLocks noGrp="1"/>
          </p:cNvSpPr>
          <p:nvPr>
            <p:ph idx="1"/>
          </p:nvPr>
        </p:nvSpPr>
        <p:spPr>
          <a:xfrm>
            <a:off x="7943161" y="3319730"/>
            <a:ext cx="3826065" cy="1615826"/>
          </a:xfrm>
        </p:spPr>
        <p:txBody>
          <a:bodyPr>
            <a:noAutofit/>
          </a:bodyPr>
          <a:lstStyle/>
          <a:p>
            <a:pPr marL="0" indent="0" algn="just">
              <a:lnSpc>
                <a:spcPct val="170000"/>
              </a:lnSpc>
              <a:buNone/>
            </a:pPr>
            <a:r>
              <a:rPr lang="zh-TW" altLang="en-US" sz="1400" dirty="0">
                <a:solidFill>
                  <a:schemeClr val="bg1"/>
                </a:solidFill>
                <a:latin typeface="微軟正黑體" panose="020B0604030504040204" pitchFamily="34" charset="-120"/>
                <a:ea typeface="微軟正黑體" panose="020B0604030504040204" pitchFamily="34" charset="-120"/>
              </a:rPr>
              <a:t>每一台風魅影</a:t>
            </a:r>
            <a:r>
              <a:rPr lang="en-US" altLang="zh-TW" sz="1400" dirty="0">
                <a:solidFill>
                  <a:schemeClr val="bg1"/>
                </a:solidFill>
                <a:latin typeface="微軟正黑體" panose="020B0604030504040204" pitchFamily="34" charset="-120"/>
                <a:ea typeface="微軟正黑體" panose="020B0604030504040204" pitchFamily="34" charset="-120"/>
              </a:rPr>
              <a:t>2022C</a:t>
            </a:r>
            <a:r>
              <a:rPr lang="zh-TW" altLang="en-US" sz="1400" dirty="0">
                <a:solidFill>
                  <a:schemeClr val="bg1"/>
                </a:solidFill>
                <a:latin typeface="微軟正黑體" panose="020B0604030504040204" pitchFamily="34" charset="-120"/>
                <a:ea typeface="微軟正黑體" panose="020B0604030504040204" pitchFamily="34" charset="-120"/>
              </a:rPr>
              <a:t>都會安裝</a:t>
            </a:r>
            <a:r>
              <a:rPr lang="en-US" altLang="zh-TW" sz="1400" dirty="0">
                <a:solidFill>
                  <a:schemeClr val="bg1"/>
                </a:solidFill>
                <a:latin typeface="微軟正黑體" panose="020B0604030504040204" pitchFamily="34" charset="-120"/>
                <a:ea typeface="微軟正黑體" panose="020B0604030504040204" pitchFamily="34" charset="-120"/>
              </a:rPr>
              <a:t>4</a:t>
            </a:r>
            <a:r>
              <a:rPr lang="zh-TW" altLang="en-US" sz="1400" dirty="0">
                <a:solidFill>
                  <a:schemeClr val="bg1"/>
                </a:solidFill>
                <a:latin typeface="微軟正黑體" panose="020B0604030504040204" pitchFamily="34" charset="-120"/>
                <a:ea typeface="微軟正黑體" panose="020B0604030504040204" pitchFamily="34" charset="-120"/>
              </a:rPr>
              <a:t>支幽靈</a:t>
            </a:r>
            <a:r>
              <a:rPr lang="en-US" altLang="zh-TW" sz="1400" dirty="0">
                <a:solidFill>
                  <a:schemeClr val="bg1"/>
                </a:solidFill>
                <a:latin typeface="微軟正黑體" panose="020B0604030504040204" pitchFamily="34" charset="-120"/>
                <a:ea typeface="微軟正黑體" panose="020B0604030504040204" pitchFamily="34" charset="-120"/>
              </a:rPr>
              <a:t>SE</a:t>
            </a:r>
            <a:r>
              <a:rPr lang="zh-TW" altLang="en-US" sz="1400" dirty="0">
                <a:solidFill>
                  <a:schemeClr val="bg1"/>
                </a:solidFill>
                <a:latin typeface="微軟正黑體" panose="020B0604030504040204" pitchFamily="34" charset="-120"/>
                <a:ea typeface="微軟正黑體" panose="020B0604030504040204" pitchFamily="34" charset="-120"/>
              </a:rPr>
              <a:t>風扇，這支風扇有著</a:t>
            </a:r>
            <a:r>
              <a:rPr lang="en-US" altLang="zh-TW" sz="1400" dirty="0">
                <a:solidFill>
                  <a:schemeClr val="bg1"/>
                </a:solidFill>
                <a:latin typeface="微軟正黑體" panose="020B0604030504040204" pitchFamily="34" charset="-120"/>
                <a:ea typeface="微軟正黑體" panose="020B0604030504040204" pitchFamily="34" charset="-120"/>
              </a:rPr>
              <a:t>1000</a:t>
            </a:r>
            <a:r>
              <a:rPr lang="zh-TW" altLang="en-US" sz="1400" dirty="0">
                <a:solidFill>
                  <a:schemeClr val="bg1"/>
                </a:solidFill>
                <a:latin typeface="微軟正黑體" panose="020B0604030504040204" pitchFamily="34" charset="-120"/>
                <a:ea typeface="微軟正黑體" panose="020B0604030504040204" pitchFamily="34" charset="-120"/>
              </a:rPr>
              <a:t>的轉速和</a:t>
            </a:r>
            <a:r>
              <a:rPr lang="en-US" altLang="zh-TW" sz="1400" dirty="0">
                <a:solidFill>
                  <a:schemeClr val="bg1"/>
                </a:solidFill>
                <a:latin typeface="微軟正黑體" panose="020B0604030504040204" pitchFamily="34" charset="-120"/>
                <a:ea typeface="微軟正黑體" panose="020B0604030504040204" pitchFamily="34" charset="-120"/>
              </a:rPr>
              <a:t>41.6</a:t>
            </a:r>
            <a:r>
              <a:rPr lang="zh-TW" altLang="en-US" sz="1400" dirty="0">
                <a:solidFill>
                  <a:schemeClr val="bg1"/>
                </a:solidFill>
                <a:latin typeface="微軟正黑體" panose="020B0604030504040204" pitchFamily="34" charset="-120"/>
                <a:ea typeface="微軟正黑體" panose="020B0604030504040204" pitchFamily="34" charset="-120"/>
              </a:rPr>
              <a:t>的風流，在這強大的傳規格後面噪音值只有</a:t>
            </a:r>
            <a:r>
              <a:rPr lang="en-US" altLang="zh-TW" sz="1400" dirty="0">
                <a:solidFill>
                  <a:schemeClr val="bg1"/>
                </a:solidFill>
                <a:latin typeface="微軟正黑體" panose="020B0604030504040204" pitchFamily="34" charset="-120"/>
                <a:ea typeface="微軟正黑體" panose="020B0604030504040204" pitchFamily="34" charset="-120"/>
              </a:rPr>
              <a:t>23.6</a:t>
            </a:r>
            <a:r>
              <a:rPr lang="zh-TW" altLang="en-US" sz="1400">
                <a:solidFill>
                  <a:schemeClr val="bg1"/>
                </a:solidFill>
                <a:latin typeface="微軟正黑體" panose="020B0604030504040204" pitchFamily="34" charset="-120"/>
                <a:ea typeface="微軟正黑體" panose="020B0604030504040204" pitchFamily="34" charset="-120"/>
              </a:rPr>
              <a:t>，顯示火鳥對於產品的高度追求。</a:t>
            </a:r>
            <a:endParaRPr lang="en-US" altLang="zh-TW" sz="1400" dirty="0">
              <a:solidFill>
                <a:schemeClr val="bg1"/>
              </a:solidFill>
            </a:endParaRPr>
          </a:p>
        </p:txBody>
      </p:sp>
      <p:sp>
        <p:nvSpPr>
          <p:cNvPr id="12" name="矩形 11">
            <a:extLst>
              <a:ext uri="{FF2B5EF4-FFF2-40B4-BE49-F238E27FC236}">
                <a16:creationId xmlns:a16="http://schemas.microsoft.com/office/drawing/2014/main" id="{401B9CC2-428B-4CC3-A72E-CF9B36102A3E}"/>
              </a:ext>
            </a:extLst>
          </p:cNvPr>
          <p:cNvSpPr/>
          <p:nvPr/>
        </p:nvSpPr>
        <p:spPr>
          <a:xfrm>
            <a:off x="3657600" y="6272744"/>
            <a:ext cx="8427905" cy="461665"/>
          </a:xfrm>
          <a:prstGeom prst="rect">
            <a:avLst/>
          </a:prstGeom>
        </p:spPr>
        <p:txBody>
          <a:bodyPr wrap="square">
            <a:spAutoFit/>
          </a:bodyPr>
          <a:lstStyle/>
          <a:p>
            <a:pPr algn="r"/>
            <a:r>
              <a:rPr lang="zh-TW" altLang="en-US" sz="2400" b="1" dirty="0">
                <a:solidFill>
                  <a:schemeClr val="tx1">
                    <a:lumMod val="85000"/>
                    <a:lumOff val="15000"/>
                  </a:schemeClr>
                </a:solidFill>
                <a:latin typeface="微軟正黑體" panose="020B0604030504040204" pitchFamily="34" charset="-120"/>
                <a:ea typeface="微軟正黑體" panose="020B0604030504040204" pitchFamily="34" charset="-120"/>
              </a:rPr>
              <a:t>幽靈</a:t>
            </a:r>
            <a:r>
              <a:rPr lang="en-US" altLang="zh-TW" sz="2400" b="1" dirty="0">
                <a:solidFill>
                  <a:schemeClr val="tx1">
                    <a:lumMod val="85000"/>
                    <a:lumOff val="15000"/>
                  </a:schemeClr>
                </a:solidFill>
                <a:latin typeface="微軟正黑體" panose="020B0604030504040204" pitchFamily="34" charset="-120"/>
                <a:ea typeface="微軟正黑體" panose="020B0604030504040204" pitchFamily="34" charset="-120"/>
              </a:rPr>
              <a:t>SE</a:t>
            </a:r>
            <a:r>
              <a:rPr lang="zh-TW" altLang="en-US" sz="2400" b="1" dirty="0">
                <a:solidFill>
                  <a:schemeClr val="tx1">
                    <a:lumMod val="85000"/>
                    <a:lumOff val="15000"/>
                  </a:schemeClr>
                </a:solidFill>
                <a:latin typeface="微軟正黑體" panose="020B0604030504040204" pitchFamily="34" charset="-120"/>
                <a:ea typeface="微軟正黑體" panose="020B0604030504040204" pitchFamily="34" charset="-120"/>
              </a:rPr>
              <a:t>風扇</a:t>
            </a:r>
          </a:p>
        </p:txBody>
      </p:sp>
      <p:graphicFrame>
        <p:nvGraphicFramePr>
          <p:cNvPr id="11" name="表格 10">
            <a:extLst>
              <a:ext uri="{FF2B5EF4-FFF2-40B4-BE49-F238E27FC236}">
                <a16:creationId xmlns:a16="http://schemas.microsoft.com/office/drawing/2014/main" id="{DB73681F-8D50-925F-8EB1-F60F75867F78}"/>
              </a:ext>
            </a:extLst>
          </p:cNvPr>
          <p:cNvGraphicFramePr>
            <a:graphicFrameLocks noGrp="1"/>
          </p:cNvGraphicFramePr>
          <p:nvPr>
            <p:extLst>
              <p:ext uri="{D42A27DB-BD31-4B8C-83A1-F6EECF244321}">
                <p14:modId xmlns:p14="http://schemas.microsoft.com/office/powerpoint/2010/main" val="2612028042"/>
              </p:ext>
            </p:extLst>
          </p:nvPr>
        </p:nvGraphicFramePr>
        <p:xfrm>
          <a:off x="8117967" y="1396594"/>
          <a:ext cx="3453224" cy="1739778"/>
        </p:xfrm>
        <a:graphic>
          <a:graphicData uri="http://schemas.openxmlformats.org/drawingml/2006/table">
            <a:tbl>
              <a:tblPr firstRow="1" bandRow="1">
                <a:tableStyleId>{073A0DAA-6AF3-43AB-8588-CEC1D06C72B9}</a:tableStyleId>
              </a:tblPr>
              <a:tblGrid>
                <a:gridCol w="1726612">
                  <a:extLst>
                    <a:ext uri="{9D8B030D-6E8A-4147-A177-3AD203B41FA5}">
                      <a16:colId xmlns:a16="http://schemas.microsoft.com/office/drawing/2014/main" val="3668776566"/>
                    </a:ext>
                  </a:extLst>
                </a:gridCol>
                <a:gridCol w="1726612">
                  <a:extLst>
                    <a:ext uri="{9D8B030D-6E8A-4147-A177-3AD203B41FA5}">
                      <a16:colId xmlns:a16="http://schemas.microsoft.com/office/drawing/2014/main" val="2552681963"/>
                    </a:ext>
                  </a:extLst>
                </a:gridCol>
              </a:tblGrid>
              <a:tr h="289963">
                <a:tc>
                  <a:txBody>
                    <a:bodyPr/>
                    <a:lstStyle/>
                    <a:p>
                      <a:pPr algn="ctr"/>
                      <a:r>
                        <a:rPr lang="en-US" altLang="zh-TW" sz="1400" b="0" dirty="0">
                          <a:solidFill>
                            <a:schemeClr val="bg1"/>
                          </a:solidFill>
                        </a:rPr>
                        <a:t>Dimension</a:t>
                      </a:r>
                      <a:endParaRPr lang="zh-TW" altLang="en-US" sz="1400" b="0" dirty="0">
                        <a:solidFill>
                          <a:schemeClr val="bg1"/>
                        </a:solidFill>
                      </a:endParaRPr>
                    </a:p>
                  </a:txBody>
                  <a:tcPr marL="71497" marR="71497" marT="35749" marB="35749" anchor="ctr"/>
                </a:tc>
                <a:tc>
                  <a:txBody>
                    <a:bodyPr/>
                    <a:lstStyle/>
                    <a:p>
                      <a:r>
                        <a:rPr lang="en-US" altLang="zh-TW" sz="1400" b="0" dirty="0">
                          <a:solidFill>
                            <a:schemeClr val="bg1"/>
                          </a:solidFill>
                        </a:rPr>
                        <a:t>120 x 120 x 25mm</a:t>
                      </a:r>
                      <a:endParaRPr lang="zh-TW" altLang="en-US" sz="1400" b="0" dirty="0">
                        <a:solidFill>
                          <a:schemeClr val="bg1"/>
                        </a:solidFill>
                      </a:endParaRPr>
                    </a:p>
                  </a:txBody>
                  <a:tcPr marL="71497" marR="71497" marT="35749" marB="35749" anchor="ctr"/>
                </a:tc>
                <a:extLst>
                  <a:ext uri="{0D108BD9-81ED-4DB2-BD59-A6C34878D82A}">
                    <a16:rowId xmlns:a16="http://schemas.microsoft.com/office/drawing/2014/main" val="3935697509"/>
                  </a:ext>
                </a:extLst>
              </a:tr>
              <a:tr h="289963">
                <a:tc>
                  <a:txBody>
                    <a:bodyPr/>
                    <a:lstStyle/>
                    <a:p>
                      <a:pPr algn="ctr"/>
                      <a:r>
                        <a:rPr lang="zh-TW" altLang="zh-TW" sz="1400" b="0" dirty="0">
                          <a:solidFill>
                            <a:schemeClr val="tx1"/>
                          </a:solidFill>
                          <a:latin typeface="+mn-lt"/>
                          <a:ea typeface="+mn-ea"/>
                        </a:rPr>
                        <a:t>Rated voltage</a:t>
                      </a:r>
                      <a:endParaRPr lang="zh-TW" altLang="en-US" sz="1400" b="0" dirty="0">
                        <a:solidFill>
                          <a:schemeClr val="tx1"/>
                        </a:solidFill>
                        <a:latin typeface="+mn-lt"/>
                        <a:ea typeface="+mn-ea"/>
                      </a:endParaRPr>
                    </a:p>
                  </a:txBody>
                  <a:tcPr marL="71497" marR="71497" marT="35749" marB="35749" anchor="ct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zh-TW" altLang="zh-TW" sz="1400" b="0" dirty="0">
                          <a:solidFill>
                            <a:schemeClr val="tx1"/>
                          </a:solidFill>
                          <a:latin typeface="+mn-lt"/>
                          <a:ea typeface="+mn-ea"/>
                        </a:rPr>
                        <a:t>DC</a:t>
                      </a:r>
                      <a:r>
                        <a:rPr lang="en-US" altLang="zh-TW" sz="1400" b="0" dirty="0">
                          <a:solidFill>
                            <a:schemeClr val="tx1"/>
                          </a:solidFill>
                          <a:latin typeface="+mn-lt"/>
                          <a:ea typeface="+mn-ea"/>
                        </a:rPr>
                        <a:t> </a:t>
                      </a:r>
                      <a:r>
                        <a:rPr lang="zh-TW" altLang="zh-TW" sz="1400" b="0" dirty="0">
                          <a:solidFill>
                            <a:schemeClr val="tx1"/>
                          </a:solidFill>
                          <a:latin typeface="+mn-lt"/>
                          <a:ea typeface="+mn-ea"/>
                        </a:rPr>
                        <a:t>12V</a:t>
                      </a:r>
                    </a:p>
                  </a:txBody>
                  <a:tcPr marL="71497" marR="71497" marT="35749" marB="35749" anchor="ctr"/>
                </a:tc>
                <a:extLst>
                  <a:ext uri="{0D108BD9-81ED-4DB2-BD59-A6C34878D82A}">
                    <a16:rowId xmlns:a16="http://schemas.microsoft.com/office/drawing/2014/main" val="323964338"/>
                  </a:ext>
                </a:extLst>
              </a:tr>
              <a:tr h="289963">
                <a:tc>
                  <a:txBody>
                    <a:bodyPr/>
                    <a:lstStyle/>
                    <a:p>
                      <a:pPr algn="ctr"/>
                      <a:r>
                        <a:rPr lang="en-US" altLang="zh-TW" sz="1400" b="0" dirty="0">
                          <a:solidFill>
                            <a:schemeClr val="tx1"/>
                          </a:solidFill>
                        </a:rPr>
                        <a:t>Start Voltage </a:t>
                      </a:r>
                      <a:endParaRPr lang="zh-TW" altLang="en-US" sz="1400" b="0" dirty="0">
                        <a:solidFill>
                          <a:schemeClr val="tx1"/>
                        </a:solidFill>
                      </a:endParaRPr>
                    </a:p>
                  </a:txBody>
                  <a:tcPr marL="71497" marR="71497" marT="35749" marB="35749" anchor="ctr"/>
                </a:tc>
                <a:tc>
                  <a:txBody>
                    <a:bodyPr/>
                    <a:lstStyle/>
                    <a:p>
                      <a:r>
                        <a:rPr lang="zh-TW" altLang="en-US" sz="1400" b="0" dirty="0">
                          <a:solidFill>
                            <a:schemeClr val="tx1"/>
                          </a:solidFill>
                        </a:rPr>
                        <a:t>≦ </a:t>
                      </a:r>
                      <a:r>
                        <a:rPr lang="en-US" altLang="zh-TW" sz="1400" b="0" dirty="0">
                          <a:solidFill>
                            <a:schemeClr val="tx1"/>
                          </a:solidFill>
                        </a:rPr>
                        <a:t>6V</a:t>
                      </a:r>
                      <a:endParaRPr lang="zh-TW" altLang="en-US" sz="1400" b="0" dirty="0">
                        <a:solidFill>
                          <a:schemeClr val="tx1"/>
                        </a:solidFill>
                      </a:endParaRPr>
                    </a:p>
                  </a:txBody>
                  <a:tcPr marL="71497" marR="71497" marT="35749" marB="35749" anchor="ctr"/>
                </a:tc>
                <a:extLst>
                  <a:ext uri="{0D108BD9-81ED-4DB2-BD59-A6C34878D82A}">
                    <a16:rowId xmlns:a16="http://schemas.microsoft.com/office/drawing/2014/main" val="3279905393"/>
                  </a:ext>
                </a:extLst>
              </a:tr>
              <a:tr h="289963">
                <a:tc>
                  <a:txBody>
                    <a:bodyPr/>
                    <a:lstStyle/>
                    <a:p>
                      <a:pPr algn="ctr"/>
                      <a:r>
                        <a:rPr lang="en-US" altLang="zh-TW" sz="1400" b="0" dirty="0">
                          <a:solidFill>
                            <a:schemeClr val="tx1"/>
                          </a:solidFill>
                        </a:rPr>
                        <a:t>Speed </a:t>
                      </a:r>
                      <a:endParaRPr lang="zh-TW" altLang="en-US" sz="1400" b="0" dirty="0">
                        <a:solidFill>
                          <a:schemeClr val="tx1"/>
                        </a:solidFill>
                      </a:endParaRPr>
                    </a:p>
                  </a:txBody>
                  <a:tcPr marL="71497" marR="71497" marT="35749" marB="35749" anchor="ctr"/>
                </a:tc>
                <a:tc>
                  <a:txBody>
                    <a:bodyPr/>
                    <a:lstStyle/>
                    <a:p>
                      <a:r>
                        <a:rPr lang="en-US" altLang="zh-TW" sz="1400" b="0" dirty="0">
                          <a:solidFill>
                            <a:schemeClr val="tx1"/>
                          </a:solidFill>
                        </a:rPr>
                        <a:t>1000 ± 200 RPM</a:t>
                      </a:r>
                      <a:endParaRPr lang="zh-TW" altLang="en-US" sz="1400" b="0" dirty="0">
                        <a:solidFill>
                          <a:schemeClr val="tx1"/>
                        </a:solidFill>
                      </a:endParaRPr>
                    </a:p>
                  </a:txBody>
                  <a:tcPr marL="71497" marR="71497" marT="35749" marB="35749" anchor="ctr"/>
                </a:tc>
                <a:extLst>
                  <a:ext uri="{0D108BD9-81ED-4DB2-BD59-A6C34878D82A}">
                    <a16:rowId xmlns:a16="http://schemas.microsoft.com/office/drawing/2014/main" val="636243996"/>
                  </a:ext>
                </a:extLst>
              </a:tr>
              <a:tr h="289963">
                <a:tc>
                  <a:txBody>
                    <a:bodyPr/>
                    <a:lstStyle/>
                    <a:p>
                      <a:pPr algn="ctr"/>
                      <a:r>
                        <a:rPr lang="en-US" altLang="zh-TW" sz="1400" b="0" dirty="0">
                          <a:solidFill>
                            <a:schemeClr val="tx1"/>
                          </a:solidFill>
                        </a:rPr>
                        <a:t>Max Air Flow </a:t>
                      </a:r>
                      <a:endParaRPr lang="zh-TW" altLang="en-US" sz="1400" b="0" dirty="0">
                        <a:solidFill>
                          <a:schemeClr val="tx1"/>
                        </a:solidFill>
                      </a:endParaRPr>
                    </a:p>
                  </a:txBody>
                  <a:tcPr marL="71497" marR="71497" marT="35749" marB="35749" anchor="ctr"/>
                </a:tc>
                <a:tc>
                  <a:txBody>
                    <a:bodyPr/>
                    <a:lstStyle/>
                    <a:p>
                      <a:r>
                        <a:rPr lang="en-US" altLang="zh-TW" sz="1400" b="0" dirty="0">
                          <a:solidFill>
                            <a:schemeClr val="tx1"/>
                          </a:solidFill>
                        </a:rPr>
                        <a:t>41.6 CFM</a:t>
                      </a:r>
                      <a:endParaRPr lang="zh-TW" altLang="en-US" sz="1400" b="0" dirty="0">
                        <a:solidFill>
                          <a:schemeClr val="tx1"/>
                        </a:solidFill>
                      </a:endParaRPr>
                    </a:p>
                  </a:txBody>
                  <a:tcPr marL="71497" marR="71497" marT="35749" marB="35749" anchor="ctr"/>
                </a:tc>
                <a:extLst>
                  <a:ext uri="{0D108BD9-81ED-4DB2-BD59-A6C34878D82A}">
                    <a16:rowId xmlns:a16="http://schemas.microsoft.com/office/drawing/2014/main" val="3122025351"/>
                  </a:ext>
                </a:extLst>
              </a:tr>
              <a:tr h="289963">
                <a:tc>
                  <a:txBody>
                    <a:bodyPr/>
                    <a:lstStyle/>
                    <a:p>
                      <a:pPr algn="ctr"/>
                      <a:r>
                        <a:rPr lang="en-US" altLang="zh-TW" sz="1400" b="0" dirty="0">
                          <a:solidFill>
                            <a:schemeClr val="tx1"/>
                          </a:solidFill>
                        </a:rPr>
                        <a:t>Noise</a:t>
                      </a:r>
                      <a:endParaRPr lang="zh-TW" altLang="en-US" sz="1400" b="0" dirty="0">
                        <a:solidFill>
                          <a:schemeClr val="tx1"/>
                        </a:solidFill>
                      </a:endParaRPr>
                    </a:p>
                  </a:txBody>
                  <a:tcPr marL="71497" marR="71497" marT="35749" marB="35749" anchor="ctr"/>
                </a:tc>
                <a:tc>
                  <a:txBody>
                    <a:bodyPr/>
                    <a:lstStyle/>
                    <a:p>
                      <a:r>
                        <a:rPr lang="en-US" altLang="zh-TW" sz="1400" b="0" dirty="0">
                          <a:solidFill>
                            <a:schemeClr val="tx1"/>
                          </a:solidFill>
                        </a:rPr>
                        <a:t>23.6 dB-A</a:t>
                      </a:r>
                      <a:endParaRPr lang="zh-TW" altLang="en-US" sz="1400" b="0" dirty="0">
                        <a:solidFill>
                          <a:schemeClr val="tx1"/>
                        </a:solidFill>
                      </a:endParaRPr>
                    </a:p>
                  </a:txBody>
                  <a:tcPr marL="71497" marR="71497" marT="35749" marB="35749" anchor="ctr"/>
                </a:tc>
                <a:extLst>
                  <a:ext uri="{0D108BD9-81ED-4DB2-BD59-A6C34878D82A}">
                    <a16:rowId xmlns:a16="http://schemas.microsoft.com/office/drawing/2014/main" val="2230416770"/>
                  </a:ext>
                </a:extLst>
              </a:tr>
            </a:tbl>
          </a:graphicData>
        </a:graphic>
      </p:graphicFrame>
    </p:spTree>
    <p:extLst>
      <p:ext uri="{BB962C8B-B14F-4D97-AF65-F5344CB8AC3E}">
        <p14:creationId xmlns:p14="http://schemas.microsoft.com/office/powerpoint/2010/main" val="1864070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9695469" y="1795459"/>
            <a:ext cx="2364268" cy="2793072"/>
          </a:xfrm>
          <a:prstGeom prst="rect">
            <a:avLst/>
          </a:prstGeom>
        </p:spPr>
        <p:txBody>
          <a:bodyPr wrap="square">
            <a:spAutoFit/>
          </a:bodyPr>
          <a:lstStyle/>
          <a:p>
            <a:pPr marL="285750" indent="-285750" fontAlgn="ctr">
              <a:lnSpc>
                <a:spcPct val="150000"/>
              </a:lnSpc>
              <a:buFont typeface="Arial" panose="020B0604020202020204" pitchFamily="34" charset="0"/>
              <a:buChar char="•"/>
            </a:pPr>
            <a:r>
              <a:rPr lang="zh-TW" altLang="en-US" sz="1300" dirty="0">
                <a:solidFill>
                  <a:schemeClr val="bg1"/>
                </a:solidFill>
                <a:latin typeface="微軟正黑體" panose="020B0604030504040204" pitchFamily="34" charset="-120"/>
                <a:ea typeface="微軟正黑體" panose="020B0604030504040204" pitchFamily="34" charset="-120"/>
              </a:rPr>
              <a:t>高透氣的鐵網設計</a:t>
            </a:r>
          </a:p>
          <a:p>
            <a:pPr marL="285750" indent="-285750" fontAlgn="ctr">
              <a:lnSpc>
                <a:spcPct val="150000"/>
              </a:lnSpc>
              <a:buFont typeface="Arial" panose="020B0604020202020204" pitchFamily="34" charset="0"/>
              <a:buChar char="•"/>
            </a:pPr>
            <a:r>
              <a:rPr lang="zh-TW" altLang="en-US" sz="1300" dirty="0">
                <a:solidFill>
                  <a:schemeClr val="bg1"/>
                </a:solidFill>
                <a:latin typeface="微軟正黑體" panose="020B0604030504040204" pitchFamily="34" charset="-120"/>
                <a:ea typeface="微軟正黑體" panose="020B0604030504040204" pitchFamily="34" charset="-120"/>
              </a:rPr>
              <a:t>前面板多層次濾網 </a:t>
            </a:r>
            <a:r>
              <a:rPr lang="en-US" altLang="zh-TW" sz="1300" dirty="0">
                <a:solidFill>
                  <a:schemeClr val="bg1"/>
                </a:solidFill>
                <a:latin typeface="微軟正黑體" panose="020B0604030504040204" pitchFamily="34" charset="-120"/>
                <a:ea typeface="微軟正黑體" panose="020B0604030504040204" pitchFamily="34" charset="-120"/>
              </a:rPr>
              <a:t>/ </a:t>
            </a:r>
            <a:r>
              <a:rPr lang="zh-TW" altLang="en-US" sz="1300" dirty="0">
                <a:solidFill>
                  <a:schemeClr val="bg1"/>
                </a:solidFill>
                <a:latin typeface="微軟正黑體" panose="020B0604030504040204" pitchFamily="34" charset="-120"/>
                <a:ea typeface="微軟正黑體" panose="020B0604030504040204" pitchFamily="34" charset="-120"/>
              </a:rPr>
              <a:t>上蓋磁吸式濾網 </a:t>
            </a:r>
            <a:r>
              <a:rPr lang="en-US" altLang="zh-TW" sz="1300" dirty="0">
                <a:solidFill>
                  <a:schemeClr val="bg1"/>
                </a:solidFill>
                <a:latin typeface="微軟正黑體" panose="020B0604030504040204" pitchFamily="34" charset="-120"/>
                <a:ea typeface="微軟正黑體" panose="020B0604030504040204" pitchFamily="34" charset="-120"/>
              </a:rPr>
              <a:t>/ </a:t>
            </a:r>
            <a:r>
              <a:rPr lang="zh-TW" altLang="en-US" sz="1300" dirty="0">
                <a:solidFill>
                  <a:schemeClr val="bg1"/>
                </a:solidFill>
                <a:latin typeface="微軟正黑體" panose="020B0604030504040204" pitchFamily="34" charset="-120"/>
                <a:ea typeface="微軟正黑體" panose="020B0604030504040204" pitchFamily="34" charset="-120"/>
              </a:rPr>
              <a:t>電源濾網 </a:t>
            </a:r>
          </a:p>
          <a:p>
            <a:pPr marL="285750" indent="-285750" fontAlgn="ctr">
              <a:lnSpc>
                <a:spcPct val="150000"/>
              </a:lnSpc>
              <a:buFont typeface="Arial" panose="020B0604020202020204" pitchFamily="34" charset="0"/>
              <a:buChar char="•"/>
            </a:pPr>
            <a:r>
              <a:rPr lang="zh-TW" altLang="en-US" sz="1300" dirty="0">
                <a:solidFill>
                  <a:schemeClr val="bg1"/>
                </a:solidFill>
                <a:latin typeface="微軟正黑體" panose="020B0604030504040204" pitchFamily="34" charset="-120"/>
                <a:ea typeface="微軟正黑體" panose="020B0604030504040204" pitchFamily="34" charset="-120"/>
              </a:rPr>
              <a:t>全透明後鎖鋼化玻璃 </a:t>
            </a:r>
          </a:p>
          <a:p>
            <a:pPr marL="285750" indent="-285750" fontAlgn="ctr">
              <a:lnSpc>
                <a:spcPct val="150000"/>
              </a:lnSpc>
              <a:buFont typeface="Arial" panose="020B0604020202020204" pitchFamily="34" charset="0"/>
              <a:buChar char="•"/>
            </a:pPr>
            <a:r>
              <a:rPr lang="zh-TW" altLang="en-US" sz="1300" dirty="0">
                <a:solidFill>
                  <a:schemeClr val="bg1"/>
                </a:solidFill>
                <a:latin typeface="微軟正黑體" panose="020B0604030504040204" pitchFamily="34" charset="-120"/>
                <a:ea typeface="微軟正黑體" panose="020B0604030504040204" pitchFamily="34" charset="-120"/>
              </a:rPr>
              <a:t>出廠安裝</a:t>
            </a:r>
            <a:r>
              <a:rPr lang="en-US" altLang="zh-TW" sz="1300" dirty="0">
                <a:solidFill>
                  <a:schemeClr val="bg1"/>
                </a:solidFill>
                <a:latin typeface="微軟正黑體" panose="020B0604030504040204" pitchFamily="34" charset="-120"/>
                <a:ea typeface="微軟正黑體" panose="020B0604030504040204" pitchFamily="34" charset="-120"/>
              </a:rPr>
              <a:t>4 x 120mm </a:t>
            </a:r>
            <a:r>
              <a:rPr lang="zh-TW" altLang="en-US" sz="1300" dirty="0">
                <a:solidFill>
                  <a:schemeClr val="bg1"/>
                </a:solidFill>
                <a:latin typeface="微軟正黑體" panose="020B0604030504040204" pitchFamily="34" charset="-120"/>
                <a:ea typeface="微軟正黑體" panose="020B0604030504040204" pitchFamily="34" charset="-120"/>
              </a:rPr>
              <a:t>風扇</a:t>
            </a:r>
          </a:p>
          <a:p>
            <a:pPr marL="285750" indent="-285750" fontAlgn="ctr">
              <a:lnSpc>
                <a:spcPct val="150000"/>
              </a:lnSpc>
              <a:buFont typeface="Arial" panose="020B0604020202020204" pitchFamily="34" charset="0"/>
              <a:buChar char="•"/>
            </a:pPr>
            <a:r>
              <a:rPr lang="zh-TW" altLang="en-US" sz="1300" dirty="0">
                <a:solidFill>
                  <a:schemeClr val="bg1"/>
                </a:solidFill>
                <a:latin typeface="微軟正黑體" panose="020B0604030504040204" pitchFamily="34" charset="-120"/>
                <a:ea typeface="微軟正黑體" panose="020B0604030504040204" pitchFamily="34" charset="-120"/>
              </a:rPr>
              <a:t>顯卡支援度高達 </a:t>
            </a:r>
            <a:r>
              <a:rPr lang="en-US" altLang="zh-TW" sz="1300" dirty="0">
                <a:solidFill>
                  <a:schemeClr val="bg1"/>
                </a:solidFill>
                <a:latin typeface="微軟正黑體" panose="020B0604030504040204" pitchFamily="34" charset="-120"/>
                <a:ea typeface="微軟正黑體" panose="020B0604030504040204" pitchFamily="34" charset="-120"/>
              </a:rPr>
              <a:t>315 mm</a:t>
            </a:r>
          </a:p>
          <a:p>
            <a:pPr marL="285750" indent="-285750" fontAlgn="ctr">
              <a:lnSpc>
                <a:spcPct val="150000"/>
              </a:lnSpc>
              <a:buFont typeface="Arial" panose="020B0604020202020204" pitchFamily="34" charset="0"/>
              <a:buChar char="•"/>
            </a:pPr>
            <a:r>
              <a:rPr lang="pt-BR" altLang="zh-TW" sz="1300" dirty="0">
                <a:solidFill>
                  <a:schemeClr val="bg1"/>
                </a:solidFill>
                <a:latin typeface="微軟正黑體" panose="020B0604030504040204" pitchFamily="34" charset="-120"/>
                <a:ea typeface="微軟正黑體" panose="020B0604030504040204" pitchFamily="34" charset="-120"/>
              </a:rPr>
              <a:t>USB Type C</a:t>
            </a:r>
            <a:r>
              <a:rPr lang="en-US" altLang="zh-TW" sz="1300" dirty="0">
                <a:solidFill>
                  <a:schemeClr val="bg1"/>
                </a:solidFill>
                <a:latin typeface="微軟正黑體" panose="020B0604030504040204" pitchFamily="34" charset="-120"/>
                <a:ea typeface="微軟正黑體" panose="020B0604030504040204" pitchFamily="34" charset="-120"/>
              </a:rPr>
              <a:t> </a:t>
            </a:r>
            <a:r>
              <a:rPr lang="en-US" altLang="zh-TW" sz="1300" dirty="0">
                <a:solidFill>
                  <a:schemeClr val="bg1"/>
                </a:solidFill>
              </a:rPr>
              <a:t>+</a:t>
            </a:r>
            <a:r>
              <a:rPr lang="zh-TW" altLang="en-US" sz="1300" dirty="0">
                <a:solidFill>
                  <a:schemeClr val="bg1"/>
                </a:solidFill>
                <a:latin typeface="微軟正黑體" panose="020B0604030504040204" pitchFamily="34" charset="-120"/>
                <a:ea typeface="微軟正黑體" panose="020B0604030504040204" pitchFamily="34" charset="-120"/>
              </a:rPr>
              <a:t>雙 </a:t>
            </a:r>
            <a:r>
              <a:rPr lang="en-US" altLang="zh-TW" sz="1300" dirty="0">
                <a:solidFill>
                  <a:schemeClr val="bg1"/>
                </a:solidFill>
                <a:latin typeface="微軟正黑體" panose="020B0604030504040204" pitchFamily="34" charset="-120"/>
                <a:ea typeface="微軟正黑體" panose="020B0604030504040204" pitchFamily="34" charset="-120"/>
              </a:rPr>
              <a:t>USB 3.0</a:t>
            </a:r>
          </a:p>
          <a:p>
            <a:pPr marL="285750" indent="-285750" fontAlgn="ctr">
              <a:lnSpc>
                <a:spcPct val="150000"/>
              </a:lnSpc>
              <a:buFont typeface="Arial" panose="020B0604020202020204" pitchFamily="34" charset="0"/>
              <a:buChar char="•"/>
            </a:pPr>
            <a:r>
              <a:rPr lang="zh-TW" altLang="en-US" sz="1300" dirty="0">
                <a:solidFill>
                  <a:schemeClr val="bg1"/>
                </a:solidFill>
                <a:latin typeface="微軟正黑體" panose="020B0604030504040204" pitchFamily="34" charset="-120"/>
                <a:ea typeface="微軟正黑體" panose="020B0604030504040204" pitchFamily="34" charset="-120"/>
              </a:rPr>
              <a:t>模組化硬碟磁架</a:t>
            </a:r>
          </a:p>
          <a:p>
            <a:pPr marL="285750" indent="-285750" fontAlgn="ctr">
              <a:lnSpc>
                <a:spcPct val="150000"/>
              </a:lnSpc>
              <a:buFont typeface="Arial" panose="020B0604020202020204" pitchFamily="34" charset="0"/>
              <a:buChar char="•"/>
            </a:pPr>
            <a:r>
              <a:rPr lang="zh-TW" altLang="en-US" sz="1300" dirty="0">
                <a:solidFill>
                  <a:schemeClr val="bg1"/>
                </a:solidFill>
                <a:latin typeface="微軟正黑體" panose="020B0604030504040204" pitchFamily="34" charset="-120"/>
                <a:ea typeface="微軟正黑體" panose="020B0604030504040204" pitchFamily="34" charset="-120"/>
              </a:rPr>
              <a:t>特殊的前面板骨架設計</a:t>
            </a:r>
          </a:p>
        </p:txBody>
      </p:sp>
      <p:graphicFrame>
        <p:nvGraphicFramePr>
          <p:cNvPr id="9" name="表格 8"/>
          <p:cNvGraphicFramePr>
            <a:graphicFrameLocks noGrp="1"/>
          </p:cNvGraphicFramePr>
          <p:nvPr>
            <p:extLst>
              <p:ext uri="{D42A27DB-BD31-4B8C-83A1-F6EECF244321}">
                <p14:modId xmlns:p14="http://schemas.microsoft.com/office/powerpoint/2010/main" val="2324973842"/>
              </p:ext>
            </p:extLst>
          </p:nvPr>
        </p:nvGraphicFramePr>
        <p:xfrm>
          <a:off x="180902" y="149726"/>
          <a:ext cx="9430025" cy="6531762"/>
        </p:xfrm>
        <a:graphic>
          <a:graphicData uri="http://schemas.openxmlformats.org/drawingml/2006/table">
            <a:tbl>
              <a:tblPr>
                <a:tableStyleId>{5C22544A-7EE6-4342-B048-85BDC9FD1C3A}</a:tableStyleId>
              </a:tblPr>
              <a:tblGrid>
                <a:gridCol w="1712704">
                  <a:extLst>
                    <a:ext uri="{9D8B030D-6E8A-4147-A177-3AD203B41FA5}">
                      <a16:colId xmlns:a16="http://schemas.microsoft.com/office/drawing/2014/main" val="2231745521"/>
                    </a:ext>
                  </a:extLst>
                </a:gridCol>
                <a:gridCol w="664768">
                  <a:extLst>
                    <a:ext uri="{9D8B030D-6E8A-4147-A177-3AD203B41FA5}">
                      <a16:colId xmlns:a16="http://schemas.microsoft.com/office/drawing/2014/main" val="2171589621"/>
                    </a:ext>
                  </a:extLst>
                </a:gridCol>
                <a:gridCol w="3658355">
                  <a:extLst>
                    <a:ext uri="{9D8B030D-6E8A-4147-A177-3AD203B41FA5}">
                      <a16:colId xmlns:a16="http://schemas.microsoft.com/office/drawing/2014/main" val="2796367433"/>
                    </a:ext>
                  </a:extLst>
                </a:gridCol>
                <a:gridCol w="3394198">
                  <a:extLst>
                    <a:ext uri="{9D8B030D-6E8A-4147-A177-3AD203B41FA5}">
                      <a16:colId xmlns:a16="http://schemas.microsoft.com/office/drawing/2014/main" val="758507603"/>
                    </a:ext>
                  </a:extLst>
                </a:gridCol>
              </a:tblGrid>
              <a:tr h="244800">
                <a:tc gridSpan="2">
                  <a:txBody>
                    <a:bodyPr/>
                    <a:lstStyle/>
                    <a:p>
                      <a:pPr algn="ctr" fontAlgn="ctr"/>
                      <a:r>
                        <a:rPr lang="zh-TW" altLang="en-US" sz="1050" u="none" strike="noStrike" dirty="0">
                          <a:solidFill>
                            <a:schemeClr val="tx1"/>
                          </a:solidFill>
                          <a:effectLst/>
                          <a:latin typeface="微軟正黑體" panose="020B0604030504040204" pitchFamily="34" charset="-120"/>
                          <a:ea typeface="微軟正黑體" panose="020B0604030504040204" pitchFamily="34" charset="-120"/>
                        </a:rPr>
                        <a:t>　</a:t>
                      </a:r>
                      <a:endParaRPr lang="zh-TW" altLang="en-US" sz="105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8241" marR="8241" marT="8241" marB="0" anchor="ctr">
                    <a:solidFill>
                      <a:schemeClr val="bg1">
                        <a:lumMod val="95000"/>
                      </a:schemeClr>
                    </a:solidFill>
                  </a:tcPr>
                </a:tc>
                <a:tc hMerge="1">
                  <a:txBody>
                    <a:bodyPr/>
                    <a:lstStyle/>
                    <a:p>
                      <a:endParaRPr lang="zh-TW" altLang="en-US"/>
                    </a:p>
                  </a:txBody>
                  <a:tcPr/>
                </a:tc>
                <a:tc>
                  <a:txBody>
                    <a:bodyPr/>
                    <a:lstStyle/>
                    <a:p>
                      <a:pPr algn="ctr" fontAlgn="ctr"/>
                      <a:r>
                        <a:rPr lang="pt-BR" sz="1050" b="1" u="none" strike="noStrike" dirty="0">
                          <a:solidFill>
                            <a:schemeClr val="tx1"/>
                          </a:solidFill>
                          <a:effectLst/>
                          <a:latin typeface="微軟正黑體" panose="020B0604030504040204" pitchFamily="34" charset="-120"/>
                          <a:ea typeface="微軟正黑體" panose="020B0604030504040204" pitchFamily="34" charset="-120"/>
                        </a:rPr>
                        <a:t>Nova Mesh SEC TG 4Fans – White</a:t>
                      </a:r>
                    </a:p>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1050" b="1" i="0" u="none" strike="noStrike" dirty="0">
                          <a:solidFill>
                            <a:schemeClr val="tx1"/>
                          </a:solidFill>
                          <a:effectLst/>
                          <a:latin typeface="微軟正黑體" panose="020B0604030504040204" pitchFamily="34" charset="-120"/>
                          <a:ea typeface="微軟正黑體" panose="020B0604030504040204" pitchFamily="34" charset="-120"/>
                        </a:rPr>
                        <a:t>風魅影</a:t>
                      </a:r>
                      <a:r>
                        <a:rPr lang="en-US" altLang="zh-TW" sz="1050" b="1" i="0" u="none" strike="noStrike" dirty="0">
                          <a:solidFill>
                            <a:schemeClr val="tx1"/>
                          </a:solidFill>
                          <a:effectLst/>
                          <a:latin typeface="微軟正黑體" panose="020B0604030504040204" pitchFamily="34" charset="-120"/>
                          <a:ea typeface="微軟正黑體" panose="020B0604030504040204" pitchFamily="34" charset="-120"/>
                        </a:rPr>
                        <a:t>(</a:t>
                      </a:r>
                      <a:r>
                        <a:rPr lang="zh-TW" altLang="en-US" sz="1050" b="1" i="0" u="none" strike="noStrike" dirty="0">
                          <a:solidFill>
                            <a:schemeClr val="tx1"/>
                          </a:solidFill>
                          <a:effectLst/>
                          <a:latin typeface="微軟正黑體" panose="020B0604030504040204" pitchFamily="34" charset="-120"/>
                          <a:ea typeface="微軟正黑體" panose="020B0604030504040204" pitchFamily="34" charset="-120"/>
                        </a:rPr>
                        <a:t>白</a:t>
                      </a:r>
                      <a:r>
                        <a:rPr lang="en-US" altLang="zh-TW" sz="1050" b="1" i="0" u="none" strike="noStrike" dirty="0">
                          <a:solidFill>
                            <a:schemeClr val="tx1"/>
                          </a:solidFill>
                          <a:effectLst/>
                          <a:latin typeface="微軟正黑體" panose="020B0604030504040204" pitchFamily="34" charset="-120"/>
                          <a:ea typeface="微軟正黑體" panose="020B0604030504040204" pitchFamily="34" charset="-120"/>
                        </a:rPr>
                        <a:t>) 2022C</a:t>
                      </a:r>
                    </a:p>
                  </a:txBody>
                  <a:tcPr marL="8241" marR="8241" marT="8241" marB="0" anchor="ctr">
                    <a:solidFill>
                      <a:schemeClr val="bg1">
                        <a:lumMod val="95000"/>
                      </a:schemeClr>
                    </a:solidFill>
                  </a:tcPr>
                </a:tc>
                <a:tc>
                  <a:txBody>
                    <a:bodyPr/>
                    <a:lstStyle/>
                    <a:p>
                      <a:pPr algn="ctr" fontAlgn="ctr"/>
                      <a:r>
                        <a:rPr lang="pt-BR" sz="1050" b="1" u="none" strike="noStrike" dirty="0">
                          <a:solidFill>
                            <a:schemeClr val="tx1"/>
                          </a:solidFill>
                          <a:effectLst/>
                          <a:latin typeface="微軟正黑體" panose="020B0604030504040204" pitchFamily="34" charset="-120"/>
                          <a:ea typeface="微軟正黑體" panose="020B0604030504040204" pitchFamily="34" charset="-120"/>
                        </a:rPr>
                        <a:t>Nova Mesh SEC TG 4Fans – Black</a:t>
                      </a:r>
                    </a:p>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1050" b="1" i="0" u="none" strike="noStrike" dirty="0">
                          <a:solidFill>
                            <a:schemeClr val="tx1"/>
                          </a:solidFill>
                          <a:effectLst/>
                          <a:latin typeface="微軟正黑體" panose="020B0604030504040204" pitchFamily="34" charset="-120"/>
                          <a:ea typeface="微軟正黑體" panose="020B0604030504040204" pitchFamily="34" charset="-120"/>
                        </a:rPr>
                        <a:t>風魅影</a:t>
                      </a:r>
                      <a:r>
                        <a:rPr lang="en-US" altLang="zh-TW" sz="1050" b="1" i="0" u="none" strike="noStrike" dirty="0">
                          <a:solidFill>
                            <a:schemeClr val="tx1"/>
                          </a:solidFill>
                          <a:effectLst/>
                          <a:latin typeface="微軟正黑體" panose="020B0604030504040204" pitchFamily="34" charset="-120"/>
                          <a:ea typeface="微軟正黑體" panose="020B0604030504040204" pitchFamily="34" charset="-120"/>
                        </a:rPr>
                        <a:t>(</a:t>
                      </a:r>
                      <a:r>
                        <a:rPr lang="zh-TW" altLang="en-US" sz="1050" b="1" i="0" u="none" strike="noStrike" dirty="0">
                          <a:solidFill>
                            <a:schemeClr val="tx1"/>
                          </a:solidFill>
                          <a:effectLst/>
                          <a:latin typeface="微軟正黑體" panose="020B0604030504040204" pitchFamily="34" charset="-120"/>
                          <a:ea typeface="微軟正黑體" panose="020B0604030504040204" pitchFamily="34" charset="-120"/>
                        </a:rPr>
                        <a:t>黑</a:t>
                      </a:r>
                      <a:r>
                        <a:rPr lang="en-US" altLang="zh-TW" sz="1050" b="1" i="0" u="none" strike="noStrike" dirty="0">
                          <a:solidFill>
                            <a:schemeClr val="tx1"/>
                          </a:solidFill>
                          <a:effectLst/>
                          <a:latin typeface="微軟正黑體" panose="020B0604030504040204" pitchFamily="34" charset="-120"/>
                          <a:ea typeface="微軟正黑體" panose="020B0604030504040204" pitchFamily="34" charset="-120"/>
                        </a:rPr>
                        <a:t>) 2022C</a:t>
                      </a:r>
                    </a:p>
                  </a:txBody>
                  <a:tcPr marL="8241" marR="8241" marT="8241" marB="0" anchor="ctr">
                    <a:solidFill>
                      <a:schemeClr val="bg1">
                        <a:lumMod val="95000"/>
                      </a:schemeClr>
                    </a:solidFill>
                  </a:tcPr>
                </a:tc>
                <a:extLst>
                  <a:ext uri="{0D108BD9-81ED-4DB2-BD59-A6C34878D82A}">
                    <a16:rowId xmlns:a16="http://schemas.microsoft.com/office/drawing/2014/main" val="4092098385"/>
                  </a:ext>
                </a:extLst>
              </a:tr>
              <a:tr h="244800">
                <a:tc gridSpan="2">
                  <a:txBody>
                    <a:bodyPr/>
                    <a:lstStyle/>
                    <a:p>
                      <a:pPr algn="ctr" fontAlgn="ctr"/>
                      <a:r>
                        <a:rPr lang="en-US" sz="1050" u="none" strike="noStrike" dirty="0">
                          <a:solidFill>
                            <a:schemeClr val="tx1"/>
                          </a:solidFill>
                          <a:effectLst/>
                          <a:latin typeface="微軟正黑體" panose="020B0604030504040204" pitchFamily="34" charset="-120"/>
                          <a:ea typeface="微軟正黑體" panose="020B0604030504040204" pitchFamily="34" charset="-120"/>
                        </a:rPr>
                        <a:t>Part no.</a:t>
                      </a:r>
                      <a:endParaRPr lang="en-US" sz="105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8241" marR="8241" marT="8241" marB="0" anchor="ctr">
                    <a:solidFill>
                      <a:schemeClr val="bg1">
                        <a:lumMod val="95000"/>
                      </a:schemeClr>
                    </a:solidFill>
                  </a:tcPr>
                </a:tc>
                <a:tc hMerge="1">
                  <a:txBody>
                    <a:bodyPr/>
                    <a:lstStyle/>
                    <a:p>
                      <a:endParaRPr lang="zh-TW" altLang="en-US"/>
                    </a:p>
                  </a:txBody>
                  <a:tcPr/>
                </a:tc>
                <a:tc>
                  <a:txBody>
                    <a:bodyPr/>
                    <a:lstStyle/>
                    <a:p>
                      <a:pPr algn="ctr" fontAlgn="ctr"/>
                      <a:r>
                        <a:rPr lang="en-US" sz="1050" b="1" u="none" strike="noStrike" dirty="0">
                          <a:solidFill>
                            <a:schemeClr val="tx1"/>
                          </a:solidFill>
                          <a:effectLst/>
                          <a:latin typeface="微軟正黑體" panose="020B0604030504040204" pitchFamily="34" charset="-120"/>
                          <a:ea typeface="微軟正黑體" panose="020B0604030504040204" pitchFamily="34" charset="-120"/>
                        </a:rPr>
                        <a:t>BFC-NSC-300-WWGKW-4W</a:t>
                      </a:r>
                      <a:endParaRPr lang="en-US" sz="105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8241" marR="8241" marT="8241" marB="0" anchor="ctr">
                    <a:solidFill>
                      <a:schemeClr val="bg1">
                        <a:lumMod val="95000"/>
                      </a:schemeClr>
                    </a:solidFill>
                  </a:tcPr>
                </a:tc>
                <a:tc>
                  <a:txBody>
                    <a:bodyPr/>
                    <a:lstStyle/>
                    <a:p>
                      <a:pPr algn="ctr" fontAlgn="ctr"/>
                      <a:r>
                        <a:rPr lang="en-US" sz="1050" b="1" u="none" strike="noStrike" dirty="0">
                          <a:solidFill>
                            <a:schemeClr val="tx1"/>
                          </a:solidFill>
                          <a:effectLst/>
                          <a:latin typeface="微軟正黑體" panose="020B0604030504040204" pitchFamily="34" charset="-120"/>
                          <a:ea typeface="微軟正黑體" panose="020B0604030504040204" pitchFamily="34" charset="-120"/>
                        </a:rPr>
                        <a:t>BFC-NSC-300-KKGSK-4B</a:t>
                      </a:r>
                      <a:endParaRPr lang="en-US" sz="105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8241" marR="8241" marT="8241" marB="0" anchor="ctr">
                    <a:solidFill>
                      <a:schemeClr val="bg1">
                        <a:lumMod val="95000"/>
                      </a:schemeClr>
                    </a:solidFill>
                  </a:tcPr>
                </a:tc>
                <a:extLst>
                  <a:ext uri="{0D108BD9-81ED-4DB2-BD59-A6C34878D82A}">
                    <a16:rowId xmlns:a16="http://schemas.microsoft.com/office/drawing/2014/main" val="1728849213"/>
                  </a:ext>
                </a:extLst>
              </a:tr>
              <a:tr h="244800">
                <a:tc gridSpan="2">
                  <a:txBody>
                    <a:bodyPr/>
                    <a:lstStyle/>
                    <a:p>
                      <a:pPr algn="ctr" fontAlgn="ctr"/>
                      <a:r>
                        <a:rPr lang="en-US" altLang="zh-TW" sz="1050" b="0" i="0" u="none" strike="noStrike" dirty="0">
                          <a:solidFill>
                            <a:schemeClr val="tx1"/>
                          </a:solidFill>
                          <a:effectLst/>
                          <a:latin typeface="微軟正黑體" panose="020B0604030504040204" pitchFamily="34" charset="-120"/>
                          <a:ea typeface="微軟正黑體" panose="020B0604030504040204" pitchFamily="34" charset="-120"/>
                        </a:rPr>
                        <a:t>EAN</a:t>
                      </a:r>
                      <a:endParaRPr lang="en-US" sz="105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8241" marR="8241" marT="8241" marB="0" anchor="ctr">
                    <a:solidFill>
                      <a:schemeClr val="bg1">
                        <a:lumMod val="95000"/>
                      </a:schemeClr>
                    </a:solidFill>
                  </a:tcPr>
                </a:tc>
                <a:tc hMerge="1">
                  <a:txBody>
                    <a:bodyPr/>
                    <a:lstStyle/>
                    <a:p>
                      <a:endParaRPr lang="zh-TW" altLang="en-US"/>
                    </a:p>
                  </a:txBody>
                  <a:tcPr/>
                </a:tc>
                <a:tc>
                  <a:txBody>
                    <a:bodyPr/>
                    <a:lstStyle/>
                    <a:p>
                      <a:pPr marL="0" algn="ctr" defTabSz="914400" rtl="0" eaLnBrk="1" fontAlgn="ctr" latinLnBrk="0" hangingPunct="1"/>
                      <a:r>
                        <a:rPr lang="en-US" altLang="zh-TW" sz="105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4712883218132</a:t>
                      </a:r>
                      <a:endParaRPr lang="en-US" sz="105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8241" marR="8241" marT="8241" marB="0" anchor="ctr">
                    <a:solidFill>
                      <a:schemeClr val="bg1">
                        <a:lumMod val="95000"/>
                      </a:schemeClr>
                    </a:solidFill>
                  </a:tcPr>
                </a:tc>
                <a:tc>
                  <a:txBody>
                    <a:bodyPr/>
                    <a:lstStyle/>
                    <a:p>
                      <a:pPr algn="ctr" fontAlgn="ctr"/>
                      <a:r>
                        <a:rPr lang="en-US" sz="1050" b="1" i="0" u="none" strike="noStrike" dirty="0">
                          <a:solidFill>
                            <a:schemeClr val="tx1"/>
                          </a:solidFill>
                          <a:effectLst/>
                          <a:latin typeface="微軟正黑體" panose="020B0604030504040204" pitchFamily="34" charset="-120"/>
                          <a:ea typeface="微軟正黑體" panose="020B0604030504040204" pitchFamily="34" charset="-120"/>
                        </a:rPr>
                        <a:t>4712883218149</a:t>
                      </a:r>
                    </a:p>
                  </a:txBody>
                  <a:tcPr marL="8241" marR="8241" marT="8241" marB="0" anchor="ctr">
                    <a:solidFill>
                      <a:schemeClr val="bg1">
                        <a:lumMod val="95000"/>
                      </a:schemeClr>
                    </a:solidFill>
                  </a:tcPr>
                </a:tc>
                <a:extLst>
                  <a:ext uri="{0D108BD9-81ED-4DB2-BD59-A6C34878D82A}">
                    <a16:rowId xmlns:a16="http://schemas.microsoft.com/office/drawing/2014/main" val="3749841938"/>
                  </a:ext>
                </a:extLst>
              </a:tr>
              <a:tr h="244800">
                <a:tc gridSpan="2">
                  <a:txBody>
                    <a:bodyPr/>
                    <a:lstStyle/>
                    <a:p>
                      <a:pPr algn="ctr" fontAlgn="ctr"/>
                      <a:r>
                        <a:rPr lang="en-US" altLang="zh-TW" sz="1050" b="0" i="0" u="none" strike="noStrike" dirty="0">
                          <a:solidFill>
                            <a:schemeClr val="tx1"/>
                          </a:solidFill>
                          <a:effectLst/>
                          <a:latin typeface="微軟正黑體" panose="020B0604030504040204" pitchFamily="34" charset="-120"/>
                          <a:ea typeface="微軟正黑體" panose="020B0604030504040204" pitchFamily="34" charset="-120"/>
                        </a:rPr>
                        <a:t>UPC</a:t>
                      </a:r>
                      <a:endParaRPr lang="en-US" sz="105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8241" marR="8241" marT="8241" marB="0" anchor="ctr">
                    <a:solidFill>
                      <a:schemeClr val="bg1">
                        <a:lumMod val="95000"/>
                      </a:schemeClr>
                    </a:solidFill>
                  </a:tcPr>
                </a:tc>
                <a:tc hMerge="1">
                  <a:txBody>
                    <a:bodyPr/>
                    <a:lstStyle/>
                    <a:p>
                      <a:endParaRPr lang="zh-TW" altLang="en-US"/>
                    </a:p>
                  </a:txBody>
                  <a:tcPr/>
                </a:tc>
                <a:tc>
                  <a:txBody>
                    <a:bodyPr/>
                    <a:lstStyle/>
                    <a:p>
                      <a:pPr marL="0" algn="ctr" defTabSz="914400" rtl="0" eaLnBrk="1" fontAlgn="ctr" latinLnBrk="0" hangingPunct="1"/>
                      <a:r>
                        <a:rPr lang="en-US" altLang="zh-TW" sz="105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886027159378</a:t>
                      </a:r>
                      <a:endParaRPr lang="en-US" sz="105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8241" marR="8241" marT="8241" marB="0" anchor="ctr">
                    <a:solidFill>
                      <a:schemeClr val="bg1">
                        <a:lumMod val="95000"/>
                      </a:schemeClr>
                    </a:solidFill>
                  </a:tcPr>
                </a:tc>
                <a:tc>
                  <a:txBody>
                    <a:bodyPr/>
                    <a:lstStyle/>
                    <a:p>
                      <a:pPr algn="ctr" fontAlgn="ctr"/>
                      <a:r>
                        <a:rPr lang="en-US" sz="1050" b="1" i="0" u="none" strike="noStrike" dirty="0">
                          <a:solidFill>
                            <a:schemeClr val="tx1"/>
                          </a:solidFill>
                          <a:effectLst/>
                          <a:latin typeface="微軟正黑體" panose="020B0604030504040204" pitchFamily="34" charset="-120"/>
                          <a:ea typeface="微軟正黑體" panose="020B0604030504040204" pitchFamily="34" charset="-120"/>
                        </a:rPr>
                        <a:t>886027159385</a:t>
                      </a:r>
                    </a:p>
                  </a:txBody>
                  <a:tcPr marL="8241" marR="8241" marT="8241" marB="0" anchor="ctr">
                    <a:solidFill>
                      <a:schemeClr val="bg1">
                        <a:lumMod val="95000"/>
                      </a:schemeClr>
                    </a:solidFill>
                  </a:tcPr>
                </a:tc>
                <a:extLst>
                  <a:ext uri="{0D108BD9-81ED-4DB2-BD59-A6C34878D82A}">
                    <a16:rowId xmlns:a16="http://schemas.microsoft.com/office/drawing/2014/main" val="491668513"/>
                  </a:ext>
                </a:extLst>
              </a:tr>
              <a:tr h="244800">
                <a:tc gridSpan="2">
                  <a:txBody>
                    <a:bodyPr/>
                    <a:lstStyle/>
                    <a:p>
                      <a:pPr algn="ctr" fontAlgn="ctr"/>
                      <a:r>
                        <a:rPr lang="en-US" sz="1050" b="0" i="0" u="none" strike="noStrike" dirty="0">
                          <a:solidFill>
                            <a:schemeClr val="tx1"/>
                          </a:solidFill>
                          <a:effectLst/>
                          <a:latin typeface="微軟正黑體" panose="020B0604030504040204" pitchFamily="34" charset="-120"/>
                          <a:ea typeface="微軟正黑體" panose="020B0604030504040204" pitchFamily="34" charset="-120"/>
                        </a:rPr>
                        <a:t>Net weight  (NW)</a:t>
                      </a:r>
                    </a:p>
                    <a:p>
                      <a:pPr algn="ctr" fontAlgn="ctr"/>
                      <a:r>
                        <a:rPr lang="en-US" sz="1050" b="0" i="0" u="none" strike="noStrike" dirty="0">
                          <a:solidFill>
                            <a:schemeClr val="tx1"/>
                          </a:solidFill>
                          <a:effectLst/>
                          <a:latin typeface="微軟正黑體" panose="020B0604030504040204" pitchFamily="34" charset="-120"/>
                          <a:ea typeface="微軟正黑體" panose="020B0604030504040204" pitchFamily="34" charset="-120"/>
                        </a:rPr>
                        <a:t>Gross weight (GW)</a:t>
                      </a:r>
                    </a:p>
                  </a:txBody>
                  <a:tcPr marL="8241" marR="8241" marT="8241" marB="0" anchor="ctr">
                    <a:solidFill>
                      <a:schemeClr val="bg1">
                        <a:lumMod val="95000"/>
                      </a:schemeClr>
                    </a:solidFill>
                  </a:tcPr>
                </a:tc>
                <a:tc hMerge="1">
                  <a:txBody>
                    <a:bodyPr/>
                    <a:lstStyle/>
                    <a:p>
                      <a:endParaRPr lang="zh-TW" altLang="en-US"/>
                    </a:p>
                  </a:txBody>
                  <a:tcPr/>
                </a:tc>
                <a:tc>
                  <a:txBody>
                    <a:bodyPr/>
                    <a:lstStyle/>
                    <a:p>
                      <a:pPr algn="ctr" fontAlgn="ctr"/>
                      <a:r>
                        <a:rPr lang="en-US" altLang="zh-TW" sz="1050" b="1" i="0" u="none" strike="noStrike" dirty="0">
                          <a:solidFill>
                            <a:schemeClr val="tx1"/>
                          </a:solidFill>
                          <a:effectLst/>
                          <a:latin typeface="微軟正黑體" panose="020B0604030504040204" pitchFamily="34" charset="-120"/>
                          <a:ea typeface="微軟正黑體" panose="020B0604030504040204" pitchFamily="34" charset="-120"/>
                        </a:rPr>
                        <a:t>4.9</a:t>
                      </a:r>
                      <a:r>
                        <a:rPr lang="zh-TW" altLang="en-US" sz="1050" b="1" i="0" u="none" strike="noStrike" dirty="0">
                          <a:solidFill>
                            <a:schemeClr val="tx1"/>
                          </a:solidFill>
                          <a:effectLst/>
                          <a:latin typeface="微軟正黑體" panose="020B0604030504040204" pitchFamily="34" charset="-120"/>
                          <a:ea typeface="微軟正黑體" panose="020B0604030504040204" pitchFamily="34" charset="-120"/>
                        </a:rPr>
                        <a:t> </a:t>
                      </a:r>
                      <a:r>
                        <a:rPr lang="en-US" altLang="zh-TW" sz="1050" b="1" i="0" u="none" strike="noStrike" dirty="0">
                          <a:solidFill>
                            <a:schemeClr val="tx1"/>
                          </a:solidFill>
                          <a:effectLst/>
                          <a:latin typeface="微軟正黑體" panose="020B0604030504040204" pitchFamily="34" charset="-120"/>
                          <a:ea typeface="微軟正黑體" panose="020B0604030504040204" pitchFamily="34" charset="-120"/>
                        </a:rPr>
                        <a:t>/</a:t>
                      </a:r>
                      <a:r>
                        <a:rPr lang="zh-TW" altLang="en-US" sz="1050" b="1" i="0" u="none" strike="noStrike" dirty="0">
                          <a:solidFill>
                            <a:schemeClr val="tx1"/>
                          </a:solidFill>
                          <a:effectLst/>
                          <a:latin typeface="微軟正黑體" panose="020B0604030504040204" pitchFamily="34" charset="-120"/>
                          <a:ea typeface="微軟正黑體" panose="020B0604030504040204" pitchFamily="34" charset="-120"/>
                        </a:rPr>
                        <a:t> </a:t>
                      </a:r>
                      <a:r>
                        <a:rPr lang="en-US" altLang="zh-TW" sz="1050" b="1" i="0" u="none" strike="noStrike" dirty="0">
                          <a:solidFill>
                            <a:schemeClr val="tx1"/>
                          </a:solidFill>
                          <a:effectLst/>
                          <a:latin typeface="微軟正黑體" panose="020B0604030504040204" pitchFamily="34" charset="-120"/>
                          <a:ea typeface="微軟正黑體" panose="020B0604030504040204" pitchFamily="34" charset="-120"/>
                        </a:rPr>
                        <a:t>5.7</a:t>
                      </a:r>
                    </a:p>
                  </a:txBody>
                  <a:tcPr marL="8241" marR="8241" marT="8241" marB="0" anchor="c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50" b="1" i="0" u="none" strike="noStrike" dirty="0">
                          <a:solidFill>
                            <a:schemeClr val="tx1"/>
                          </a:solidFill>
                          <a:effectLst/>
                          <a:latin typeface="微軟正黑體" panose="020B0604030504040204" pitchFamily="34" charset="-120"/>
                          <a:ea typeface="微軟正黑體" panose="020B0604030504040204" pitchFamily="34" charset="-120"/>
                        </a:rPr>
                        <a:t>4.9</a:t>
                      </a:r>
                      <a:r>
                        <a:rPr lang="zh-TW" altLang="en-US" sz="1050" b="1" i="0" u="none" strike="noStrike" dirty="0">
                          <a:solidFill>
                            <a:schemeClr val="tx1"/>
                          </a:solidFill>
                          <a:effectLst/>
                          <a:latin typeface="微軟正黑體" panose="020B0604030504040204" pitchFamily="34" charset="-120"/>
                          <a:ea typeface="微軟正黑體" panose="020B0604030504040204" pitchFamily="34" charset="-120"/>
                        </a:rPr>
                        <a:t> </a:t>
                      </a:r>
                      <a:r>
                        <a:rPr lang="en-US" altLang="zh-TW" sz="1050" b="1" i="0" u="none" strike="noStrike" dirty="0">
                          <a:solidFill>
                            <a:schemeClr val="tx1"/>
                          </a:solidFill>
                          <a:effectLst/>
                          <a:latin typeface="微軟正黑體" panose="020B0604030504040204" pitchFamily="34" charset="-120"/>
                          <a:ea typeface="微軟正黑體" panose="020B0604030504040204" pitchFamily="34" charset="-120"/>
                        </a:rPr>
                        <a:t>/</a:t>
                      </a:r>
                      <a:r>
                        <a:rPr lang="zh-TW" altLang="en-US" sz="1050" b="1" i="0" u="none" strike="noStrike" dirty="0">
                          <a:solidFill>
                            <a:schemeClr val="tx1"/>
                          </a:solidFill>
                          <a:effectLst/>
                          <a:latin typeface="微軟正黑體" panose="020B0604030504040204" pitchFamily="34" charset="-120"/>
                          <a:ea typeface="微軟正黑體" panose="020B0604030504040204" pitchFamily="34" charset="-120"/>
                        </a:rPr>
                        <a:t> </a:t>
                      </a:r>
                      <a:r>
                        <a:rPr lang="en-US" altLang="zh-TW" sz="1050" b="1" i="0" u="none" strike="noStrike" dirty="0">
                          <a:solidFill>
                            <a:schemeClr val="tx1"/>
                          </a:solidFill>
                          <a:effectLst/>
                          <a:latin typeface="微軟正黑體" panose="020B0604030504040204" pitchFamily="34" charset="-120"/>
                          <a:ea typeface="微軟正黑體" panose="020B0604030504040204" pitchFamily="34" charset="-120"/>
                        </a:rPr>
                        <a:t>5.7</a:t>
                      </a:r>
                    </a:p>
                  </a:txBody>
                  <a:tcPr marL="8241" marR="8241" marT="8241" marB="0" anchor="ctr">
                    <a:solidFill>
                      <a:schemeClr val="bg1">
                        <a:lumMod val="95000"/>
                      </a:schemeClr>
                    </a:solidFill>
                  </a:tcPr>
                </a:tc>
                <a:extLst>
                  <a:ext uri="{0D108BD9-81ED-4DB2-BD59-A6C34878D82A}">
                    <a16:rowId xmlns:a16="http://schemas.microsoft.com/office/drawing/2014/main" val="379824672"/>
                  </a:ext>
                </a:extLst>
              </a:tr>
              <a:tr h="244800">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50" b="0" i="0" u="none" strike="noStrike" dirty="0">
                          <a:solidFill>
                            <a:schemeClr val="tx1"/>
                          </a:solidFill>
                          <a:effectLst/>
                          <a:latin typeface="微軟正黑體" panose="020B0604030504040204" pitchFamily="34" charset="-120"/>
                          <a:ea typeface="微軟正黑體" panose="020B0604030504040204" pitchFamily="34" charset="-120"/>
                        </a:rPr>
                        <a:t>Dimensions (Packing)</a:t>
                      </a:r>
                    </a:p>
                  </a:txBody>
                  <a:tcPr marL="8241" marR="8241" marT="8241" marB="0" anchor="ctr">
                    <a:solidFill>
                      <a:schemeClr val="bg1">
                        <a:lumMod val="95000"/>
                      </a:schemeClr>
                    </a:solidFill>
                  </a:tcPr>
                </a:tc>
                <a:tc h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50" b="1" i="0" u="none" strike="noStrike" dirty="0">
                          <a:solidFill>
                            <a:schemeClr val="tx1"/>
                          </a:solidFill>
                          <a:effectLst/>
                          <a:latin typeface="微軟正黑體" panose="020B0604030504040204" pitchFamily="34" charset="-120"/>
                          <a:ea typeface="微軟正黑體" panose="020B0604030504040204" pitchFamily="34" charset="-120"/>
                        </a:rPr>
                        <a:t>496*273*438 mm</a:t>
                      </a:r>
                    </a:p>
                  </a:txBody>
                  <a:tcPr marL="8241" marR="8241" marT="8241" marB="0" anchor="c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050" b="1" i="0" u="none" strike="noStrike" dirty="0">
                          <a:solidFill>
                            <a:schemeClr val="tx1"/>
                          </a:solidFill>
                          <a:effectLst/>
                          <a:latin typeface="微軟正黑體" panose="020B0604030504040204" pitchFamily="34" charset="-120"/>
                          <a:ea typeface="微軟正黑體" panose="020B0604030504040204" pitchFamily="34" charset="-120"/>
                        </a:rPr>
                        <a:t>496*273*438 mm</a:t>
                      </a:r>
                    </a:p>
                  </a:txBody>
                  <a:tcPr marL="8241" marR="8241" marT="8241" marB="0" anchor="ctr">
                    <a:solidFill>
                      <a:schemeClr val="bg1">
                        <a:lumMod val="95000"/>
                      </a:schemeClr>
                    </a:solidFill>
                  </a:tcPr>
                </a:tc>
                <a:extLst>
                  <a:ext uri="{0D108BD9-81ED-4DB2-BD59-A6C34878D82A}">
                    <a16:rowId xmlns:a16="http://schemas.microsoft.com/office/drawing/2014/main" val="2318042741"/>
                  </a:ext>
                </a:extLst>
              </a:tr>
              <a:tr h="244800">
                <a:tc gridSpan="2">
                  <a:txBody>
                    <a:bodyPr/>
                    <a:lstStyle/>
                    <a:p>
                      <a:pPr algn="ctr" fontAlgn="ctr"/>
                      <a:r>
                        <a:rPr lang="zh-TW" altLang="en-US" sz="1050" b="1" u="none" strike="noStrike" dirty="0">
                          <a:solidFill>
                            <a:schemeClr val="bg1"/>
                          </a:solidFill>
                          <a:effectLst/>
                          <a:latin typeface="微軟正黑體" panose="020B0604030504040204" pitchFamily="34" charset="-120"/>
                          <a:ea typeface="微軟正黑體" panose="020B0604030504040204" pitchFamily="34" charset="-120"/>
                        </a:rPr>
                        <a:t>材質</a:t>
                      </a:r>
                      <a:endParaRPr lang="en-US" sz="105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endParaRPr lang="zh-TW" altLang="en-US"/>
                    </a:p>
                  </a:txBody>
                  <a:tcPr/>
                </a:tc>
                <a:tc gridSpan="2">
                  <a:txBody>
                    <a:bodyPr/>
                    <a:lstStyle/>
                    <a:p>
                      <a:pPr algn="ctr" fontAlgn="ctr"/>
                      <a:r>
                        <a:rPr lang="en-US" sz="1050" u="none" strike="noStrike" dirty="0">
                          <a:solidFill>
                            <a:schemeClr val="bg1"/>
                          </a:solidFill>
                          <a:effectLst/>
                          <a:latin typeface="微軟正黑體" panose="020B0604030504040204" pitchFamily="34" charset="-120"/>
                          <a:ea typeface="微軟正黑體" panose="020B0604030504040204" pitchFamily="34" charset="-120"/>
                        </a:rPr>
                        <a:t>Steel, Mesh, Plastic, Tempered Glass </a:t>
                      </a:r>
                      <a:endParaRPr lang="en-US" sz="1050" b="0"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233186900"/>
                  </a:ext>
                </a:extLst>
              </a:tr>
              <a:tr h="244800">
                <a:tc gridSpan="2">
                  <a:txBody>
                    <a:bodyPr/>
                    <a:lstStyle/>
                    <a:p>
                      <a:pPr algn="ctr" fontAlgn="ctr"/>
                      <a:r>
                        <a:rPr lang="zh-TW" altLang="en-US" sz="1050" b="1" u="none" strike="noStrike" dirty="0">
                          <a:solidFill>
                            <a:schemeClr val="bg1"/>
                          </a:solidFill>
                          <a:effectLst/>
                          <a:latin typeface="微軟正黑體" panose="020B0604030504040204" pitchFamily="34" charset="-120"/>
                          <a:ea typeface="微軟正黑體" panose="020B0604030504040204" pitchFamily="34" charset="-120"/>
                        </a:rPr>
                        <a:t>尺寸</a:t>
                      </a:r>
                      <a:r>
                        <a:rPr lang="pt-BR" sz="1050" b="1" u="none" strike="noStrike" dirty="0">
                          <a:solidFill>
                            <a:schemeClr val="bg1"/>
                          </a:solidFill>
                          <a:effectLst/>
                          <a:latin typeface="微軟正黑體" panose="020B0604030504040204" pitchFamily="34" charset="-120"/>
                          <a:ea typeface="微軟正黑體" panose="020B0604030504040204" pitchFamily="34" charset="-120"/>
                        </a:rPr>
                        <a:t> (W x H x D)</a:t>
                      </a:r>
                      <a:endParaRPr lang="pt-BR" sz="105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endParaRPr lang="zh-TW" altLang="en-US"/>
                    </a:p>
                  </a:txBody>
                  <a:tcPr/>
                </a:tc>
                <a:tc gridSpan="2">
                  <a:txBody>
                    <a:bodyPr/>
                    <a:lstStyle/>
                    <a:p>
                      <a:pPr algn="ctr" fontAlgn="ctr"/>
                      <a:r>
                        <a:rPr lang="en-US" sz="1050" u="none" strike="noStrike" dirty="0">
                          <a:solidFill>
                            <a:schemeClr val="bg1"/>
                          </a:solidFill>
                          <a:effectLst/>
                          <a:latin typeface="微軟正黑體" panose="020B0604030504040204" pitchFamily="34" charset="-120"/>
                          <a:ea typeface="微軟正黑體" panose="020B0604030504040204" pitchFamily="34" charset="-120"/>
                        </a:rPr>
                        <a:t>210mm x 450mm x 380mm</a:t>
                      </a:r>
                    </a:p>
                  </a:txBody>
                  <a:tcPr marL="8241" marR="8241" marT="8241" marB="0" anchor="ctr">
                    <a:noFill/>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3391129451"/>
                  </a:ext>
                </a:extLst>
              </a:tr>
              <a:tr h="244800">
                <a:tc gridSpan="2">
                  <a:txBody>
                    <a:bodyPr/>
                    <a:lstStyle/>
                    <a:p>
                      <a:pPr algn="ctr" fontAlgn="ctr"/>
                      <a:r>
                        <a:rPr lang="zh-TW" altLang="en-US" sz="1050" b="1" u="none" strike="noStrike" dirty="0">
                          <a:solidFill>
                            <a:schemeClr val="bg1"/>
                          </a:solidFill>
                          <a:effectLst/>
                          <a:latin typeface="微軟正黑體" panose="020B0604030504040204" pitchFamily="34" charset="-120"/>
                          <a:ea typeface="微軟正黑體" panose="020B0604030504040204" pitchFamily="34" charset="-120"/>
                        </a:rPr>
                        <a:t>主機板支援</a:t>
                      </a:r>
                      <a:endParaRPr lang="en-US" sz="105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endParaRPr lang="zh-TW" altLang="en-US"/>
                    </a:p>
                  </a:txBody>
                  <a:tcPr/>
                </a:tc>
                <a:tc gridSpan="2">
                  <a:txBody>
                    <a:bodyPr/>
                    <a:lstStyle/>
                    <a:p>
                      <a:pPr algn="ctr" fontAlgn="ctr"/>
                      <a:r>
                        <a:rPr lang="en-US" sz="1050" u="none" strike="noStrike" dirty="0">
                          <a:solidFill>
                            <a:schemeClr val="bg1"/>
                          </a:solidFill>
                          <a:effectLst/>
                          <a:latin typeface="微軟正黑體" panose="020B0604030504040204" pitchFamily="34" charset="-120"/>
                          <a:ea typeface="微軟正黑體" panose="020B0604030504040204" pitchFamily="34" charset="-120"/>
                        </a:rPr>
                        <a:t>Mini-ITX, </a:t>
                      </a:r>
                      <a:r>
                        <a:rPr lang="en-US" sz="1050" u="none" strike="noStrike" dirty="0" err="1">
                          <a:solidFill>
                            <a:schemeClr val="bg1"/>
                          </a:solidFill>
                          <a:effectLst/>
                          <a:latin typeface="微軟正黑體" panose="020B0604030504040204" pitchFamily="34" charset="-120"/>
                          <a:ea typeface="微軟正黑體" panose="020B0604030504040204" pitchFamily="34" charset="-120"/>
                        </a:rPr>
                        <a:t>MicroATX</a:t>
                      </a:r>
                      <a:r>
                        <a:rPr lang="en-US" sz="1050" u="none" strike="noStrike" dirty="0">
                          <a:solidFill>
                            <a:schemeClr val="bg1"/>
                          </a:solidFill>
                          <a:effectLst/>
                          <a:latin typeface="微軟正黑體" panose="020B0604030504040204" pitchFamily="34" charset="-120"/>
                          <a:ea typeface="微軟正黑體" panose="020B0604030504040204" pitchFamily="34" charset="-120"/>
                        </a:rPr>
                        <a:t>, ATX</a:t>
                      </a:r>
                      <a:endParaRPr lang="en-US" sz="1050" b="0"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1318801737"/>
                  </a:ext>
                </a:extLst>
              </a:tr>
              <a:tr h="244800">
                <a:tc gridSpan="2">
                  <a:txBody>
                    <a:bodyPr/>
                    <a:lstStyle/>
                    <a:p>
                      <a:pPr algn="ctr" fontAlgn="ctr"/>
                      <a:r>
                        <a:rPr lang="zh-TW" altLang="en-US" sz="1050" b="1" u="none" strike="noStrike" dirty="0">
                          <a:solidFill>
                            <a:schemeClr val="bg1"/>
                          </a:solidFill>
                          <a:effectLst/>
                          <a:latin typeface="微軟正黑體" panose="020B0604030504040204" pitchFamily="34" charset="-120"/>
                          <a:ea typeface="微軟正黑體" panose="020B0604030504040204" pitchFamily="34" charset="-120"/>
                        </a:rPr>
                        <a:t>主機板最大支援</a:t>
                      </a:r>
                      <a:endParaRPr lang="en-US" sz="105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endParaRPr lang="zh-TW" altLang="en-US"/>
                    </a:p>
                  </a:txBody>
                  <a:tcPr/>
                </a:tc>
                <a:tc gridSpan="2">
                  <a:txBody>
                    <a:bodyPr/>
                    <a:lstStyle/>
                    <a:p>
                      <a:pPr algn="ctr" fontAlgn="ctr"/>
                      <a:r>
                        <a:rPr lang="en-US" sz="1050" u="none" strike="noStrike" dirty="0">
                          <a:solidFill>
                            <a:schemeClr val="bg1"/>
                          </a:solidFill>
                          <a:effectLst/>
                          <a:latin typeface="微軟正黑體" panose="020B0604030504040204" pitchFamily="34" charset="-120"/>
                          <a:ea typeface="微軟正黑體" panose="020B0604030504040204" pitchFamily="34" charset="-120"/>
                        </a:rPr>
                        <a:t>305mm x244mm</a:t>
                      </a:r>
                      <a:endParaRPr lang="en-US" sz="1050" b="0"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1357391524"/>
                  </a:ext>
                </a:extLst>
              </a:tr>
              <a:tr h="244800">
                <a:tc gridSpan="2">
                  <a:txBody>
                    <a:bodyPr/>
                    <a:lstStyle/>
                    <a:p>
                      <a:pPr algn="ctr" fontAlgn="ctr"/>
                      <a:r>
                        <a:rPr lang="zh-TW" altLang="en-US" sz="1050" b="1" i="0" u="none" strike="noStrike" dirty="0">
                          <a:solidFill>
                            <a:schemeClr val="bg1"/>
                          </a:solidFill>
                          <a:effectLst/>
                          <a:latin typeface="微軟正黑體" panose="020B0604030504040204" pitchFamily="34" charset="-120"/>
                          <a:ea typeface="微軟正黑體" panose="020B0604030504040204" pitchFamily="34" charset="-120"/>
                        </a:rPr>
                        <a:t>空冷支援度</a:t>
                      </a:r>
                      <a:endParaRPr lang="en-US" sz="105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endParaRPr lang="zh-TW" altLang="en-US"/>
                    </a:p>
                  </a:txBody>
                  <a:tcPr/>
                </a:tc>
                <a:tc gridSpan="2">
                  <a:txBody>
                    <a:bodyPr/>
                    <a:lstStyle/>
                    <a:p>
                      <a:pPr algn="ctr" fontAlgn="ctr"/>
                      <a:r>
                        <a:rPr lang="en-US" sz="1050" u="none" strike="noStrike" dirty="0">
                          <a:solidFill>
                            <a:schemeClr val="bg1"/>
                          </a:solidFill>
                          <a:effectLst/>
                          <a:latin typeface="微軟正黑體" panose="020B0604030504040204" pitchFamily="34" charset="-120"/>
                          <a:ea typeface="微軟正黑體" panose="020B0604030504040204" pitchFamily="34" charset="-120"/>
                        </a:rPr>
                        <a:t>160mm</a:t>
                      </a:r>
                      <a:endParaRPr lang="en-US" sz="1050" b="0"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pPr algn="ctr" fontAlgn="ctr"/>
                      <a:endParaRPr lang="en-US" sz="1000" b="0" i="0" u="none" strike="noStrike" dirty="0">
                        <a:solidFill>
                          <a:schemeClr val="tx1"/>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786305632"/>
                  </a:ext>
                </a:extLst>
              </a:tr>
              <a:tr h="244800">
                <a:tc gridSpan="2">
                  <a:txBody>
                    <a:bodyPr/>
                    <a:lstStyle/>
                    <a:p>
                      <a:pPr algn="ctr" fontAlgn="ctr"/>
                      <a:r>
                        <a:rPr lang="zh-TW" altLang="en-US" sz="1050" b="1" i="0" u="none" strike="noStrike" dirty="0">
                          <a:solidFill>
                            <a:schemeClr val="bg1"/>
                          </a:solidFill>
                          <a:effectLst/>
                          <a:latin typeface="微軟正黑體" panose="020B0604030504040204" pitchFamily="34" charset="-120"/>
                          <a:ea typeface="微軟正黑體" panose="020B0604030504040204" pitchFamily="34" charset="-120"/>
                        </a:rPr>
                        <a:t>顯卡支援度</a:t>
                      </a:r>
                      <a:endParaRPr lang="en-US" sz="105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endParaRPr lang="zh-TW" altLang="en-US"/>
                    </a:p>
                  </a:txBody>
                  <a:tcPr/>
                </a:tc>
                <a:tc gridSpan="2">
                  <a:txBody>
                    <a:bodyPr/>
                    <a:lstStyle/>
                    <a:p>
                      <a:pPr algn="ctr" fontAlgn="ctr"/>
                      <a:r>
                        <a:rPr lang="en-US" sz="1050" u="none" strike="noStrike" dirty="0">
                          <a:solidFill>
                            <a:schemeClr val="bg1"/>
                          </a:solidFill>
                          <a:effectLst/>
                          <a:latin typeface="微軟正黑體" panose="020B0604030504040204" pitchFamily="34" charset="-120"/>
                          <a:ea typeface="微軟正黑體" panose="020B0604030504040204" pitchFamily="34" charset="-120"/>
                        </a:rPr>
                        <a:t>315mm </a:t>
                      </a:r>
                      <a:endParaRPr lang="en-US" sz="1050" b="0"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3786625007"/>
                  </a:ext>
                </a:extLst>
              </a:tr>
              <a:tr h="244800">
                <a:tc gridSpan="2">
                  <a:txBody>
                    <a:bodyPr/>
                    <a:lstStyle/>
                    <a:p>
                      <a:pPr algn="ctr" fontAlgn="ctr"/>
                      <a:r>
                        <a:rPr lang="zh-TW" altLang="en-US" sz="1050" b="1" i="0" u="none" strike="noStrike" dirty="0">
                          <a:solidFill>
                            <a:schemeClr val="bg1"/>
                          </a:solidFill>
                          <a:effectLst/>
                          <a:latin typeface="微軟正黑體" panose="020B0604030504040204" pitchFamily="34" charset="-120"/>
                          <a:ea typeface="微軟正黑體" panose="020B0604030504040204" pitchFamily="34" charset="-120"/>
                        </a:rPr>
                        <a:t>理線空間</a:t>
                      </a:r>
                      <a:endParaRPr lang="en-US" sz="105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endParaRPr lang="zh-TW" altLang="en-US"/>
                    </a:p>
                  </a:txBody>
                  <a:tcPr/>
                </a:tc>
                <a:tc gridSpan="2">
                  <a:txBody>
                    <a:bodyPr/>
                    <a:lstStyle/>
                    <a:p>
                      <a:pPr algn="ctr" fontAlgn="ctr"/>
                      <a:r>
                        <a:rPr lang="en-US" sz="1050" u="none" strike="noStrike" dirty="0">
                          <a:solidFill>
                            <a:schemeClr val="bg1"/>
                          </a:solidFill>
                          <a:effectLst/>
                          <a:latin typeface="微軟正黑體" panose="020B0604030504040204" pitchFamily="34" charset="-120"/>
                          <a:ea typeface="微軟正黑體" panose="020B0604030504040204" pitchFamily="34" charset="-120"/>
                        </a:rPr>
                        <a:t>up to 2</a:t>
                      </a:r>
                      <a:r>
                        <a:rPr lang="en-US" altLang="zh-TW" sz="1050" u="none" strike="noStrike" dirty="0">
                          <a:solidFill>
                            <a:schemeClr val="bg1"/>
                          </a:solidFill>
                          <a:effectLst/>
                          <a:latin typeface="微軟正黑體" panose="020B0604030504040204" pitchFamily="34" charset="-120"/>
                          <a:ea typeface="微軟正黑體" panose="020B0604030504040204" pitchFamily="34" charset="-120"/>
                        </a:rPr>
                        <a:t>7</a:t>
                      </a:r>
                      <a:r>
                        <a:rPr lang="en-US" sz="1050" u="none" strike="noStrike" dirty="0">
                          <a:solidFill>
                            <a:schemeClr val="bg1"/>
                          </a:solidFill>
                          <a:effectLst/>
                          <a:latin typeface="微軟正黑體" panose="020B0604030504040204" pitchFamily="34" charset="-120"/>
                          <a:ea typeface="微軟正黑體" panose="020B0604030504040204" pitchFamily="34" charset="-120"/>
                        </a:rPr>
                        <a:t>mm</a:t>
                      </a:r>
                      <a:endParaRPr lang="en-US" sz="1050" b="0"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348116647"/>
                  </a:ext>
                </a:extLst>
              </a:tr>
              <a:tr h="244800">
                <a:tc gridSpan="2">
                  <a:txBody>
                    <a:bodyPr/>
                    <a:lstStyle/>
                    <a:p>
                      <a:pPr algn="ctr" fontAlgn="ctr"/>
                      <a:r>
                        <a:rPr lang="en-US" altLang="zh-TW" sz="1050" b="1" u="none" strike="noStrike" dirty="0">
                          <a:solidFill>
                            <a:schemeClr val="bg1"/>
                          </a:solidFill>
                          <a:effectLst/>
                          <a:latin typeface="微軟正黑體" panose="020B0604030504040204" pitchFamily="34" charset="-120"/>
                          <a:ea typeface="微軟正黑體" panose="020B0604030504040204" pitchFamily="34" charset="-120"/>
                        </a:rPr>
                        <a:t>3.5</a:t>
                      </a:r>
                      <a:r>
                        <a:rPr lang="zh-TW" altLang="en-US" sz="1050" b="1" u="none" strike="noStrike" dirty="0">
                          <a:solidFill>
                            <a:schemeClr val="bg1"/>
                          </a:solidFill>
                          <a:effectLst/>
                          <a:latin typeface="微軟正黑體" panose="020B0604030504040204" pitchFamily="34" charset="-120"/>
                          <a:ea typeface="微軟正黑體" panose="020B0604030504040204" pitchFamily="34" charset="-120"/>
                        </a:rPr>
                        <a:t> 硬碟</a:t>
                      </a:r>
                      <a:endParaRPr lang="en-US" sz="105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endParaRPr lang="zh-TW" altLang="en-US"/>
                    </a:p>
                  </a:txBody>
                  <a:tcPr/>
                </a:tc>
                <a:tc gridSpan="2">
                  <a:txBody>
                    <a:bodyPr/>
                    <a:lstStyle/>
                    <a:p>
                      <a:pPr algn="ctr" fontAlgn="ctr"/>
                      <a:r>
                        <a:rPr lang="en-US" altLang="zh-TW" sz="1050" u="none" strike="noStrike" dirty="0">
                          <a:solidFill>
                            <a:schemeClr val="bg1"/>
                          </a:solidFill>
                          <a:effectLst/>
                          <a:latin typeface="微軟正黑體" panose="020B0604030504040204" pitchFamily="34" charset="-120"/>
                          <a:ea typeface="微軟正黑體" panose="020B0604030504040204" pitchFamily="34" charset="-120"/>
                        </a:rPr>
                        <a:t>2</a:t>
                      </a:r>
                      <a:endParaRPr lang="en-US" altLang="zh-TW" sz="1050" b="0"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pPr algn="ctr" fontAlgn="ctr"/>
                      <a:endParaRPr lang="en-US" altLang="zh-TW"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3070249557"/>
                  </a:ext>
                </a:extLst>
              </a:tr>
              <a:tr h="244800">
                <a:tc gridSpan="2">
                  <a:txBody>
                    <a:bodyPr/>
                    <a:lstStyle/>
                    <a:p>
                      <a:pPr algn="ctr" fontAlgn="ctr"/>
                      <a:r>
                        <a:rPr lang="en-US" altLang="zh-TW" sz="1050" b="1" u="none" strike="noStrike" dirty="0">
                          <a:solidFill>
                            <a:schemeClr val="bg1"/>
                          </a:solidFill>
                          <a:effectLst/>
                          <a:latin typeface="微軟正黑體" panose="020B0604030504040204" pitchFamily="34" charset="-120"/>
                          <a:ea typeface="微軟正黑體" panose="020B0604030504040204" pitchFamily="34" charset="-120"/>
                        </a:rPr>
                        <a:t>2.5</a:t>
                      </a:r>
                      <a:r>
                        <a:rPr lang="zh-TW" altLang="en-US" sz="1050" b="1" u="none" strike="noStrike" dirty="0">
                          <a:solidFill>
                            <a:schemeClr val="bg1"/>
                          </a:solidFill>
                          <a:effectLst/>
                          <a:latin typeface="微軟正黑體" panose="020B0604030504040204" pitchFamily="34" charset="-120"/>
                          <a:ea typeface="微軟正黑體" panose="020B0604030504040204" pitchFamily="34" charset="-120"/>
                        </a:rPr>
                        <a:t> 硬碟</a:t>
                      </a:r>
                      <a:endParaRPr lang="en-US" altLang="zh-TW" sz="105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endParaRPr lang="zh-TW" altLang="en-US"/>
                    </a:p>
                  </a:txBody>
                  <a:tcPr/>
                </a:tc>
                <a:tc gridSpan="2">
                  <a:txBody>
                    <a:bodyPr/>
                    <a:lstStyle/>
                    <a:p>
                      <a:pPr algn="ctr" fontAlgn="ctr"/>
                      <a:r>
                        <a:rPr lang="en-US" altLang="zh-TW" sz="1050" u="none" strike="noStrike" dirty="0">
                          <a:solidFill>
                            <a:schemeClr val="bg1"/>
                          </a:solidFill>
                          <a:effectLst/>
                          <a:latin typeface="微軟正黑體" panose="020B0604030504040204" pitchFamily="34" charset="-120"/>
                          <a:ea typeface="微軟正黑體" panose="020B0604030504040204" pitchFamily="34" charset="-120"/>
                        </a:rPr>
                        <a:t>2+1</a:t>
                      </a:r>
                      <a:endParaRPr lang="en-US" altLang="zh-TW" sz="1050" b="0"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pPr algn="ctr" fontAlgn="ctr"/>
                      <a:endParaRPr lang="en-US" altLang="zh-TW"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2760346608"/>
                  </a:ext>
                </a:extLst>
              </a:tr>
              <a:tr h="244800">
                <a:tc rowSpan="3">
                  <a:txBody>
                    <a:bodyPr/>
                    <a:lstStyle/>
                    <a:p>
                      <a:pPr algn="ctr" fontAlgn="ctr"/>
                      <a:r>
                        <a:rPr lang="zh-TW" altLang="en-US" sz="1050" b="1" u="none" strike="noStrike" dirty="0">
                          <a:solidFill>
                            <a:schemeClr val="bg1"/>
                          </a:solidFill>
                          <a:effectLst/>
                          <a:latin typeface="微軟正黑體" panose="020B0604030504040204" pitchFamily="34" charset="-120"/>
                          <a:ea typeface="微軟正黑體" panose="020B0604030504040204" pitchFamily="34" charset="-120"/>
                        </a:rPr>
                        <a:t>可安裝的風扇</a:t>
                      </a:r>
                      <a:endParaRPr lang="en-US" sz="105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a:txBody>
                    <a:bodyPr/>
                    <a:lstStyle/>
                    <a:p>
                      <a:pPr algn="ctr" fontAlgn="ctr"/>
                      <a:r>
                        <a:rPr lang="en-US" sz="1050" b="1" u="none" strike="noStrike" dirty="0">
                          <a:solidFill>
                            <a:schemeClr val="bg1"/>
                          </a:solidFill>
                          <a:effectLst/>
                          <a:latin typeface="微軟正黑體" panose="020B0604030504040204" pitchFamily="34" charset="-120"/>
                          <a:ea typeface="微軟正黑體" panose="020B0604030504040204" pitchFamily="34" charset="-120"/>
                        </a:rPr>
                        <a:t>Front</a:t>
                      </a:r>
                      <a:endParaRPr lang="en-US" sz="105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gridSpan="2">
                  <a:txBody>
                    <a:bodyPr/>
                    <a:lstStyle/>
                    <a:p>
                      <a:pPr algn="ctr" fontAlgn="ctr"/>
                      <a:r>
                        <a:rPr lang="en-US" sz="1050" u="none" strike="noStrike" dirty="0">
                          <a:solidFill>
                            <a:schemeClr val="bg1"/>
                          </a:solidFill>
                          <a:effectLst/>
                          <a:latin typeface="微軟正黑體" panose="020B0604030504040204" pitchFamily="34" charset="-120"/>
                          <a:ea typeface="微軟正黑體" panose="020B0604030504040204" pitchFamily="34" charset="-120"/>
                        </a:rPr>
                        <a:t>3 x 120mm or 2 x 140mm</a:t>
                      </a:r>
                      <a:endParaRPr lang="en-US" sz="1050" b="0"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1258070733"/>
                  </a:ext>
                </a:extLst>
              </a:tr>
              <a:tr h="244800">
                <a:tc vMerge="1">
                  <a:txBody>
                    <a:bodyPr/>
                    <a:lstStyle/>
                    <a:p>
                      <a:endParaRPr lang="zh-TW" altLang="en-US"/>
                    </a:p>
                  </a:txBody>
                  <a:tcPr/>
                </a:tc>
                <a:tc>
                  <a:txBody>
                    <a:bodyPr/>
                    <a:lstStyle/>
                    <a:p>
                      <a:pPr algn="ctr" fontAlgn="ctr"/>
                      <a:r>
                        <a:rPr lang="en-US" sz="1050" b="1" u="none" strike="noStrike" dirty="0">
                          <a:solidFill>
                            <a:schemeClr val="bg1"/>
                          </a:solidFill>
                          <a:effectLst/>
                          <a:latin typeface="微軟正黑體" panose="020B0604030504040204" pitchFamily="34" charset="-120"/>
                          <a:ea typeface="微軟正黑體" panose="020B0604030504040204" pitchFamily="34" charset="-120"/>
                        </a:rPr>
                        <a:t>Top</a:t>
                      </a:r>
                      <a:endParaRPr lang="en-US" sz="105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gridSpan="2">
                  <a:txBody>
                    <a:bodyPr/>
                    <a:lstStyle/>
                    <a:p>
                      <a:pPr algn="ctr" fontAlgn="ctr"/>
                      <a:r>
                        <a:rPr lang="en-US" sz="1050" u="none" strike="noStrike" dirty="0">
                          <a:solidFill>
                            <a:schemeClr val="bg1"/>
                          </a:solidFill>
                          <a:effectLst/>
                          <a:latin typeface="微軟正黑體" panose="020B0604030504040204" pitchFamily="34" charset="-120"/>
                          <a:ea typeface="微軟正黑體" panose="020B0604030504040204" pitchFamily="34" charset="-120"/>
                        </a:rPr>
                        <a:t>2 x 120mm</a:t>
                      </a:r>
                      <a:endParaRPr lang="en-US" sz="1050" b="0"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2379537610"/>
                  </a:ext>
                </a:extLst>
              </a:tr>
              <a:tr h="244800">
                <a:tc vMerge="1">
                  <a:txBody>
                    <a:bodyPr/>
                    <a:lstStyle/>
                    <a:p>
                      <a:endParaRPr lang="zh-TW" altLang="en-US"/>
                    </a:p>
                  </a:txBody>
                  <a:tcPr/>
                </a:tc>
                <a:tc>
                  <a:txBody>
                    <a:bodyPr/>
                    <a:lstStyle/>
                    <a:p>
                      <a:pPr algn="ctr" fontAlgn="ctr"/>
                      <a:r>
                        <a:rPr lang="en-US" sz="1050" b="1" u="none" strike="noStrike" dirty="0">
                          <a:solidFill>
                            <a:schemeClr val="bg1"/>
                          </a:solidFill>
                          <a:effectLst/>
                          <a:latin typeface="微軟正黑體" panose="020B0604030504040204" pitchFamily="34" charset="-120"/>
                          <a:ea typeface="微軟正黑體" panose="020B0604030504040204" pitchFamily="34" charset="-120"/>
                        </a:rPr>
                        <a:t>Rear</a:t>
                      </a:r>
                      <a:endParaRPr lang="en-US" sz="105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gridSpan="2">
                  <a:txBody>
                    <a:bodyPr/>
                    <a:lstStyle/>
                    <a:p>
                      <a:pPr algn="ctr" fontAlgn="ctr"/>
                      <a:r>
                        <a:rPr lang="en-US" sz="1050" u="none" strike="noStrike" dirty="0">
                          <a:solidFill>
                            <a:schemeClr val="bg1"/>
                          </a:solidFill>
                          <a:effectLst/>
                          <a:latin typeface="微軟正黑體" panose="020B0604030504040204" pitchFamily="34" charset="-120"/>
                          <a:ea typeface="微軟正黑體" panose="020B0604030504040204" pitchFamily="34" charset="-120"/>
                        </a:rPr>
                        <a:t>1 x 120mm</a:t>
                      </a:r>
                      <a:endParaRPr lang="en-US" sz="1050" b="0"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2173469691"/>
                  </a:ext>
                </a:extLst>
              </a:tr>
              <a:tr h="244800">
                <a:tc rowSpan="2">
                  <a:txBody>
                    <a:bodyPr/>
                    <a:lstStyle/>
                    <a:p>
                      <a:pPr algn="ctr" fontAlgn="ctr"/>
                      <a:r>
                        <a:rPr lang="zh-TW" altLang="en-US" sz="1050" b="1" i="0" u="none" strike="noStrike" dirty="0">
                          <a:solidFill>
                            <a:schemeClr val="bg1"/>
                          </a:solidFill>
                          <a:effectLst/>
                          <a:latin typeface="微軟正黑體" panose="020B0604030504040204" pitchFamily="34" charset="-120"/>
                          <a:ea typeface="微軟正黑體" panose="020B0604030504040204" pitchFamily="34" charset="-120"/>
                        </a:rPr>
                        <a:t>內附風扇</a:t>
                      </a:r>
                      <a:endParaRPr lang="en-US" sz="105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a:txBody>
                    <a:bodyPr/>
                    <a:lstStyle/>
                    <a:p>
                      <a:pPr algn="ctr" fontAlgn="ctr"/>
                      <a:r>
                        <a:rPr lang="en-US" sz="1050" b="1" u="none" strike="noStrike" dirty="0">
                          <a:solidFill>
                            <a:schemeClr val="bg1"/>
                          </a:solidFill>
                          <a:effectLst/>
                          <a:latin typeface="微軟正黑體" panose="020B0604030504040204" pitchFamily="34" charset="-120"/>
                          <a:ea typeface="微軟正黑體" panose="020B0604030504040204" pitchFamily="34" charset="-120"/>
                        </a:rPr>
                        <a:t>Front</a:t>
                      </a:r>
                      <a:endParaRPr lang="en-US" sz="105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gridSpan="2">
                  <a:txBody>
                    <a:bodyPr/>
                    <a:lstStyle/>
                    <a:p>
                      <a:pPr algn="ctr" fontAlgn="ctr"/>
                      <a:r>
                        <a:rPr lang="en-US" sz="1050" u="none" strike="noStrike" dirty="0">
                          <a:solidFill>
                            <a:schemeClr val="bg1"/>
                          </a:solidFill>
                          <a:effectLst/>
                          <a:latin typeface="微軟正黑體" panose="020B0604030504040204" pitchFamily="34" charset="-120"/>
                          <a:ea typeface="微軟正黑體" panose="020B0604030504040204" pitchFamily="34" charset="-120"/>
                        </a:rPr>
                        <a:t>3 x 120mm </a:t>
                      </a:r>
                      <a:r>
                        <a:rPr lang="en-US" sz="1050" u="none" strike="noStrike" kern="1200" dirty="0">
                          <a:solidFill>
                            <a:schemeClr val="bg1"/>
                          </a:solidFill>
                          <a:effectLst/>
                          <a:latin typeface="微軟正黑體" panose="020B0604030504040204" pitchFamily="34" charset="-120"/>
                          <a:ea typeface="微軟正黑體" panose="020B0604030504040204" pitchFamily="34" charset="-120"/>
                          <a:cs typeface="+mn-cs"/>
                        </a:rPr>
                        <a:t>Fan (</a:t>
                      </a:r>
                      <a:r>
                        <a:rPr lang="zh-TW" altLang="en-US" sz="1050" u="none" strike="noStrike" kern="1200" dirty="0">
                          <a:solidFill>
                            <a:schemeClr val="bg1"/>
                          </a:solidFill>
                          <a:effectLst/>
                          <a:latin typeface="微軟正黑體" panose="020B0604030504040204" pitchFamily="34" charset="-120"/>
                          <a:ea typeface="微軟正黑體" panose="020B0604030504040204" pitchFamily="34" charset="-120"/>
                          <a:cs typeface="+mn-cs"/>
                        </a:rPr>
                        <a:t>白機身附白框風扇 </a:t>
                      </a:r>
                      <a:r>
                        <a:rPr lang="en-US" altLang="zh-TW" sz="1050" u="none" strike="noStrike" kern="1200" dirty="0">
                          <a:solidFill>
                            <a:schemeClr val="bg1"/>
                          </a:solidFill>
                          <a:effectLst/>
                          <a:latin typeface="微軟正黑體" panose="020B0604030504040204" pitchFamily="34" charset="-120"/>
                          <a:ea typeface="微軟正黑體" panose="020B0604030504040204" pitchFamily="34" charset="-120"/>
                          <a:cs typeface="+mn-cs"/>
                        </a:rPr>
                        <a:t>/</a:t>
                      </a:r>
                      <a:r>
                        <a:rPr lang="zh-TW" altLang="en-US" sz="1050" u="none" strike="noStrike" kern="1200" dirty="0">
                          <a:solidFill>
                            <a:schemeClr val="bg1"/>
                          </a:solidFill>
                          <a:effectLst/>
                          <a:latin typeface="微軟正黑體" panose="020B0604030504040204" pitchFamily="34" charset="-120"/>
                          <a:ea typeface="微軟正黑體" panose="020B0604030504040204" pitchFamily="34" charset="-120"/>
                          <a:cs typeface="+mn-cs"/>
                        </a:rPr>
                        <a:t> 黑機身附黑框風扇</a:t>
                      </a:r>
                      <a:r>
                        <a:rPr lang="en-US" sz="1050" u="none" strike="noStrike" kern="1200" dirty="0">
                          <a:solidFill>
                            <a:schemeClr val="bg1"/>
                          </a:solidFill>
                          <a:effectLst/>
                          <a:latin typeface="微軟正黑體" panose="020B0604030504040204" pitchFamily="34" charset="-120"/>
                          <a:ea typeface="微軟正黑體" panose="020B0604030504040204" pitchFamily="34" charset="-120"/>
                          <a:cs typeface="+mn-cs"/>
                        </a:rPr>
                        <a:t>)</a:t>
                      </a:r>
                    </a:p>
                  </a:txBody>
                  <a:tcPr marL="8241" marR="8241" marT="8241" marB="0" anchor="ctr">
                    <a:noFill/>
                  </a:tcPr>
                </a:tc>
                <a:tc hMerge="1">
                  <a:txBody>
                    <a:bodyPr/>
                    <a:lstStyle/>
                    <a:p>
                      <a:pPr algn="ctr" fontAlgn="ctr"/>
                      <a:endParaRPr lang="en-US" sz="1000" u="none" strike="noStrike" kern="1200" dirty="0">
                        <a:solidFill>
                          <a:schemeClr val="dk1"/>
                        </a:solidFill>
                        <a:effectLst/>
                        <a:latin typeface="+mn-lt"/>
                        <a:ea typeface="+mn-ea"/>
                        <a:cs typeface="+mn-cs"/>
                      </a:endParaRPr>
                    </a:p>
                  </a:txBody>
                  <a:tcPr marL="8241" marR="8241" marT="8241" marB="0" anchor="ctr"/>
                </a:tc>
                <a:extLst>
                  <a:ext uri="{0D108BD9-81ED-4DB2-BD59-A6C34878D82A}">
                    <a16:rowId xmlns:a16="http://schemas.microsoft.com/office/drawing/2014/main" val="40260371"/>
                  </a:ext>
                </a:extLst>
              </a:tr>
              <a:tr h="244800">
                <a:tc vMerge="1">
                  <a:txBody>
                    <a:bodyPr/>
                    <a:lstStyle/>
                    <a:p>
                      <a:endParaRPr lang="zh-TW" altLang="en-US"/>
                    </a:p>
                  </a:txBody>
                  <a:tcPr/>
                </a:tc>
                <a:tc>
                  <a:txBody>
                    <a:bodyPr/>
                    <a:lstStyle/>
                    <a:p>
                      <a:pPr algn="ctr" fontAlgn="ctr"/>
                      <a:r>
                        <a:rPr lang="en-US" sz="1050" b="1" u="none" strike="noStrike" dirty="0">
                          <a:solidFill>
                            <a:schemeClr val="bg1"/>
                          </a:solidFill>
                          <a:effectLst/>
                          <a:latin typeface="微軟正黑體" panose="020B0604030504040204" pitchFamily="34" charset="-120"/>
                          <a:ea typeface="微軟正黑體" panose="020B0604030504040204" pitchFamily="34" charset="-120"/>
                        </a:rPr>
                        <a:t>Rear</a:t>
                      </a:r>
                      <a:endParaRPr lang="en-US" sz="105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gridSpan="2">
                  <a:txBody>
                    <a:bodyPr/>
                    <a:lstStyle/>
                    <a:p>
                      <a:pPr algn="ctr" fontAlgn="ctr"/>
                      <a:r>
                        <a:rPr lang="en-US" sz="1050" u="none" strike="noStrike" dirty="0">
                          <a:solidFill>
                            <a:schemeClr val="bg1"/>
                          </a:solidFill>
                          <a:effectLst/>
                          <a:latin typeface="微軟正黑體" panose="020B0604030504040204" pitchFamily="34" charset="-120"/>
                          <a:ea typeface="微軟正黑體" panose="020B0604030504040204" pitchFamily="34" charset="-120"/>
                        </a:rPr>
                        <a:t>1 x 120mm Fan </a:t>
                      </a:r>
                      <a:r>
                        <a:rPr lang="en-US" altLang="zh-TW" sz="1050" u="none" strike="noStrike" kern="1200" dirty="0">
                          <a:solidFill>
                            <a:schemeClr val="bg1"/>
                          </a:solidFill>
                          <a:effectLst/>
                          <a:latin typeface="微軟正黑體" panose="020B0604030504040204" pitchFamily="34" charset="-120"/>
                          <a:ea typeface="微軟正黑體" panose="020B0604030504040204" pitchFamily="34" charset="-120"/>
                          <a:cs typeface="+mn-cs"/>
                        </a:rPr>
                        <a:t>(</a:t>
                      </a:r>
                      <a:r>
                        <a:rPr lang="zh-TW" altLang="en-US" sz="1050" u="none" strike="noStrike" kern="1200" dirty="0">
                          <a:solidFill>
                            <a:schemeClr val="bg1"/>
                          </a:solidFill>
                          <a:effectLst/>
                          <a:latin typeface="微軟正黑體" panose="020B0604030504040204" pitchFamily="34" charset="-120"/>
                          <a:ea typeface="微軟正黑體" panose="020B0604030504040204" pitchFamily="34" charset="-120"/>
                          <a:cs typeface="+mn-cs"/>
                        </a:rPr>
                        <a:t>白機身附白框風扇 </a:t>
                      </a:r>
                      <a:r>
                        <a:rPr lang="en-US" altLang="zh-TW" sz="1050" u="none" strike="noStrike" kern="1200" dirty="0">
                          <a:solidFill>
                            <a:schemeClr val="bg1"/>
                          </a:solidFill>
                          <a:effectLst/>
                          <a:latin typeface="微軟正黑體" panose="020B0604030504040204" pitchFamily="34" charset="-120"/>
                          <a:ea typeface="微軟正黑體" panose="020B0604030504040204" pitchFamily="34" charset="-120"/>
                          <a:cs typeface="+mn-cs"/>
                        </a:rPr>
                        <a:t>/</a:t>
                      </a:r>
                      <a:r>
                        <a:rPr lang="zh-TW" altLang="en-US" sz="1050" u="none" strike="noStrike" kern="1200" dirty="0">
                          <a:solidFill>
                            <a:schemeClr val="bg1"/>
                          </a:solidFill>
                          <a:effectLst/>
                          <a:latin typeface="微軟正黑體" panose="020B0604030504040204" pitchFamily="34" charset="-120"/>
                          <a:ea typeface="微軟正黑體" panose="020B0604030504040204" pitchFamily="34" charset="-120"/>
                          <a:cs typeface="+mn-cs"/>
                        </a:rPr>
                        <a:t> 黑機身附黑框風扇</a:t>
                      </a:r>
                      <a:r>
                        <a:rPr lang="en-US" altLang="zh-TW" sz="1050" u="none" strike="noStrike" kern="1200" dirty="0">
                          <a:solidFill>
                            <a:schemeClr val="bg1"/>
                          </a:solidFill>
                          <a:effectLst/>
                          <a:latin typeface="微軟正黑體" panose="020B0604030504040204" pitchFamily="34" charset="-120"/>
                          <a:ea typeface="微軟正黑體" panose="020B0604030504040204" pitchFamily="34" charset="-120"/>
                          <a:cs typeface="+mn-cs"/>
                        </a:rPr>
                        <a:t>)</a:t>
                      </a:r>
                      <a:endParaRPr lang="en-US" sz="1050" b="0"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pPr algn="ctr" fontAlgn="ctr"/>
                      <a:endParaRPr lang="en-US" sz="1000" b="0" i="0" u="none" strike="noStrike" dirty="0">
                        <a:solidFill>
                          <a:srgbClr val="FF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3804965752"/>
                  </a:ext>
                </a:extLst>
              </a:tr>
              <a:tr h="244800">
                <a:tc rowSpan="3">
                  <a:txBody>
                    <a:bodyPr/>
                    <a:lstStyle/>
                    <a:p>
                      <a:pPr algn="ctr" fontAlgn="ctr"/>
                      <a:r>
                        <a:rPr lang="zh-TW" altLang="en-US" sz="1050" b="1" u="none" strike="noStrike" dirty="0">
                          <a:solidFill>
                            <a:schemeClr val="bg1"/>
                          </a:solidFill>
                          <a:effectLst/>
                          <a:latin typeface="微軟正黑體" panose="020B0604030504040204" pitchFamily="34" charset="-120"/>
                          <a:ea typeface="微軟正黑體" panose="020B0604030504040204" pitchFamily="34" charset="-120"/>
                        </a:rPr>
                        <a:t>水冷排支援</a:t>
                      </a:r>
                      <a:endParaRPr lang="en-US" sz="105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a:txBody>
                    <a:bodyPr/>
                    <a:lstStyle/>
                    <a:p>
                      <a:pPr algn="ctr" fontAlgn="ctr"/>
                      <a:r>
                        <a:rPr lang="en-US" sz="1050" b="1" u="none" strike="noStrike" dirty="0">
                          <a:solidFill>
                            <a:schemeClr val="bg1"/>
                          </a:solidFill>
                          <a:effectLst/>
                          <a:latin typeface="微軟正黑體" panose="020B0604030504040204" pitchFamily="34" charset="-120"/>
                          <a:ea typeface="微軟正黑體" panose="020B0604030504040204" pitchFamily="34" charset="-120"/>
                        </a:rPr>
                        <a:t>Front</a:t>
                      </a:r>
                      <a:endParaRPr lang="en-US" sz="105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gridSpan="2">
                  <a:txBody>
                    <a:bodyPr/>
                    <a:lstStyle/>
                    <a:p>
                      <a:pPr algn="ctr" fontAlgn="ctr"/>
                      <a:r>
                        <a:rPr lang="en-US" altLang="zh-TW" sz="1050" u="none" strike="noStrike" dirty="0">
                          <a:solidFill>
                            <a:schemeClr val="bg1"/>
                          </a:solidFill>
                          <a:effectLst/>
                          <a:latin typeface="微軟正黑體" panose="020B0604030504040204" pitchFamily="34" charset="-120"/>
                          <a:ea typeface="微軟正黑體" panose="020B0604030504040204" pitchFamily="34" charset="-120"/>
                        </a:rPr>
                        <a:t>360mm x 1/280mm x 1/ 240mm x 1/ 140mm x 1/ 120mm x 1 (</a:t>
                      </a:r>
                      <a:r>
                        <a:rPr lang="zh-TW" altLang="en-US" sz="1050" u="none" strike="noStrike" dirty="0">
                          <a:solidFill>
                            <a:schemeClr val="bg1"/>
                          </a:solidFill>
                          <a:effectLst/>
                          <a:latin typeface="微軟正黑體" panose="020B0604030504040204" pitchFamily="34" charset="-120"/>
                          <a:ea typeface="微軟正黑體" panose="020B0604030504040204" pitchFamily="34" charset="-120"/>
                        </a:rPr>
                        <a:t>水冷厚度建議</a:t>
                      </a:r>
                      <a:r>
                        <a:rPr lang="en-US" altLang="zh-TW" sz="1050" u="none" strike="noStrike" dirty="0">
                          <a:solidFill>
                            <a:schemeClr val="bg1"/>
                          </a:solidFill>
                          <a:effectLst/>
                          <a:latin typeface="微軟正黑體" panose="020B0604030504040204" pitchFamily="34" charset="-120"/>
                          <a:ea typeface="微軟正黑體" panose="020B0604030504040204" pitchFamily="34" charset="-120"/>
                        </a:rPr>
                        <a:t>27mm)</a:t>
                      </a:r>
                      <a:endParaRPr lang="en-US" sz="1050" b="0"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2723724583"/>
                  </a:ext>
                </a:extLst>
              </a:tr>
              <a:tr h="244800">
                <a:tc vMerge="1">
                  <a:txBody>
                    <a:bodyPr/>
                    <a:lstStyle/>
                    <a:p>
                      <a:endParaRPr lang="zh-TW" altLang="en-US"/>
                    </a:p>
                  </a:txBody>
                  <a:tcPr/>
                </a:tc>
                <a:tc>
                  <a:txBody>
                    <a:bodyPr/>
                    <a:lstStyle/>
                    <a:p>
                      <a:pPr algn="ctr" fontAlgn="ctr"/>
                      <a:r>
                        <a:rPr lang="en-US" sz="1050" b="1" u="none" strike="noStrike" dirty="0">
                          <a:solidFill>
                            <a:schemeClr val="bg1"/>
                          </a:solidFill>
                          <a:effectLst/>
                          <a:latin typeface="微軟正黑體" panose="020B0604030504040204" pitchFamily="34" charset="-120"/>
                          <a:ea typeface="微軟正黑體" panose="020B0604030504040204" pitchFamily="34" charset="-120"/>
                        </a:rPr>
                        <a:t>Top</a:t>
                      </a:r>
                      <a:endParaRPr lang="en-US" sz="105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gridSpan="2">
                  <a:txBody>
                    <a:bodyPr/>
                    <a:lstStyle/>
                    <a:p>
                      <a:pPr algn="ctr" fontAlgn="ctr"/>
                      <a:r>
                        <a:rPr lang="en-US" altLang="zh-TW" sz="1050" u="none" strike="noStrike" dirty="0">
                          <a:solidFill>
                            <a:schemeClr val="bg1"/>
                          </a:solidFill>
                          <a:effectLst/>
                          <a:latin typeface="微軟正黑體" panose="020B0604030504040204" pitchFamily="34" charset="-120"/>
                          <a:ea typeface="微軟正黑體" panose="020B0604030504040204" pitchFamily="34" charset="-120"/>
                        </a:rPr>
                        <a:t>240mm x 1/ 120mm x 1 (</a:t>
                      </a:r>
                      <a:r>
                        <a:rPr lang="zh-TW" altLang="en-US" sz="1050" u="none" strike="noStrike" dirty="0">
                          <a:solidFill>
                            <a:schemeClr val="bg1"/>
                          </a:solidFill>
                          <a:effectLst/>
                          <a:latin typeface="微軟正黑體" panose="020B0604030504040204" pitchFamily="34" charset="-120"/>
                          <a:ea typeface="微軟正黑體" panose="020B0604030504040204" pitchFamily="34" charset="-120"/>
                        </a:rPr>
                        <a:t>水冷厚度建議</a:t>
                      </a:r>
                      <a:r>
                        <a:rPr lang="en-US" altLang="zh-TW" sz="1050" u="none" strike="noStrike" dirty="0">
                          <a:solidFill>
                            <a:schemeClr val="bg1"/>
                          </a:solidFill>
                          <a:effectLst/>
                          <a:latin typeface="微軟正黑體" panose="020B0604030504040204" pitchFamily="34" charset="-120"/>
                          <a:ea typeface="微軟正黑體" panose="020B0604030504040204" pitchFamily="34" charset="-120"/>
                        </a:rPr>
                        <a:t>27mm/</a:t>
                      </a:r>
                      <a:r>
                        <a:rPr lang="zh-TW" altLang="en-US" sz="1050" u="none" strike="noStrike" dirty="0">
                          <a:solidFill>
                            <a:schemeClr val="bg1"/>
                          </a:solidFill>
                          <a:effectLst/>
                          <a:latin typeface="微軟正黑體" panose="020B0604030504040204" pitchFamily="34" charset="-120"/>
                          <a:ea typeface="微軟正黑體" panose="020B0604030504040204" pitchFamily="34" charset="-120"/>
                        </a:rPr>
                        <a:t>水冷風扇建議</a:t>
                      </a:r>
                      <a:r>
                        <a:rPr lang="en-US" altLang="zh-TW" sz="1050" u="none" strike="noStrike" dirty="0">
                          <a:solidFill>
                            <a:schemeClr val="bg1"/>
                          </a:solidFill>
                          <a:effectLst/>
                          <a:latin typeface="微軟正黑體" panose="020B0604030504040204" pitchFamily="34" charset="-120"/>
                          <a:ea typeface="微軟正黑體" panose="020B0604030504040204" pitchFamily="34" charset="-120"/>
                        </a:rPr>
                        <a:t>25mm/</a:t>
                      </a:r>
                      <a:r>
                        <a:rPr lang="zh-TW" altLang="en-US" sz="1050" u="none" strike="noStrike" dirty="0">
                          <a:solidFill>
                            <a:schemeClr val="bg1"/>
                          </a:solidFill>
                          <a:effectLst/>
                          <a:latin typeface="微軟正黑體" panose="020B0604030504040204" pitchFamily="34" charset="-120"/>
                          <a:ea typeface="微軟正黑體" panose="020B0604030504040204" pitchFamily="34" charset="-120"/>
                        </a:rPr>
                        <a:t>記憶體建議</a:t>
                      </a:r>
                      <a:r>
                        <a:rPr lang="en-US" altLang="zh-TW" sz="1050" u="none" strike="noStrike" dirty="0">
                          <a:solidFill>
                            <a:schemeClr val="bg1"/>
                          </a:solidFill>
                          <a:effectLst/>
                          <a:latin typeface="微軟正黑體" panose="020B0604030504040204" pitchFamily="34" charset="-120"/>
                          <a:ea typeface="微軟正黑體" panose="020B0604030504040204" pitchFamily="34" charset="-120"/>
                        </a:rPr>
                        <a:t>32mm)</a:t>
                      </a:r>
                      <a:endParaRPr lang="en-US" sz="1050" b="0"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1877816791"/>
                  </a:ext>
                </a:extLst>
              </a:tr>
              <a:tr h="244800">
                <a:tc vMerge="1">
                  <a:txBody>
                    <a:bodyPr/>
                    <a:lstStyle/>
                    <a:p>
                      <a:endParaRPr lang="zh-TW" altLang="en-US"/>
                    </a:p>
                  </a:txBody>
                  <a:tcPr/>
                </a:tc>
                <a:tc>
                  <a:txBody>
                    <a:bodyPr/>
                    <a:lstStyle/>
                    <a:p>
                      <a:pPr algn="ctr" fontAlgn="ctr"/>
                      <a:r>
                        <a:rPr lang="en-US" sz="1050" b="1" u="none" strike="noStrike" dirty="0">
                          <a:solidFill>
                            <a:schemeClr val="bg1"/>
                          </a:solidFill>
                          <a:effectLst/>
                          <a:latin typeface="微軟正黑體" panose="020B0604030504040204" pitchFamily="34" charset="-120"/>
                          <a:ea typeface="微軟正黑體" panose="020B0604030504040204" pitchFamily="34" charset="-120"/>
                        </a:rPr>
                        <a:t>Rear</a:t>
                      </a:r>
                      <a:endParaRPr lang="en-US" sz="105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gridSpan="2">
                  <a:txBody>
                    <a:bodyPr/>
                    <a:lstStyle/>
                    <a:p>
                      <a:pPr algn="ctr" fontAlgn="ctr"/>
                      <a:r>
                        <a:rPr lang="en-US" sz="1050" u="none" strike="noStrike" dirty="0">
                          <a:solidFill>
                            <a:schemeClr val="bg1"/>
                          </a:solidFill>
                          <a:effectLst/>
                          <a:latin typeface="微軟正黑體" panose="020B0604030504040204" pitchFamily="34" charset="-120"/>
                          <a:ea typeface="微軟正黑體" panose="020B0604030504040204" pitchFamily="34" charset="-120"/>
                        </a:rPr>
                        <a:t>120mm x 1</a:t>
                      </a:r>
                      <a:endParaRPr lang="en-US" sz="1050" b="0"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1674044838"/>
                  </a:ext>
                </a:extLst>
              </a:tr>
              <a:tr h="244800">
                <a:tc gridSpan="2">
                  <a:txBody>
                    <a:bodyPr/>
                    <a:lstStyle/>
                    <a:p>
                      <a:pPr algn="ctr" fontAlgn="ctr"/>
                      <a:r>
                        <a:rPr lang="en-US" sz="1050" b="1" u="none" strike="noStrike" dirty="0">
                          <a:solidFill>
                            <a:schemeClr val="bg1"/>
                          </a:solidFill>
                          <a:effectLst/>
                          <a:latin typeface="微軟正黑體" panose="020B0604030504040204" pitchFamily="34" charset="-120"/>
                          <a:ea typeface="微軟正黑體" panose="020B0604030504040204" pitchFamily="34" charset="-120"/>
                        </a:rPr>
                        <a:t>PCI-E Slots</a:t>
                      </a:r>
                      <a:endParaRPr lang="en-US" sz="105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endParaRPr lang="zh-TW" altLang="en-US"/>
                    </a:p>
                  </a:txBody>
                  <a:tcPr/>
                </a:tc>
                <a:tc gridSpan="2">
                  <a:txBody>
                    <a:bodyPr/>
                    <a:lstStyle/>
                    <a:p>
                      <a:pPr algn="ctr" fontAlgn="ctr"/>
                      <a:r>
                        <a:rPr lang="en-US" sz="1050" u="none" strike="noStrike" dirty="0">
                          <a:solidFill>
                            <a:schemeClr val="bg1"/>
                          </a:solidFill>
                          <a:effectLst/>
                          <a:latin typeface="微軟正黑體" panose="020B0604030504040204" pitchFamily="34" charset="-120"/>
                          <a:ea typeface="微軟正黑體" panose="020B0604030504040204" pitchFamily="34" charset="-120"/>
                        </a:rPr>
                        <a:t>7 Slots</a:t>
                      </a:r>
                      <a:endParaRPr lang="en-US" sz="1050" b="0"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3345325413"/>
                  </a:ext>
                </a:extLst>
              </a:tr>
              <a:tr h="244800">
                <a:tc gridSpan="2">
                  <a:txBody>
                    <a:bodyPr/>
                    <a:lstStyle/>
                    <a:p>
                      <a:pPr algn="ctr" fontAlgn="ctr"/>
                      <a:r>
                        <a:rPr lang="en-US" sz="1050" b="1" u="none" strike="noStrike" dirty="0">
                          <a:solidFill>
                            <a:schemeClr val="bg1"/>
                          </a:solidFill>
                          <a:effectLst/>
                          <a:latin typeface="微軟正黑體" panose="020B0604030504040204" pitchFamily="34" charset="-120"/>
                          <a:ea typeface="微軟正黑體" panose="020B0604030504040204" pitchFamily="34" charset="-120"/>
                        </a:rPr>
                        <a:t>I/O Ports</a:t>
                      </a:r>
                      <a:endParaRPr lang="en-US" sz="105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endParaRPr lang="zh-TW" altLang="en-US"/>
                    </a:p>
                  </a:txBody>
                  <a:tcPr/>
                </a:tc>
                <a:tc gridSpan="2">
                  <a:txBody>
                    <a:bodyPr/>
                    <a:lstStyle/>
                    <a:p>
                      <a:pPr algn="ctr" fontAlgn="ctr"/>
                      <a:r>
                        <a:rPr lang="en-US" altLang="zh-TW" sz="1050" u="none" strike="noStrike" dirty="0">
                          <a:solidFill>
                            <a:schemeClr val="bg1"/>
                          </a:solidFill>
                          <a:effectLst/>
                          <a:latin typeface="微軟正黑體" panose="020B0604030504040204" pitchFamily="34" charset="-120"/>
                          <a:ea typeface="微軟正黑體" panose="020B0604030504040204" pitchFamily="34" charset="-120"/>
                        </a:rPr>
                        <a:t>1 x  USB Type-c, </a:t>
                      </a:r>
                      <a:r>
                        <a:rPr lang="pt-BR" sz="1050" u="none" strike="noStrike" dirty="0">
                          <a:solidFill>
                            <a:schemeClr val="bg1"/>
                          </a:solidFill>
                          <a:effectLst/>
                          <a:latin typeface="微軟正黑體" panose="020B0604030504040204" pitchFamily="34" charset="-120"/>
                          <a:ea typeface="微軟正黑體" panose="020B0604030504040204" pitchFamily="34" charset="-120"/>
                        </a:rPr>
                        <a:t>2 x USB 3.0, Audio I/O</a:t>
                      </a:r>
                      <a:endParaRPr lang="pt-BR" sz="1050" b="0"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pPr algn="ctr" fontAlgn="ctr"/>
                      <a:endParaRPr lang="pt-BR"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2157122366"/>
                  </a:ext>
                </a:extLst>
              </a:tr>
              <a:tr h="244800">
                <a:tc gridSpan="2">
                  <a:txBody>
                    <a:bodyPr/>
                    <a:lstStyle/>
                    <a:p>
                      <a:pPr algn="ctr" fontAlgn="ctr"/>
                      <a:r>
                        <a:rPr lang="zh-TW" altLang="en-US" sz="1050" b="1" u="none" strike="noStrike" dirty="0">
                          <a:solidFill>
                            <a:schemeClr val="bg1"/>
                          </a:solidFill>
                          <a:effectLst/>
                          <a:latin typeface="微軟正黑體" panose="020B0604030504040204" pitchFamily="34" charset="-120"/>
                          <a:ea typeface="微軟正黑體" panose="020B0604030504040204" pitchFamily="34" charset="-120"/>
                        </a:rPr>
                        <a:t>電源供應器尺寸</a:t>
                      </a:r>
                      <a:endParaRPr lang="en-US" sz="105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endParaRPr lang="zh-TW" altLang="en-US"/>
                    </a:p>
                  </a:txBody>
                  <a:tcPr/>
                </a:tc>
                <a:tc gridSpan="2">
                  <a:txBody>
                    <a:bodyPr/>
                    <a:lstStyle/>
                    <a:p>
                      <a:pPr algn="ctr" fontAlgn="ctr"/>
                      <a:r>
                        <a:rPr lang="en-US" sz="1050" u="none" strike="noStrike" dirty="0">
                          <a:solidFill>
                            <a:schemeClr val="bg1"/>
                          </a:solidFill>
                          <a:effectLst/>
                          <a:latin typeface="微軟正黑體" panose="020B0604030504040204" pitchFamily="34" charset="-120"/>
                          <a:ea typeface="微軟正黑體" panose="020B0604030504040204" pitchFamily="34" charset="-120"/>
                        </a:rPr>
                        <a:t>ATX &amp; Standard / </a:t>
                      </a:r>
                      <a:r>
                        <a:rPr lang="zh-TW" altLang="en-US" sz="1050" u="none" strike="noStrike" dirty="0">
                          <a:solidFill>
                            <a:schemeClr val="bg1"/>
                          </a:solidFill>
                          <a:effectLst/>
                          <a:latin typeface="微軟正黑體" panose="020B0604030504040204" pitchFamily="34" charset="-120"/>
                          <a:ea typeface="微軟正黑體" panose="020B0604030504040204" pitchFamily="34" charset="-120"/>
                        </a:rPr>
                        <a:t>長度可達至 </a:t>
                      </a:r>
                      <a:r>
                        <a:rPr lang="en-US" altLang="zh-TW" sz="1050" u="none" strike="noStrike" dirty="0">
                          <a:solidFill>
                            <a:schemeClr val="bg1"/>
                          </a:solidFill>
                          <a:effectLst/>
                          <a:latin typeface="微軟正黑體" panose="020B0604030504040204" pitchFamily="34" charset="-120"/>
                          <a:ea typeface="微軟正黑體" panose="020B0604030504040204" pitchFamily="34" charset="-120"/>
                        </a:rPr>
                        <a:t>200</a:t>
                      </a:r>
                      <a:r>
                        <a:rPr lang="en-US" sz="1050" u="none" strike="noStrike" dirty="0">
                          <a:solidFill>
                            <a:schemeClr val="bg1"/>
                          </a:solidFill>
                          <a:effectLst/>
                          <a:latin typeface="微軟正黑體" panose="020B0604030504040204" pitchFamily="34" charset="-120"/>
                          <a:ea typeface="微軟正黑體" panose="020B0604030504040204" pitchFamily="34" charset="-120"/>
                        </a:rPr>
                        <a:t>mm (</a:t>
                      </a:r>
                      <a:r>
                        <a:rPr lang="zh-TW" altLang="en-US" sz="1050" u="none" strike="noStrike" dirty="0">
                          <a:solidFill>
                            <a:schemeClr val="bg1"/>
                          </a:solidFill>
                          <a:effectLst/>
                          <a:latin typeface="微軟正黑體" panose="020B0604030504040204" pitchFamily="34" charset="-120"/>
                          <a:ea typeface="微軟正黑體" panose="020B0604030504040204" pitchFamily="34" charset="-120"/>
                        </a:rPr>
                        <a:t>建議長度至 </a:t>
                      </a:r>
                      <a:r>
                        <a:rPr lang="en-US" altLang="zh-TW" sz="1050" u="none" strike="noStrike" dirty="0">
                          <a:solidFill>
                            <a:schemeClr val="bg1"/>
                          </a:solidFill>
                          <a:effectLst/>
                          <a:latin typeface="微軟正黑體" panose="020B0604030504040204" pitchFamily="34" charset="-120"/>
                          <a:ea typeface="微軟正黑體" panose="020B0604030504040204" pitchFamily="34" charset="-120"/>
                        </a:rPr>
                        <a:t>190</a:t>
                      </a:r>
                      <a:r>
                        <a:rPr lang="en-US" sz="1050" u="none" strike="noStrike" dirty="0">
                          <a:solidFill>
                            <a:schemeClr val="bg1"/>
                          </a:solidFill>
                          <a:effectLst/>
                          <a:latin typeface="微軟正黑體" panose="020B0604030504040204" pitchFamily="34" charset="-120"/>
                          <a:ea typeface="微軟正黑體" panose="020B0604030504040204" pitchFamily="34" charset="-120"/>
                        </a:rPr>
                        <a:t>mm)</a:t>
                      </a:r>
                      <a:endParaRPr lang="en-US" sz="1050" b="0"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241" marR="8241" marT="8241" marB="0" anchor="ctr">
                    <a:noFill/>
                  </a:tcPr>
                </a:tc>
                <a:tc hMerge="1">
                  <a:txBody>
                    <a:bodyPr/>
                    <a:lstStyle/>
                    <a:p>
                      <a:pPr algn="ctr" fontAlgn="ctr"/>
                      <a:endParaRPr lang="en-US" sz="1000" b="0" i="0" u="none" strike="noStrike" dirty="0">
                        <a:solidFill>
                          <a:srgbClr val="000000"/>
                        </a:solidFill>
                        <a:effectLst/>
                        <a:latin typeface="Calibri" panose="020F0502020204030204" pitchFamily="34" charset="0"/>
                        <a:ea typeface="新細明體" panose="02020500000000000000" pitchFamily="18" charset="-120"/>
                      </a:endParaRPr>
                    </a:p>
                  </a:txBody>
                  <a:tcPr marL="8241" marR="8241" marT="8241" marB="0" anchor="ctr"/>
                </a:tc>
                <a:extLst>
                  <a:ext uri="{0D108BD9-81ED-4DB2-BD59-A6C34878D82A}">
                    <a16:rowId xmlns:a16="http://schemas.microsoft.com/office/drawing/2014/main" val="352379856"/>
                  </a:ext>
                </a:extLst>
              </a:tr>
            </a:tbl>
          </a:graphicData>
        </a:graphic>
      </p:graphicFrame>
    </p:spTree>
    <p:extLst>
      <p:ext uri="{BB962C8B-B14F-4D97-AF65-F5344CB8AC3E}">
        <p14:creationId xmlns:p14="http://schemas.microsoft.com/office/powerpoint/2010/main" val="2808237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C444077C-A317-0E89-F355-6A79B6FC59B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07306" y="1430671"/>
            <a:ext cx="3674392" cy="3674392"/>
          </a:xfrm>
          <a:prstGeom prst="rect">
            <a:avLst/>
          </a:prstGeom>
        </p:spPr>
      </p:pic>
      <p:pic>
        <p:nvPicPr>
          <p:cNvPr id="7" name="圖片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0302" y="242779"/>
            <a:ext cx="1487786" cy="337179"/>
          </a:xfrm>
          <a:prstGeom prst="rect">
            <a:avLst/>
          </a:prstGeom>
        </p:spPr>
      </p:pic>
      <p:sp>
        <p:nvSpPr>
          <p:cNvPr id="8" name="矩形 7">
            <a:extLst>
              <a:ext uri="{FF2B5EF4-FFF2-40B4-BE49-F238E27FC236}">
                <a16:creationId xmlns:a16="http://schemas.microsoft.com/office/drawing/2014/main" id="{9A0E9FF0-3CD8-6C4A-BEE2-659355C4CFA3}"/>
              </a:ext>
            </a:extLst>
          </p:cNvPr>
          <p:cNvSpPr/>
          <p:nvPr/>
        </p:nvSpPr>
        <p:spPr>
          <a:xfrm>
            <a:off x="410302" y="1895653"/>
            <a:ext cx="5013609" cy="461665"/>
          </a:xfrm>
          <a:prstGeom prst="rect">
            <a:avLst/>
          </a:prstGeom>
        </p:spPr>
        <p:txBody>
          <a:bodyPr wrap="square">
            <a:spAutoFit/>
          </a:bodyPr>
          <a:lstStyle/>
          <a:p>
            <a:pPr algn="ctr"/>
            <a:r>
              <a:rPr lang="zh-TW" altLang="en-US" sz="2400" b="1" dirty="0">
                <a:solidFill>
                  <a:srgbClr val="00FFF8"/>
                </a:solidFill>
                <a:latin typeface="微軟正黑體" panose="020B0604030504040204" pitchFamily="34" charset="-120"/>
                <a:ea typeface="微軟正黑體" panose="020B0604030504040204" pitchFamily="34" charset="-120"/>
              </a:rPr>
              <a:t>風魅影</a:t>
            </a:r>
            <a:r>
              <a:rPr lang="en-US" altLang="zh-TW" sz="2400" b="1" dirty="0">
                <a:solidFill>
                  <a:srgbClr val="00FFF8"/>
                </a:solidFill>
                <a:latin typeface="微軟正黑體" panose="020B0604030504040204" pitchFamily="34" charset="-120"/>
                <a:ea typeface="微軟正黑體" panose="020B0604030504040204" pitchFamily="34" charset="-120"/>
              </a:rPr>
              <a:t>2022C</a:t>
            </a:r>
          </a:p>
        </p:txBody>
      </p:sp>
      <p:sp>
        <p:nvSpPr>
          <p:cNvPr id="9" name="矩形 8"/>
          <p:cNvSpPr/>
          <p:nvPr/>
        </p:nvSpPr>
        <p:spPr>
          <a:xfrm>
            <a:off x="410302" y="2357318"/>
            <a:ext cx="5223339" cy="2961195"/>
          </a:xfrm>
          <a:prstGeom prst="rect">
            <a:avLst/>
          </a:prstGeom>
        </p:spPr>
        <p:txBody>
          <a:bodyPr wrap="square">
            <a:spAutoFit/>
          </a:bodyPr>
          <a:lstStyle/>
          <a:p>
            <a:pPr algn="just">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風魅影系列一直是火鳥在入門款最佳代表作品，致力於提供極簡的設計風格、完整的硬體支援、簡單的安裝方式，卻有輕鬆的入手價格。</a:t>
            </a:r>
          </a:p>
          <a:p>
            <a:pPr algn="just">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風魅影</a:t>
            </a:r>
            <a:r>
              <a:rPr lang="en-US" altLang="zh-TW" sz="1400" dirty="0">
                <a:solidFill>
                  <a:schemeClr val="bg1"/>
                </a:solidFill>
                <a:latin typeface="微軟正黑體" panose="020B0604030504040204" pitchFamily="34" charset="-120"/>
                <a:ea typeface="微軟正黑體" panose="020B0604030504040204" pitchFamily="34" charset="-120"/>
              </a:rPr>
              <a:t>2022C</a:t>
            </a:r>
            <a:r>
              <a:rPr lang="zh-TW" altLang="en-US" sz="1400" dirty="0">
                <a:solidFill>
                  <a:schemeClr val="bg1"/>
                </a:solidFill>
                <a:latin typeface="微軟正黑體" panose="020B0604030504040204" pitchFamily="34" charset="-120"/>
                <a:ea typeface="微軟正黑體" panose="020B0604030504040204" pitchFamily="34" charset="-120"/>
              </a:rPr>
              <a:t>是風魅影機箱系列的最新成員，可以由最前方的細小金屬網及過濾灰塵濾網組成的前面板來看出其核心價值，出廠搭載 </a:t>
            </a:r>
            <a:r>
              <a:rPr lang="en-US" altLang="zh-TW" sz="1400" dirty="0">
                <a:solidFill>
                  <a:schemeClr val="bg1"/>
                </a:solidFill>
                <a:latin typeface="微軟正黑體" panose="020B0604030504040204" pitchFamily="34" charset="-120"/>
                <a:ea typeface="微軟正黑體" panose="020B0604030504040204" pitchFamily="34" charset="-120"/>
              </a:rPr>
              <a:t>4 </a:t>
            </a:r>
            <a:r>
              <a:rPr lang="zh-TW" altLang="en-US" sz="1400" dirty="0">
                <a:solidFill>
                  <a:schemeClr val="bg1"/>
                </a:solidFill>
                <a:latin typeface="微軟正黑體" panose="020B0604030504040204" pitchFamily="34" charset="-120"/>
                <a:ea typeface="微軟正黑體" panose="020B0604030504040204" pitchFamily="34" charset="-120"/>
              </a:rPr>
              <a:t>個 </a:t>
            </a:r>
            <a:r>
              <a:rPr lang="en-US" altLang="zh-TW" sz="1400" dirty="0">
                <a:solidFill>
                  <a:schemeClr val="bg1"/>
                </a:solidFill>
                <a:latin typeface="微軟正黑體" panose="020B0604030504040204" pitchFamily="34" charset="-120"/>
                <a:ea typeface="微軟正黑體" panose="020B0604030504040204" pitchFamily="34" charset="-120"/>
              </a:rPr>
              <a:t>120mm </a:t>
            </a:r>
            <a:r>
              <a:rPr lang="zh-TW" altLang="en-US" sz="1400" dirty="0">
                <a:solidFill>
                  <a:schemeClr val="bg1"/>
                </a:solidFill>
                <a:latin typeface="微軟正黑體" panose="020B0604030504040204" pitchFamily="34" charset="-120"/>
                <a:ea typeface="微軟正黑體" panose="020B0604030504040204" pitchFamily="34" charset="-120"/>
              </a:rPr>
              <a:t>風扇。</a:t>
            </a:r>
            <a:r>
              <a:rPr lang="en-US" altLang="zh-TW" sz="1400" dirty="0">
                <a:solidFill>
                  <a:schemeClr val="bg1"/>
                </a:solidFill>
                <a:latin typeface="微軟正黑體" panose="020B0604030504040204" pitchFamily="34" charset="-120"/>
                <a:ea typeface="微軟正黑體" panose="020B0604030504040204" pitchFamily="34" charset="-120"/>
              </a:rPr>
              <a:t>I/O</a:t>
            </a:r>
            <a:r>
              <a:rPr lang="zh-TW" altLang="en-US" sz="1400" dirty="0">
                <a:solidFill>
                  <a:schemeClr val="bg1"/>
                </a:solidFill>
                <a:latin typeface="微軟正黑體" panose="020B0604030504040204" pitchFamily="34" charset="-120"/>
                <a:ea typeface="微軟正黑體" panose="020B0604030504040204" pitchFamily="34" charset="-120"/>
              </a:rPr>
              <a:t>標配</a:t>
            </a:r>
            <a:r>
              <a:rPr lang="en-US" altLang="zh-TW" sz="1400" dirty="0">
                <a:solidFill>
                  <a:schemeClr val="bg1"/>
                </a:solidFill>
                <a:latin typeface="微軟正黑體" panose="020B0604030504040204" pitchFamily="34" charset="-120"/>
                <a:ea typeface="微軟正黑體" panose="020B0604030504040204" pitchFamily="34" charset="-120"/>
              </a:rPr>
              <a:t>Type-C </a:t>
            </a:r>
            <a:r>
              <a:rPr lang="zh-TW" altLang="en-US" sz="1400" dirty="0">
                <a:solidFill>
                  <a:schemeClr val="bg1"/>
                </a:solidFill>
                <a:latin typeface="微軟正黑體" panose="020B0604030504040204" pitchFamily="34" charset="-120"/>
                <a:ea typeface="微軟正黑體" panose="020B0604030504040204" pitchFamily="34" charset="-120"/>
              </a:rPr>
              <a:t>，在機箱左側有著透明鋼化玻璃可以呈現機內部乾淨簡單的內部設計，玩家可以應用這個內部設計，來組裝出自己的高階電競平台。</a:t>
            </a:r>
            <a:endParaRPr lang="zh-TW" altLang="zh-TW" sz="1400" dirty="0">
              <a:solidFill>
                <a:schemeClr val="bg1"/>
              </a:solidFill>
              <a:latin typeface="微軟正黑體" panose="020B0604030504040204" pitchFamily="34" charset="-120"/>
              <a:ea typeface="微軟正黑體" panose="020B0604030504040204" pitchFamily="34" charset="-120"/>
            </a:endParaRPr>
          </a:p>
          <a:p>
            <a:pPr algn="just">
              <a:lnSpc>
                <a:spcPct val="150000"/>
              </a:lnSpc>
            </a:pPr>
            <a:endParaRPr lang="en-US" altLang="zh-TW" sz="1400"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p:txBody>
      </p:sp>
      <p:sp>
        <p:nvSpPr>
          <p:cNvPr id="11" name="矩形 10">
            <a:extLst>
              <a:ext uri="{FF2B5EF4-FFF2-40B4-BE49-F238E27FC236}">
                <a16:creationId xmlns:a16="http://schemas.microsoft.com/office/drawing/2014/main" id="{7EE19014-C387-4587-8F81-A7C8ED20EF2F}"/>
              </a:ext>
            </a:extLst>
          </p:cNvPr>
          <p:cNvSpPr/>
          <p:nvPr/>
        </p:nvSpPr>
        <p:spPr>
          <a:xfrm>
            <a:off x="5176515" y="6272744"/>
            <a:ext cx="6908990" cy="461665"/>
          </a:xfrm>
          <a:prstGeom prst="rect">
            <a:avLst/>
          </a:prstGeom>
        </p:spPr>
        <p:txBody>
          <a:bodyPr wrap="square">
            <a:spAutoFit/>
          </a:bodyPr>
          <a:lstStyle/>
          <a:p>
            <a:pPr algn="r"/>
            <a:r>
              <a:rPr lang="zh-TW" altLang="en-US" sz="2400" b="1" dirty="0">
                <a:solidFill>
                  <a:schemeClr val="tx1">
                    <a:lumMod val="85000"/>
                    <a:lumOff val="15000"/>
                  </a:schemeClr>
                </a:solidFill>
                <a:latin typeface="微軟正黑體" panose="020B0604030504040204" pitchFamily="34" charset="-120"/>
                <a:ea typeface="微軟正黑體" panose="020B0604030504040204" pitchFamily="34" charset="-120"/>
              </a:rPr>
              <a:t>源自於風魅影的特色，保留的最核心的價值</a:t>
            </a:r>
          </a:p>
        </p:txBody>
      </p:sp>
      <p:pic>
        <p:nvPicPr>
          <p:cNvPr id="10" name="圖片 9">
            <a:extLst>
              <a:ext uri="{FF2B5EF4-FFF2-40B4-BE49-F238E27FC236}">
                <a16:creationId xmlns:a16="http://schemas.microsoft.com/office/drawing/2014/main" id="{32E2E11B-B7FE-519D-8D11-F016662A4A7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22732" y="1099550"/>
            <a:ext cx="4149687" cy="4149687"/>
          </a:xfrm>
          <a:prstGeom prst="rect">
            <a:avLst/>
          </a:prstGeom>
        </p:spPr>
      </p:pic>
    </p:spTree>
    <p:extLst>
      <p:ext uri="{BB962C8B-B14F-4D97-AF65-F5344CB8AC3E}">
        <p14:creationId xmlns:p14="http://schemas.microsoft.com/office/powerpoint/2010/main" val="1702420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7"/>
          <p:cNvSpPr/>
          <p:nvPr/>
        </p:nvSpPr>
        <p:spPr>
          <a:xfrm>
            <a:off x="4095345" y="2195728"/>
            <a:ext cx="3939702" cy="2314864"/>
          </a:xfrm>
          <a:prstGeom prst="rect">
            <a:avLst/>
          </a:prstGeom>
        </p:spPr>
        <p:txBody>
          <a:bodyPr wrap="square">
            <a:spAutoFit/>
          </a:bodyPr>
          <a:lstStyle/>
          <a:p>
            <a:pPr>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風魅影</a:t>
            </a:r>
            <a:r>
              <a:rPr lang="en-US" altLang="zh-TW" sz="1400" dirty="0">
                <a:solidFill>
                  <a:schemeClr val="bg1"/>
                </a:solidFill>
                <a:latin typeface="微軟正黑體" panose="020B0604030504040204" pitchFamily="34" charset="-120"/>
                <a:ea typeface="微軟正黑體" panose="020B0604030504040204" pitchFamily="34" charset="-120"/>
              </a:rPr>
              <a:t>2022C</a:t>
            </a:r>
            <a:r>
              <a:rPr lang="zh-TW" altLang="en-US" sz="1400" dirty="0">
                <a:solidFill>
                  <a:schemeClr val="bg1"/>
                </a:solidFill>
                <a:latin typeface="微軟正黑體" panose="020B0604030504040204" pitchFamily="34" charset="-120"/>
                <a:ea typeface="微軟正黑體" panose="020B0604030504040204" pitchFamily="34" charset="-120"/>
              </a:rPr>
              <a:t>是一款設計緊湊的機箱，但是在緊湊中卻可以支援大部分的新規格硬體，且在充足氣流的方式下獲得更好的效能。</a:t>
            </a:r>
          </a:p>
          <a:p>
            <a:pPr>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風魅影</a:t>
            </a:r>
            <a:r>
              <a:rPr lang="en-US" altLang="zh-TW" sz="1400" dirty="0">
                <a:solidFill>
                  <a:schemeClr val="bg1"/>
                </a:solidFill>
                <a:latin typeface="微軟正黑體" panose="020B0604030504040204" pitchFamily="34" charset="-120"/>
                <a:ea typeface="微軟正黑體" panose="020B0604030504040204" pitchFamily="34" charset="-120"/>
              </a:rPr>
              <a:t>2022C</a:t>
            </a:r>
            <a:r>
              <a:rPr lang="zh-TW" altLang="en-US" sz="1400" dirty="0">
                <a:solidFill>
                  <a:schemeClr val="bg1"/>
                </a:solidFill>
                <a:latin typeface="微軟正黑體" panose="020B0604030504040204" pitchFamily="34" charset="-120"/>
                <a:ea typeface="微軟正黑體" panose="020B0604030504040204" pitchFamily="34" charset="-120"/>
              </a:rPr>
              <a:t>本次有兩個顏色選項，讓玩家有更個性的選擇，黑色機身帶有黑色鐵網全黑風扇，白色機身帶有白色鐵網全白風扇，追求顏色一致性的玩家不容錯過。</a:t>
            </a:r>
            <a:endParaRPr lang="en-US" sz="1400" dirty="0">
              <a:solidFill>
                <a:schemeClr val="bg1"/>
              </a:solidFill>
              <a:latin typeface="微軟正黑體" panose="020B0604030504040204" pitchFamily="34" charset="-120"/>
              <a:ea typeface="微軟正黑體" panose="020B0604030504040204" pitchFamily="34" charset="-120"/>
            </a:endParaRPr>
          </a:p>
        </p:txBody>
      </p:sp>
      <p:sp>
        <p:nvSpPr>
          <p:cNvPr id="9" name="矩形 8"/>
          <p:cNvSpPr/>
          <p:nvPr/>
        </p:nvSpPr>
        <p:spPr>
          <a:xfrm>
            <a:off x="5176515" y="6272744"/>
            <a:ext cx="6908990" cy="461665"/>
          </a:xfrm>
          <a:prstGeom prst="rect">
            <a:avLst/>
          </a:prstGeom>
        </p:spPr>
        <p:txBody>
          <a:bodyPr wrap="square">
            <a:spAutoFit/>
          </a:bodyPr>
          <a:lstStyle/>
          <a:p>
            <a:pPr algn="r"/>
            <a:r>
              <a:rPr lang="zh-TW" altLang="en-US" sz="2400" b="1" dirty="0">
                <a:solidFill>
                  <a:schemeClr val="tx1">
                    <a:lumMod val="85000"/>
                    <a:lumOff val="15000"/>
                  </a:schemeClr>
                </a:solidFill>
                <a:latin typeface="微軟正黑體" panose="020B0604030504040204" pitchFamily="34" charset="-120"/>
                <a:ea typeface="微軟正黑體" panose="020B0604030504040204" pitchFamily="34" charset="-120"/>
              </a:rPr>
              <a:t>高透氣的鐵網設計來呈現你的繽紛風格</a:t>
            </a:r>
            <a:endParaRPr lang="en-US" altLang="zh-TW" sz="2400" b="1"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pic>
        <p:nvPicPr>
          <p:cNvPr id="10" name="圖片 9">
            <a:extLst>
              <a:ext uri="{FF2B5EF4-FFF2-40B4-BE49-F238E27FC236}">
                <a16:creationId xmlns:a16="http://schemas.microsoft.com/office/drawing/2014/main" id="{AA0DCC9B-AEE4-4F4F-9F6C-C5239B1A887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15354" y="-10486"/>
            <a:ext cx="2270828" cy="6858000"/>
          </a:xfrm>
          <a:prstGeom prst="rect">
            <a:avLst/>
          </a:prstGeom>
        </p:spPr>
      </p:pic>
      <p:pic>
        <p:nvPicPr>
          <p:cNvPr id="12" name="圖片 11">
            <a:extLst>
              <a:ext uri="{FF2B5EF4-FFF2-40B4-BE49-F238E27FC236}">
                <a16:creationId xmlns:a16="http://schemas.microsoft.com/office/drawing/2014/main" id="{15B12C20-7176-41F8-B8FE-12FF703A15B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44210" y="0"/>
            <a:ext cx="2270828" cy="6858000"/>
          </a:xfrm>
          <a:prstGeom prst="rect">
            <a:avLst/>
          </a:prstGeom>
        </p:spPr>
      </p:pic>
    </p:spTree>
    <p:extLst>
      <p:ext uri="{BB962C8B-B14F-4D97-AF65-F5344CB8AC3E}">
        <p14:creationId xmlns:p14="http://schemas.microsoft.com/office/powerpoint/2010/main" val="1807395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7"/>
          <p:cNvSpPr/>
          <p:nvPr/>
        </p:nvSpPr>
        <p:spPr>
          <a:xfrm>
            <a:off x="2500021" y="797780"/>
            <a:ext cx="7191957" cy="375809"/>
          </a:xfrm>
          <a:prstGeom prst="rect">
            <a:avLst/>
          </a:prstGeom>
        </p:spPr>
        <p:txBody>
          <a:bodyPr wrap="square">
            <a:spAutoFit/>
          </a:bodyPr>
          <a:lstStyle/>
          <a:p>
            <a:pPr algn="ctr">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風扇安裝於鐵網後面，在簡潔美感與機能上達到完好的平衡點。</a:t>
            </a:r>
            <a:endParaRPr lang="en-US" altLang="zh-TW" sz="1400" dirty="0">
              <a:solidFill>
                <a:schemeClr val="bg1"/>
              </a:solidFill>
              <a:highlight>
                <a:srgbClr val="808000"/>
              </a:highlight>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6" name="圖片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grpSp>
        <p:nvGrpSpPr>
          <p:cNvPr id="2" name="群組 1">
            <a:extLst>
              <a:ext uri="{FF2B5EF4-FFF2-40B4-BE49-F238E27FC236}">
                <a16:creationId xmlns:a16="http://schemas.microsoft.com/office/drawing/2014/main" id="{EE05236B-D1D3-4822-A62F-0545375357D1}"/>
              </a:ext>
            </a:extLst>
          </p:cNvPr>
          <p:cNvGrpSpPr/>
          <p:nvPr/>
        </p:nvGrpSpPr>
        <p:grpSpPr>
          <a:xfrm>
            <a:off x="1921075" y="1206420"/>
            <a:ext cx="7917451" cy="4665895"/>
            <a:chOff x="1843957" y="1818968"/>
            <a:chExt cx="7917451" cy="4665895"/>
          </a:xfrm>
        </p:grpSpPr>
        <p:pic>
          <p:nvPicPr>
            <p:cNvPr id="11" name="圖片 10">
              <a:extLst>
                <a:ext uri="{FF2B5EF4-FFF2-40B4-BE49-F238E27FC236}">
                  <a16:creationId xmlns:a16="http://schemas.microsoft.com/office/drawing/2014/main" id="{AB60CA33-7CE9-4715-AA76-433441706AF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43957" y="1818969"/>
              <a:ext cx="4665894" cy="4665894"/>
            </a:xfrm>
            <a:prstGeom prst="rect">
              <a:avLst/>
            </a:prstGeom>
          </p:spPr>
        </p:pic>
        <p:pic>
          <p:nvPicPr>
            <p:cNvPr id="16" name="圖片 15">
              <a:extLst>
                <a:ext uri="{FF2B5EF4-FFF2-40B4-BE49-F238E27FC236}">
                  <a16:creationId xmlns:a16="http://schemas.microsoft.com/office/drawing/2014/main" id="{612E4914-0476-4B33-B1AF-C3C954BC39A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95513" y="1818968"/>
              <a:ext cx="4665895" cy="4665895"/>
            </a:xfrm>
            <a:prstGeom prst="rect">
              <a:avLst/>
            </a:prstGeom>
          </p:spPr>
        </p:pic>
      </p:grpSp>
      <p:sp>
        <p:nvSpPr>
          <p:cNvPr id="10" name="矩形 9">
            <a:extLst>
              <a:ext uri="{FF2B5EF4-FFF2-40B4-BE49-F238E27FC236}">
                <a16:creationId xmlns:a16="http://schemas.microsoft.com/office/drawing/2014/main" id="{D55CB42E-5388-4407-8163-BEAD05B4C325}"/>
              </a:ext>
            </a:extLst>
          </p:cNvPr>
          <p:cNvSpPr/>
          <p:nvPr/>
        </p:nvSpPr>
        <p:spPr>
          <a:xfrm>
            <a:off x="5176515" y="6272744"/>
            <a:ext cx="6908990" cy="461665"/>
          </a:xfrm>
          <a:prstGeom prst="rect">
            <a:avLst/>
          </a:prstGeom>
        </p:spPr>
        <p:txBody>
          <a:bodyPr wrap="square">
            <a:spAutoFit/>
          </a:bodyPr>
          <a:lstStyle/>
          <a:p>
            <a:pPr algn="r"/>
            <a:r>
              <a:rPr lang="zh-TW" altLang="en-US" sz="2400" b="1" dirty="0">
                <a:solidFill>
                  <a:schemeClr val="tx1">
                    <a:lumMod val="85000"/>
                    <a:lumOff val="15000"/>
                  </a:schemeClr>
                </a:solidFill>
                <a:latin typeface="微軟正黑體" panose="020B0604030504040204" pitchFamily="34" charset="-120"/>
                <a:ea typeface="微軟正黑體" panose="020B0604030504040204" pitchFamily="34" charset="-120"/>
              </a:rPr>
              <a:t>出廠即附贈</a:t>
            </a:r>
            <a:r>
              <a:rPr lang="en-US" altLang="zh-TW" sz="2400" b="1" dirty="0">
                <a:solidFill>
                  <a:schemeClr val="tx1">
                    <a:lumMod val="85000"/>
                    <a:lumOff val="15000"/>
                  </a:schemeClr>
                </a:solidFill>
                <a:latin typeface="微軟正黑體" panose="020B0604030504040204" pitchFamily="34" charset="-120"/>
                <a:ea typeface="微軟正黑體" panose="020B0604030504040204" pitchFamily="34" charset="-120"/>
              </a:rPr>
              <a:t>4</a:t>
            </a:r>
            <a:r>
              <a:rPr lang="zh-TW" altLang="en-US" sz="2400" b="1" dirty="0">
                <a:solidFill>
                  <a:schemeClr val="tx1">
                    <a:lumMod val="85000"/>
                    <a:lumOff val="15000"/>
                  </a:schemeClr>
                </a:solidFill>
                <a:latin typeface="微軟正黑體" panose="020B0604030504040204" pitchFamily="34" charset="-120"/>
                <a:ea typeface="微軟正黑體" panose="020B0604030504040204" pitchFamily="34" charset="-120"/>
              </a:rPr>
              <a:t>支風扇，外觀呈現乾淨整潔</a:t>
            </a:r>
          </a:p>
        </p:txBody>
      </p:sp>
    </p:spTree>
    <p:extLst>
      <p:ext uri="{BB962C8B-B14F-4D97-AF65-F5344CB8AC3E}">
        <p14:creationId xmlns:p14="http://schemas.microsoft.com/office/powerpoint/2010/main" val="140828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矩形 6"/>
          <p:cNvSpPr/>
          <p:nvPr/>
        </p:nvSpPr>
        <p:spPr>
          <a:xfrm>
            <a:off x="703326" y="909401"/>
            <a:ext cx="5542669" cy="2638030"/>
          </a:xfrm>
          <a:prstGeom prst="rect">
            <a:avLst/>
          </a:prstGeom>
        </p:spPr>
        <p:txBody>
          <a:bodyPr wrap="square">
            <a:spAutoFit/>
          </a:bodyPr>
          <a:lstStyle/>
          <a:p>
            <a:pPr algn="just">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風魅影</a:t>
            </a:r>
            <a:r>
              <a:rPr lang="en-US" altLang="zh-TW" sz="1400" dirty="0">
                <a:solidFill>
                  <a:schemeClr val="bg1"/>
                </a:solidFill>
                <a:latin typeface="微軟正黑體" panose="020B0604030504040204" pitchFamily="34" charset="-120"/>
                <a:ea typeface="微軟正黑體" panose="020B0604030504040204" pitchFamily="34" charset="-120"/>
              </a:rPr>
              <a:t>2022C</a:t>
            </a:r>
            <a:r>
              <a:rPr lang="zh-TW" altLang="en-US" sz="1400" dirty="0">
                <a:solidFill>
                  <a:schemeClr val="bg1"/>
                </a:solidFill>
                <a:latin typeface="微軟正黑體" panose="020B0604030504040204" pitchFamily="34" charset="-120"/>
                <a:ea typeface="微軟正黑體" panose="020B0604030504040204" pitchFamily="34" charset="-120"/>
              </a:rPr>
              <a:t>是一台簡單可靠且對於長期使用有貼心設計機箱，透過多層的過濾系統讓玩家在可以盡量減少拆裝的問題，並且在拆裝上絕對是簡單省時的清潔方式。</a:t>
            </a:r>
          </a:p>
          <a:p>
            <a:pPr algn="just">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前面板一直都是大多機殼進氣量最多的地方，因此在設計上透過多層次的過濾由最外面的鐵網將進行第一次過濾後，後方的濾網在將更小的灰塵顆粒阻擋於機身外面。上方則配有磁吸式濾網，除了讓落塵不會進入機身中也方便玩家清理，</a:t>
            </a:r>
            <a:r>
              <a:rPr lang="en-US" altLang="zh-TW" sz="1400" dirty="0">
                <a:solidFill>
                  <a:schemeClr val="bg1"/>
                </a:solidFill>
                <a:latin typeface="微軟正黑體" panose="020B0604030504040204" pitchFamily="34" charset="-120"/>
                <a:ea typeface="微軟正黑體" panose="020B0604030504040204" pitchFamily="34" charset="-120"/>
              </a:rPr>
              <a:t>PSU</a:t>
            </a:r>
            <a:r>
              <a:rPr lang="zh-TW" altLang="en-US" sz="1400" dirty="0">
                <a:solidFill>
                  <a:schemeClr val="bg1"/>
                </a:solidFill>
                <a:latin typeface="微軟正黑體" panose="020B0604030504040204" pitchFamily="34" charset="-120"/>
                <a:ea typeface="微軟正黑體" panose="020B0604030504040204" pitchFamily="34" charset="-120"/>
              </a:rPr>
              <a:t>也是容易帶入灰塵的地方，我們一樣配有專屬的濾網，讓玩家盡可能達到無塵的使用環境。</a:t>
            </a:r>
          </a:p>
        </p:txBody>
      </p:sp>
      <p:pic>
        <p:nvPicPr>
          <p:cNvPr id="10" name="圖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pic>
        <p:nvPicPr>
          <p:cNvPr id="13" name="圖片 12">
            <a:extLst>
              <a:ext uri="{FF2B5EF4-FFF2-40B4-BE49-F238E27FC236}">
                <a16:creationId xmlns:a16="http://schemas.microsoft.com/office/drawing/2014/main" id="{BDB860DB-4B71-4ACF-A84E-65BA2B41011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45995" y="551564"/>
            <a:ext cx="5382609" cy="3179880"/>
          </a:xfrm>
          <a:prstGeom prst="rect">
            <a:avLst/>
          </a:prstGeom>
        </p:spPr>
      </p:pic>
      <p:grpSp>
        <p:nvGrpSpPr>
          <p:cNvPr id="16" name="群組 15">
            <a:extLst>
              <a:ext uri="{FF2B5EF4-FFF2-40B4-BE49-F238E27FC236}">
                <a16:creationId xmlns:a16="http://schemas.microsoft.com/office/drawing/2014/main" id="{7305E240-DE2F-4F8F-8EFE-28B5F4B8C99F}"/>
              </a:ext>
            </a:extLst>
          </p:cNvPr>
          <p:cNvGrpSpPr/>
          <p:nvPr/>
        </p:nvGrpSpPr>
        <p:grpSpPr>
          <a:xfrm>
            <a:off x="553674" y="3977533"/>
            <a:ext cx="8391358" cy="1726733"/>
            <a:chOff x="553674" y="4919864"/>
            <a:chExt cx="8391358" cy="1726733"/>
          </a:xfrm>
        </p:grpSpPr>
        <p:sp>
          <p:nvSpPr>
            <p:cNvPr id="5" name="矩形 4"/>
            <p:cNvSpPr/>
            <p:nvPr/>
          </p:nvSpPr>
          <p:spPr>
            <a:xfrm>
              <a:off x="1072865" y="6323432"/>
              <a:ext cx="1306063" cy="307776"/>
            </a:xfrm>
            <a:prstGeom prst="rect">
              <a:avLst/>
            </a:prstGeom>
          </p:spPr>
          <p:txBody>
            <a:bodyPr wrap="none">
              <a:spAutoFit/>
            </a:bodyPr>
            <a:lstStyle/>
            <a:p>
              <a:r>
                <a:rPr lang="en-US" altLang="zh-TW" sz="1400" dirty="0">
                  <a:solidFill>
                    <a:srgbClr val="FFFFFF"/>
                  </a:solidFill>
                  <a:latin typeface="Calibri" panose="020F0502020204030204" pitchFamily="34" charset="0"/>
                </a:rPr>
                <a:t>PSU Dust Filter </a:t>
              </a:r>
              <a:endParaRPr lang="zh-TW" altLang="en-US" sz="1400" dirty="0"/>
            </a:p>
          </p:txBody>
        </p:sp>
        <p:pic>
          <p:nvPicPr>
            <p:cNvPr id="19" name="圖片 18">
              <a:extLst>
                <a:ext uri="{FF2B5EF4-FFF2-40B4-BE49-F238E27FC236}">
                  <a16:creationId xmlns:a16="http://schemas.microsoft.com/office/drawing/2014/main" id="{0B17A41B-964E-4818-AFD7-5B51269CF82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3674" y="4919864"/>
              <a:ext cx="2362586" cy="1276514"/>
            </a:xfrm>
            <a:prstGeom prst="rect">
              <a:avLst/>
            </a:prstGeom>
          </p:spPr>
        </p:pic>
        <p:sp>
          <p:nvSpPr>
            <p:cNvPr id="11" name="矩形 10"/>
            <p:cNvSpPr/>
            <p:nvPr/>
          </p:nvSpPr>
          <p:spPr>
            <a:xfrm>
              <a:off x="3473977" y="6308043"/>
              <a:ext cx="1860638" cy="338554"/>
            </a:xfrm>
            <a:prstGeom prst="rect">
              <a:avLst/>
            </a:prstGeom>
          </p:spPr>
          <p:txBody>
            <a:bodyPr wrap="none">
              <a:spAutoFit/>
            </a:bodyPr>
            <a:lstStyle/>
            <a:p>
              <a:r>
                <a:rPr lang="en-US" altLang="zh-TW" sz="1600" dirty="0">
                  <a:solidFill>
                    <a:srgbClr val="FFFFFF"/>
                  </a:solidFill>
                  <a:latin typeface="Calibri" panose="020F0502020204030204" pitchFamily="34" charset="0"/>
                </a:rPr>
                <a:t>Magnets Dust Filter </a:t>
              </a:r>
              <a:endParaRPr lang="zh-TW" altLang="en-US" sz="1600" dirty="0"/>
            </a:p>
          </p:txBody>
        </p:sp>
        <p:pic>
          <p:nvPicPr>
            <p:cNvPr id="6" name="圖片 5">
              <a:extLst>
                <a:ext uri="{FF2B5EF4-FFF2-40B4-BE49-F238E27FC236}">
                  <a16:creationId xmlns:a16="http://schemas.microsoft.com/office/drawing/2014/main" id="{EDB38DD5-172D-4274-9EC2-4D2BB36E74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69357" y="5056347"/>
              <a:ext cx="2264868" cy="1228855"/>
            </a:xfrm>
            <a:prstGeom prst="rect">
              <a:avLst/>
            </a:prstGeom>
          </p:spPr>
        </p:pic>
        <p:sp>
          <p:nvSpPr>
            <p:cNvPr id="9" name="矩形 8">
              <a:extLst>
                <a:ext uri="{FF2B5EF4-FFF2-40B4-BE49-F238E27FC236}">
                  <a16:creationId xmlns:a16="http://schemas.microsoft.com/office/drawing/2014/main" id="{76D46341-27C3-46AF-AC80-5DA69821883D}"/>
                </a:ext>
              </a:extLst>
            </p:cNvPr>
            <p:cNvSpPr/>
            <p:nvPr/>
          </p:nvSpPr>
          <p:spPr>
            <a:xfrm>
              <a:off x="5861316" y="6323432"/>
              <a:ext cx="3083716" cy="307777"/>
            </a:xfrm>
            <a:prstGeom prst="rect">
              <a:avLst/>
            </a:prstGeom>
          </p:spPr>
          <p:txBody>
            <a:bodyPr wrap="square">
              <a:spAutoFit/>
            </a:bodyPr>
            <a:lstStyle/>
            <a:p>
              <a:r>
                <a:rPr lang="en-US" altLang="zh-TW" sz="1400" dirty="0">
                  <a:solidFill>
                    <a:srgbClr val="FFFFFF"/>
                  </a:solidFill>
                  <a:latin typeface="Calibri" panose="020F0502020204030204" pitchFamily="34" charset="0"/>
                </a:rPr>
                <a:t>Easy Clean With Removable Dust Filters</a:t>
              </a:r>
              <a:endParaRPr lang="zh-TW" altLang="en-US" sz="1400" dirty="0"/>
            </a:p>
          </p:txBody>
        </p:sp>
      </p:grpSp>
      <p:sp>
        <p:nvSpPr>
          <p:cNvPr id="14" name="矩形 13">
            <a:extLst>
              <a:ext uri="{FF2B5EF4-FFF2-40B4-BE49-F238E27FC236}">
                <a16:creationId xmlns:a16="http://schemas.microsoft.com/office/drawing/2014/main" id="{A0D0D587-3DDE-47A3-97F6-4581B06BBCE2}"/>
              </a:ext>
            </a:extLst>
          </p:cNvPr>
          <p:cNvSpPr/>
          <p:nvPr/>
        </p:nvSpPr>
        <p:spPr>
          <a:xfrm>
            <a:off x="3657600" y="6272744"/>
            <a:ext cx="8427905" cy="461665"/>
          </a:xfrm>
          <a:prstGeom prst="rect">
            <a:avLst/>
          </a:prstGeom>
        </p:spPr>
        <p:txBody>
          <a:bodyPr wrap="square">
            <a:spAutoFit/>
          </a:bodyPr>
          <a:lstStyle/>
          <a:p>
            <a:pPr algn="r"/>
            <a:r>
              <a:rPr lang="zh-TW" altLang="en-US" sz="2400" b="1" dirty="0">
                <a:solidFill>
                  <a:schemeClr val="tx1">
                    <a:lumMod val="85000"/>
                    <a:lumOff val="15000"/>
                  </a:schemeClr>
                </a:solidFill>
                <a:latin typeface="微軟正黑體" panose="020B0604030504040204" pitchFamily="34" charset="-120"/>
                <a:ea typeface="微軟正黑體" panose="020B0604030504040204" pitchFamily="34" charset="-120"/>
              </a:rPr>
              <a:t>體貼的過濾設計為玩家帶來簡單的清潔體驗</a:t>
            </a:r>
          </a:p>
        </p:txBody>
      </p:sp>
      <p:pic>
        <p:nvPicPr>
          <p:cNvPr id="3" name="圖片 2">
            <a:extLst>
              <a:ext uri="{FF2B5EF4-FFF2-40B4-BE49-F238E27FC236}">
                <a16:creationId xmlns:a16="http://schemas.microsoft.com/office/drawing/2014/main" id="{3812092A-FEC4-4C69-9DD0-80AE37F77B7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117773" y="4080964"/>
            <a:ext cx="2732526" cy="1083073"/>
          </a:xfrm>
          <a:prstGeom prst="rect">
            <a:avLst/>
          </a:prstGeom>
        </p:spPr>
      </p:pic>
    </p:spTree>
    <p:extLst>
      <p:ext uri="{BB962C8B-B14F-4D97-AF65-F5344CB8AC3E}">
        <p14:creationId xmlns:p14="http://schemas.microsoft.com/office/powerpoint/2010/main" val="2495718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sp>
        <p:nvSpPr>
          <p:cNvPr id="15" name="文字方塊 14">
            <a:extLst>
              <a:ext uri="{FF2B5EF4-FFF2-40B4-BE49-F238E27FC236}">
                <a16:creationId xmlns:a16="http://schemas.microsoft.com/office/drawing/2014/main" id="{A30460BE-33F4-422D-BE9B-7600572B8C9B}"/>
              </a:ext>
            </a:extLst>
          </p:cNvPr>
          <p:cNvSpPr txBox="1"/>
          <p:nvPr/>
        </p:nvSpPr>
        <p:spPr>
          <a:xfrm>
            <a:off x="551692" y="1902674"/>
            <a:ext cx="3391318" cy="2654188"/>
          </a:xfrm>
          <a:prstGeom prst="rect">
            <a:avLst/>
          </a:prstGeom>
          <a:noFill/>
        </p:spPr>
        <p:txBody>
          <a:bodyPr wrap="square" numCol="1">
            <a:spAutoFit/>
          </a:bodyPr>
          <a:lstStyle/>
          <a:p>
            <a:pPr algn="just">
              <a:lnSpc>
                <a:spcPct val="120000"/>
              </a:lnSpc>
            </a:pPr>
            <a:r>
              <a:rPr lang="zh-TW" altLang="en-US" sz="1400" dirty="0">
                <a:solidFill>
                  <a:schemeClr val="bg1"/>
                </a:solidFill>
                <a:latin typeface="微軟正黑體" panose="020B0604030504040204" pitchFamily="34" charset="-120"/>
                <a:ea typeface="微軟正黑體" panose="020B0604030504040204" pitchFamily="34" charset="-120"/>
              </a:rPr>
              <a:t>為讓玩家擁有整潔的機箱空間，風魅影 </a:t>
            </a:r>
            <a:r>
              <a:rPr lang="en-US" altLang="zh-TW" sz="1400" dirty="0">
                <a:solidFill>
                  <a:schemeClr val="bg1"/>
                </a:solidFill>
                <a:latin typeface="微軟正黑體" panose="020B0604030504040204" pitchFamily="34" charset="-120"/>
                <a:ea typeface="微軟正黑體" panose="020B0604030504040204" pitchFamily="34" charset="-120"/>
              </a:rPr>
              <a:t>2022C</a:t>
            </a:r>
            <a:r>
              <a:rPr lang="zh-TW" altLang="en-US" sz="1400" dirty="0">
                <a:solidFill>
                  <a:schemeClr val="bg1"/>
                </a:solidFill>
                <a:latin typeface="微軟正黑體" panose="020B0604030504040204" pitchFamily="34" charset="-120"/>
                <a:ea typeface="微軟正黑體" panose="020B0604030504040204" pitchFamily="34" charset="-120"/>
              </a:rPr>
              <a:t>內建一個</a:t>
            </a:r>
            <a:r>
              <a:rPr lang="en-US" altLang="zh-TW" sz="1400" dirty="0">
                <a:solidFill>
                  <a:schemeClr val="bg1"/>
                </a:solidFill>
                <a:latin typeface="微軟正黑體" panose="020B0604030504040204" pitchFamily="34" charset="-120"/>
                <a:ea typeface="微軟正黑體" panose="020B0604030504040204" pitchFamily="34" charset="-120"/>
              </a:rPr>
              <a:t>PSU</a:t>
            </a:r>
            <a:r>
              <a:rPr lang="zh-TW" altLang="en-US" sz="1400" dirty="0">
                <a:solidFill>
                  <a:schemeClr val="bg1"/>
                </a:solidFill>
                <a:latin typeface="微軟正黑體" panose="020B0604030504040204" pitchFamily="34" charset="-120"/>
                <a:ea typeface="微軟正黑體" panose="020B0604030504040204" pitchFamily="34" charset="-120"/>
              </a:rPr>
              <a:t>遮罩，讓玩家可以將雜亂的線材藏於遮罩後，並露出</a:t>
            </a:r>
            <a:r>
              <a:rPr lang="en-US" altLang="zh-TW" sz="1400" dirty="0">
                <a:solidFill>
                  <a:schemeClr val="bg1"/>
                </a:solidFill>
                <a:latin typeface="微軟正黑體" panose="020B0604030504040204" pitchFamily="34" charset="-120"/>
                <a:ea typeface="微軟正黑體" panose="020B0604030504040204" pitchFamily="34" charset="-120"/>
              </a:rPr>
              <a:t>PSU</a:t>
            </a:r>
            <a:r>
              <a:rPr lang="zh-TW" altLang="en-US" sz="1400" dirty="0">
                <a:solidFill>
                  <a:schemeClr val="bg1"/>
                </a:solidFill>
                <a:latin typeface="微軟正黑體" panose="020B0604030504040204" pitchFamily="34" charset="-120"/>
                <a:ea typeface="微軟正黑體" panose="020B0604030504040204" pitchFamily="34" charset="-120"/>
              </a:rPr>
              <a:t>最帥氣的側面。</a:t>
            </a:r>
          </a:p>
          <a:p>
            <a:pPr algn="just">
              <a:lnSpc>
                <a:spcPct val="120000"/>
              </a:lnSpc>
            </a:pPr>
            <a:r>
              <a:rPr lang="zh-TW" altLang="en-US" sz="1400" dirty="0">
                <a:solidFill>
                  <a:schemeClr val="bg1"/>
                </a:solidFill>
                <a:latin typeface="微軟正黑體" panose="020B0604030504040204" pitchFamily="34" charset="-120"/>
                <a:ea typeface="微軟正黑體" panose="020B0604030504040204" pitchFamily="34" charset="-120"/>
              </a:rPr>
              <a:t>在這個緊湊的機身中風魅影</a:t>
            </a:r>
            <a:r>
              <a:rPr lang="en-US" altLang="zh-TW" sz="1400" dirty="0">
                <a:solidFill>
                  <a:schemeClr val="bg1"/>
                </a:solidFill>
                <a:latin typeface="微軟正黑體" panose="020B0604030504040204" pitchFamily="34" charset="-120"/>
                <a:ea typeface="微軟正黑體" panose="020B0604030504040204" pitchFamily="34" charset="-120"/>
              </a:rPr>
              <a:t>2022C</a:t>
            </a:r>
            <a:r>
              <a:rPr lang="zh-TW" altLang="en-US" sz="1400" dirty="0">
                <a:solidFill>
                  <a:schemeClr val="bg1"/>
                </a:solidFill>
                <a:latin typeface="微軟正黑體" panose="020B0604030504040204" pitchFamily="34" charset="-120"/>
                <a:ea typeface="微軟正黑體" panose="020B0604030504040204" pitchFamily="34" charset="-120"/>
              </a:rPr>
              <a:t>依舊可以輕易安裝的</a:t>
            </a:r>
            <a:r>
              <a:rPr lang="en-US" altLang="zh-TW" sz="1400" dirty="0">
                <a:solidFill>
                  <a:schemeClr val="bg1"/>
                </a:solidFill>
                <a:latin typeface="微軟正黑體" panose="020B0604030504040204" pitchFamily="34" charset="-120"/>
                <a:ea typeface="微軟正黑體" panose="020B0604030504040204" pitchFamily="34" charset="-120"/>
              </a:rPr>
              <a:t>ATX</a:t>
            </a:r>
            <a:r>
              <a:rPr lang="zh-TW" altLang="en-US" sz="1400" dirty="0">
                <a:solidFill>
                  <a:schemeClr val="bg1"/>
                </a:solidFill>
                <a:latin typeface="微軟正黑體" panose="020B0604030504040204" pitchFamily="34" charset="-120"/>
                <a:ea typeface="微軟正黑體" panose="020B0604030504040204" pitchFamily="34" charset="-120"/>
              </a:rPr>
              <a:t>主機板和長達 </a:t>
            </a:r>
            <a:r>
              <a:rPr lang="en-US" altLang="zh-TW" sz="1400" dirty="0">
                <a:solidFill>
                  <a:schemeClr val="bg1"/>
                </a:solidFill>
                <a:latin typeface="微軟正黑體" panose="020B0604030504040204" pitchFamily="34" charset="-120"/>
                <a:ea typeface="微軟正黑體" panose="020B0604030504040204" pitchFamily="34" charset="-120"/>
              </a:rPr>
              <a:t>200 mm</a:t>
            </a:r>
            <a:r>
              <a:rPr lang="zh-TW" altLang="en-US" sz="1400" dirty="0">
                <a:solidFill>
                  <a:schemeClr val="bg1"/>
                </a:solidFill>
                <a:latin typeface="微軟正黑體" panose="020B0604030504040204" pitchFamily="34" charset="-120"/>
                <a:ea typeface="微軟正黑體" panose="020B0604030504040204" pitchFamily="34" charset="-120"/>
              </a:rPr>
              <a:t>的</a:t>
            </a:r>
            <a:r>
              <a:rPr lang="en-US" altLang="zh-TW" sz="1400" dirty="0">
                <a:solidFill>
                  <a:schemeClr val="bg1"/>
                </a:solidFill>
                <a:latin typeface="微軟正黑體" panose="020B0604030504040204" pitchFamily="34" charset="-120"/>
                <a:ea typeface="微軟正黑體" panose="020B0604030504040204" pitchFamily="34" charset="-120"/>
              </a:rPr>
              <a:t>PSU</a:t>
            </a:r>
            <a:r>
              <a:rPr lang="zh-TW" altLang="en-US" sz="1400" dirty="0">
                <a:solidFill>
                  <a:schemeClr val="bg1"/>
                </a:solidFill>
                <a:latin typeface="微軟正黑體" panose="020B0604030504040204" pitchFamily="34" charset="-120"/>
                <a:ea typeface="微軟正黑體" panose="020B0604030504040204" pitchFamily="34" charset="-120"/>
              </a:rPr>
              <a:t>，此外高度達</a:t>
            </a:r>
            <a:r>
              <a:rPr lang="en-US" altLang="zh-TW" sz="1400" dirty="0">
                <a:solidFill>
                  <a:schemeClr val="bg1"/>
                </a:solidFill>
                <a:latin typeface="微軟正黑體" panose="020B0604030504040204" pitchFamily="34" charset="-120"/>
                <a:ea typeface="微軟正黑體" panose="020B0604030504040204" pitchFamily="34" charset="-120"/>
              </a:rPr>
              <a:t>160mm</a:t>
            </a:r>
            <a:r>
              <a:rPr lang="zh-TW" altLang="en-US" sz="1400" dirty="0">
                <a:solidFill>
                  <a:schemeClr val="bg1"/>
                </a:solidFill>
                <a:latin typeface="微軟正黑體" panose="020B0604030504040204" pitchFamily="34" charset="-120"/>
                <a:ea typeface="微軟正黑體" panose="020B0604030504040204" pitchFamily="34" charset="-120"/>
              </a:rPr>
              <a:t>的</a:t>
            </a:r>
            <a:r>
              <a:rPr lang="en-US" altLang="zh-TW" sz="1400" dirty="0">
                <a:solidFill>
                  <a:schemeClr val="bg1"/>
                </a:solidFill>
                <a:latin typeface="微軟正黑體" panose="020B0604030504040204" pitchFamily="34" charset="-120"/>
                <a:ea typeface="微軟正黑體" panose="020B0604030504040204" pitchFamily="34" charset="-120"/>
              </a:rPr>
              <a:t>CPU</a:t>
            </a:r>
            <a:r>
              <a:rPr lang="zh-TW" altLang="en-US" sz="1400" dirty="0">
                <a:solidFill>
                  <a:schemeClr val="bg1"/>
                </a:solidFill>
                <a:latin typeface="微軟正黑體" panose="020B0604030504040204" pitchFamily="34" charset="-120"/>
                <a:ea typeface="微軟正黑體" panose="020B0604030504040204" pitchFamily="34" charset="-120"/>
              </a:rPr>
              <a:t>散熱器，以及</a:t>
            </a:r>
            <a:r>
              <a:rPr lang="en-US" altLang="zh-TW" sz="1400" dirty="0">
                <a:solidFill>
                  <a:schemeClr val="bg1"/>
                </a:solidFill>
                <a:latin typeface="微軟正黑體" panose="020B0604030504040204" pitchFamily="34" charset="-120"/>
                <a:ea typeface="微軟正黑體" panose="020B0604030504040204" pitchFamily="34" charset="-120"/>
              </a:rPr>
              <a:t>315mm</a:t>
            </a:r>
            <a:r>
              <a:rPr lang="zh-TW" altLang="en-US" sz="1400" dirty="0">
                <a:solidFill>
                  <a:schemeClr val="bg1"/>
                </a:solidFill>
                <a:latin typeface="微軟正黑體" panose="020B0604030504040204" pitchFamily="34" charset="-120"/>
                <a:ea typeface="微軟正黑體" panose="020B0604030504040204" pitchFamily="34" charset="-120"/>
              </a:rPr>
              <a:t>顯卡也是遊刃有餘。在機身背後有著</a:t>
            </a:r>
            <a:r>
              <a:rPr lang="en-US" altLang="zh-TW" sz="1400" dirty="0">
                <a:solidFill>
                  <a:schemeClr val="bg1"/>
                </a:solidFill>
                <a:latin typeface="微軟正黑體" panose="020B0604030504040204" pitchFamily="34" charset="-120"/>
                <a:ea typeface="微軟正黑體" panose="020B0604030504040204" pitchFamily="34" charset="-120"/>
              </a:rPr>
              <a:t>27mm</a:t>
            </a:r>
            <a:r>
              <a:rPr lang="zh-TW" altLang="en-US" sz="1400" dirty="0">
                <a:solidFill>
                  <a:schemeClr val="bg1"/>
                </a:solidFill>
                <a:latin typeface="微軟正黑體" panose="020B0604030504040204" pitchFamily="34" charset="-120"/>
                <a:ea typeface="微軟正黑體" panose="020B0604030504040204" pitchFamily="34" charset="-120"/>
              </a:rPr>
              <a:t>的理線空間讓玩家可以發揮他們創意安裝高階的電競硬體。</a:t>
            </a:r>
          </a:p>
        </p:txBody>
      </p:sp>
      <p:sp>
        <p:nvSpPr>
          <p:cNvPr id="19" name="矩形 18">
            <a:extLst>
              <a:ext uri="{FF2B5EF4-FFF2-40B4-BE49-F238E27FC236}">
                <a16:creationId xmlns:a16="http://schemas.microsoft.com/office/drawing/2014/main" id="{17C82D22-E150-43B1-9026-F5CEBBBF6343}"/>
              </a:ext>
            </a:extLst>
          </p:cNvPr>
          <p:cNvSpPr/>
          <p:nvPr/>
        </p:nvSpPr>
        <p:spPr>
          <a:xfrm>
            <a:off x="3657600" y="6272744"/>
            <a:ext cx="8427905" cy="461665"/>
          </a:xfrm>
          <a:prstGeom prst="rect">
            <a:avLst/>
          </a:prstGeom>
        </p:spPr>
        <p:txBody>
          <a:bodyPr wrap="square">
            <a:spAutoFit/>
          </a:bodyPr>
          <a:lstStyle/>
          <a:p>
            <a:pPr algn="r"/>
            <a:r>
              <a:rPr lang="zh-TW" altLang="en-US" sz="2400" b="1" dirty="0">
                <a:solidFill>
                  <a:schemeClr val="tx1">
                    <a:lumMod val="85000"/>
                    <a:lumOff val="15000"/>
                  </a:schemeClr>
                </a:solidFill>
                <a:latin typeface="微軟正黑體" panose="020B0604030504040204" pitchFamily="34" charset="-120"/>
                <a:ea typeface="微軟正黑體" panose="020B0604030504040204" pitchFamily="34" charset="-120"/>
              </a:rPr>
              <a:t>簡潔的內部設計搭配充足的理線空間</a:t>
            </a:r>
          </a:p>
        </p:txBody>
      </p:sp>
      <p:grpSp>
        <p:nvGrpSpPr>
          <p:cNvPr id="16" name="群組 15">
            <a:extLst>
              <a:ext uri="{FF2B5EF4-FFF2-40B4-BE49-F238E27FC236}">
                <a16:creationId xmlns:a16="http://schemas.microsoft.com/office/drawing/2014/main" id="{5D9D89C6-8151-D2D5-FE9B-0D8B418EC8FD}"/>
              </a:ext>
            </a:extLst>
          </p:cNvPr>
          <p:cNvGrpSpPr/>
          <p:nvPr/>
        </p:nvGrpSpPr>
        <p:grpSpPr>
          <a:xfrm>
            <a:off x="3816682" y="1417573"/>
            <a:ext cx="7823626" cy="4186561"/>
            <a:chOff x="3701109" y="1825197"/>
            <a:chExt cx="7823626" cy="4186561"/>
          </a:xfrm>
        </p:grpSpPr>
        <p:grpSp>
          <p:nvGrpSpPr>
            <p:cNvPr id="18" name="群組 17">
              <a:extLst>
                <a:ext uri="{FF2B5EF4-FFF2-40B4-BE49-F238E27FC236}">
                  <a16:creationId xmlns:a16="http://schemas.microsoft.com/office/drawing/2014/main" id="{CFB9FCC2-872A-A310-184E-30390A997A75}"/>
                </a:ext>
              </a:extLst>
            </p:cNvPr>
            <p:cNvGrpSpPr/>
            <p:nvPr/>
          </p:nvGrpSpPr>
          <p:grpSpPr>
            <a:xfrm>
              <a:off x="3701109" y="1825197"/>
              <a:ext cx="7823626" cy="4186561"/>
              <a:chOff x="3701109" y="1825197"/>
              <a:chExt cx="7823626" cy="4186561"/>
            </a:xfrm>
          </p:grpSpPr>
          <p:pic>
            <p:nvPicPr>
              <p:cNvPr id="21" name="圖片 20">
                <a:extLst>
                  <a:ext uri="{FF2B5EF4-FFF2-40B4-BE49-F238E27FC236}">
                    <a16:creationId xmlns:a16="http://schemas.microsoft.com/office/drawing/2014/main" id="{E6B02E07-B8CE-B9AF-DC98-4B40A3AB4B9D}"/>
                  </a:ext>
                </a:extLst>
              </p:cNvPr>
              <p:cNvPicPr>
                <a:picLocks noChangeAspect="1"/>
              </p:cNvPicPr>
              <p:nvPr/>
            </p:nvPicPr>
            <p:blipFill rotWithShape="1">
              <a:blip r:embed="rId4"/>
              <a:srcRect r="25032"/>
              <a:stretch/>
            </p:blipFill>
            <p:spPr>
              <a:xfrm>
                <a:off x="8839840" y="1832316"/>
                <a:ext cx="2684895" cy="3581400"/>
              </a:xfrm>
              <a:prstGeom prst="rect">
                <a:avLst/>
              </a:prstGeom>
            </p:spPr>
          </p:pic>
          <p:pic>
            <p:nvPicPr>
              <p:cNvPr id="22" name="圖片 21">
                <a:extLst>
                  <a:ext uri="{FF2B5EF4-FFF2-40B4-BE49-F238E27FC236}">
                    <a16:creationId xmlns:a16="http://schemas.microsoft.com/office/drawing/2014/main" id="{8F210846-C2FF-C805-533A-5B8C53E61F4B}"/>
                  </a:ext>
                </a:extLst>
              </p:cNvPr>
              <p:cNvPicPr>
                <a:picLocks noChangeAspect="1"/>
              </p:cNvPicPr>
              <p:nvPr/>
            </p:nvPicPr>
            <p:blipFill>
              <a:blip r:embed="rId5"/>
              <a:stretch>
                <a:fillRect/>
              </a:stretch>
            </p:blipFill>
            <p:spPr>
              <a:xfrm>
                <a:off x="6538054" y="1825197"/>
                <a:ext cx="3581400" cy="3581400"/>
              </a:xfrm>
              <a:prstGeom prst="rect">
                <a:avLst/>
              </a:prstGeom>
            </p:spPr>
          </p:pic>
          <p:pic>
            <p:nvPicPr>
              <p:cNvPr id="23" name="圖片 22">
                <a:extLst>
                  <a:ext uri="{FF2B5EF4-FFF2-40B4-BE49-F238E27FC236}">
                    <a16:creationId xmlns:a16="http://schemas.microsoft.com/office/drawing/2014/main" id="{7196645B-A139-6212-9188-F9834884425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01109" y="1866141"/>
                <a:ext cx="3489322" cy="3489322"/>
              </a:xfrm>
              <a:prstGeom prst="rect">
                <a:avLst/>
              </a:prstGeom>
            </p:spPr>
          </p:pic>
          <p:sp>
            <p:nvSpPr>
              <p:cNvPr id="34" name="矩形 33">
                <a:extLst>
                  <a:ext uri="{FF2B5EF4-FFF2-40B4-BE49-F238E27FC236}">
                    <a16:creationId xmlns:a16="http://schemas.microsoft.com/office/drawing/2014/main" id="{D253AD16-51CA-1FEF-D735-3AC930BDA5F9}"/>
                  </a:ext>
                </a:extLst>
              </p:cNvPr>
              <p:cNvSpPr/>
              <p:nvPr/>
            </p:nvSpPr>
            <p:spPr>
              <a:xfrm>
                <a:off x="4287236" y="3282661"/>
                <a:ext cx="2107702" cy="540231"/>
              </a:xfrm>
              <a:prstGeom prst="rect">
                <a:avLst/>
              </a:prstGeom>
              <a:solidFill>
                <a:srgbClr val="7030A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5" name="矩形 34">
                <a:extLst>
                  <a:ext uri="{FF2B5EF4-FFF2-40B4-BE49-F238E27FC236}">
                    <a16:creationId xmlns:a16="http://schemas.microsoft.com/office/drawing/2014/main" id="{D8EF9B75-41B9-E0A8-D4AF-327F0A1882CE}"/>
                  </a:ext>
                </a:extLst>
              </p:cNvPr>
              <p:cNvSpPr/>
              <p:nvPr/>
            </p:nvSpPr>
            <p:spPr>
              <a:xfrm>
                <a:off x="8145517" y="4313442"/>
                <a:ext cx="1411321" cy="169831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dirty="0">
                  <a:solidFill>
                    <a:srgbClr val="FF0000"/>
                  </a:solidFill>
                </a:endParaRPr>
              </a:p>
            </p:txBody>
          </p:sp>
          <p:sp>
            <p:nvSpPr>
              <p:cNvPr id="36" name="文字方塊 35">
                <a:extLst>
                  <a:ext uri="{FF2B5EF4-FFF2-40B4-BE49-F238E27FC236}">
                    <a16:creationId xmlns:a16="http://schemas.microsoft.com/office/drawing/2014/main" id="{8A7A73AE-07AB-CA54-E792-D94220E0B825}"/>
                  </a:ext>
                </a:extLst>
              </p:cNvPr>
              <p:cNvSpPr txBox="1"/>
              <p:nvPr/>
            </p:nvSpPr>
            <p:spPr>
              <a:xfrm>
                <a:off x="8130607" y="5162600"/>
                <a:ext cx="1426232" cy="830997"/>
              </a:xfrm>
              <a:prstGeom prst="rect">
                <a:avLst/>
              </a:prstGeom>
              <a:noFill/>
            </p:spPr>
            <p:txBody>
              <a:bodyPr wrap="square">
                <a:spAutoFit/>
              </a:bodyPr>
              <a:lstStyle/>
              <a:p>
                <a:r>
                  <a:rPr lang="en-US" altLang="zh-TW" sz="1200" dirty="0">
                    <a:solidFill>
                      <a:srgbClr val="FFFFFF"/>
                    </a:solidFill>
                    <a:latin typeface="微軟正黑體" panose="020B0604030504040204" pitchFamily="34" charset="-120"/>
                    <a:ea typeface="微軟正黑體" panose="020B0604030504040204" pitchFamily="34" charset="-120"/>
                  </a:rPr>
                  <a:t>ATX &amp; Standard / </a:t>
                </a:r>
                <a:r>
                  <a:rPr lang="zh-TW" altLang="en-US" sz="1200" dirty="0">
                    <a:solidFill>
                      <a:srgbClr val="FFFFFF"/>
                    </a:solidFill>
                    <a:latin typeface="微軟正黑體" panose="020B0604030504040204" pitchFamily="34" charset="-120"/>
                    <a:ea typeface="微軟正黑體" panose="020B0604030504040204" pitchFamily="34" charset="-120"/>
                  </a:rPr>
                  <a:t>長度可達 </a:t>
                </a:r>
                <a:r>
                  <a:rPr lang="en-US" altLang="zh-TW" sz="1200" dirty="0">
                    <a:solidFill>
                      <a:srgbClr val="FFFFFF"/>
                    </a:solidFill>
                    <a:latin typeface="微軟正黑體" panose="020B0604030504040204" pitchFamily="34" charset="-120"/>
                    <a:ea typeface="微軟正黑體" panose="020B0604030504040204" pitchFamily="34" charset="-120"/>
                  </a:rPr>
                  <a:t>200mm(</a:t>
                </a:r>
                <a:r>
                  <a:rPr lang="zh-TW" altLang="en-US" sz="1200" dirty="0">
                    <a:solidFill>
                      <a:srgbClr val="FFFFFF"/>
                    </a:solidFill>
                    <a:latin typeface="微軟正黑體" panose="020B0604030504040204" pitchFamily="34" charset="-120"/>
                    <a:ea typeface="微軟正黑體" panose="020B0604030504040204" pitchFamily="34" charset="-120"/>
                  </a:rPr>
                  <a:t>建議長度至 </a:t>
                </a:r>
                <a:r>
                  <a:rPr lang="en-US" altLang="zh-TW" sz="1200" dirty="0">
                    <a:solidFill>
                      <a:srgbClr val="FFFFFF"/>
                    </a:solidFill>
                    <a:latin typeface="微軟正黑體" panose="020B0604030504040204" pitchFamily="34" charset="-120"/>
                    <a:ea typeface="微軟正黑體" panose="020B0604030504040204" pitchFamily="34" charset="-120"/>
                  </a:rPr>
                  <a:t>190mm)</a:t>
                </a:r>
                <a:endParaRPr lang="zh-TW" altLang="en-US" sz="1200" dirty="0">
                  <a:solidFill>
                    <a:srgbClr val="FFFFFF"/>
                  </a:solidFill>
                  <a:latin typeface="微軟正黑體" panose="020B0604030504040204" pitchFamily="34" charset="-120"/>
                  <a:ea typeface="微軟正黑體" panose="020B0604030504040204" pitchFamily="34" charset="-120"/>
                </a:endParaRPr>
              </a:p>
            </p:txBody>
          </p:sp>
          <p:sp>
            <p:nvSpPr>
              <p:cNvPr id="37" name="矩形 36">
                <a:extLst>
                  <a:ext uri="{FF2B5EF4-FFF2-40B4-BE49-F238E27FC236}">
                    <a16:creationId xmlns:a16="http://schemas.microsoft.com/office/drawing/2014/main" id="{08FFFF92-6E2A-C357-29AB-228A917456FB}"/>
                  </a:ext>
                </a:extLst>
              </p:cNvPr>
              <p:cNvSpPr/>
              <p:nvPr/>
            </p:nvSpPr>
            <p:spPr>
              <a:xfrm>
                <a:off x="11142831" y="2050105"/>
                <a:ext cx="255032" cy="2958452"/>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文字方塊 37">
                <a:extLst>
                  <a:ext uri="{FF2B5EF4-FFF2-40B4-BE49-F238E27FC236}">
                    <a16:creationId xmlns:a16="http://schemas.microsoft.com/office/drawing/2014/main" id="{D97D46E7-71B9-DBC9-814D-AD4893937472}"/>
                  </a:ext>
                </a:extLst>
              </p:cNvPr>
              <p:cNvSpPr txBox="1"/>
              <p:nvPr/>
            </p:nvSpPr>
            <p:spPr>
              <a:xfrm rot="16200000">
                <a:off x="9976642" y="3312404"/>
                <a:ext cx="2587409" cy="276999"/>
              </a:xfrm>
              <a:prstGeom prst="rect">
                <a:avLst/>
              </a:prstGeom>
              <a:noFill/>
            </p:spPr>
            <p:txBody>
              <a:bodyPr wrap="square">
                <a:spAutoFit/>
              </a:bodyPr>
              <a:lstStyle/>
              <a:p>
                <a:pPr algn="ctr"/>
                <a:r>
                  <a:rPr lang="zh-TW" altLang="en-US" sz="1200" dirty="0">
                    <a:solidFill>
                      <a:srgbClr val="FFFFFF"/>
                    </a:solidFill>
                    <a:latin typeface="微軟正黑體" panose="020B0604030504040204" pitchFamily="34" charset="-120"/>
                    <a:ea typeface="微軟正黑體" panose="020B0604030504040204" pitchFamily="34" charset="-120"/>
                  </a:rPr>
                  <a:t>理線空間 </a:t>
                </a:r>
                <a:r>
                  <a:rPr lang="en-US" altLang="zh-TW" sz="1200" dirty="0">
                    <a:solidFill>
                      <a:srgbClr val="FFFFFF"/>
                    </a:solidFill>
                    <a:latin typeface="微軟正黑體" panose="020B0604030504040204" pitchFamily="34" charset="-120"/>
                    <a:ea typeface="微軟正黑體" panose="020B0604030504040204" pitchFamily="34" charset="-120"/>
                  </a:rPr>
                  <a:t>27mm</a:t>
                </a:r>
                <a:endParaRPr lang="zh-TW" altLang="en-US" sz="1200" dirty="0">
                  <a:solidFill>
                    <a:srgbClr val="FFFFFF"/>
                  </a:solidFill>
                  <a:latin typeface="微軟正黑體" panose="020B0604030504040204" pitchFamily="34" charset="-120"/>
                  <a:ea typeface="微軟正黑體" panose="020B0604030504040204" pitchFamily="34" charset="-120"/>
                </a:endParaRPr>
              </a:p>
            </p:txBody>
          </p:sp>
          <p:sp>
            <p:nvSpPr>
              <p:cNvPr id="39" name="矩形 38">
                <a:extLst>
                  <a:ext uri="{FF2B5EF4-FFF2-40B4-BE49-F238E27FC236}">
                    <a16:creationId xmlns:a16="http://schemas.microsoft.com/office/drawing/2014/main" id="{034F1E9E-2395-BFD8-CCC4-85834E378871}"/>
                  </a:ext>
                </a:extLst>
              </p:cNvPr>
              <p:cNvSpPr/>
              <p:nvPr/>
            </p:nvSpPr>
            <p:spPr>
              <a:xfrm rot="16200000">
                <a:off x="10061780" y="2259095"/>
                <a:ext cx="857729" cy="1098506"/>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0" name="文字方塊 39">
                <a:extLst>
                  <a:ext uri="{FF2B5EF4-FFF2-40B4-BE49-F238E27FC236}">
                    <a16:creationId xmlns:a16="http://schemas.microsoft.com/office/drawing/2014/main" id="{A7A378BD-6B71-2592-4302-C3657DAEBE94}"/>
                  </a:ext>
                </a:extLst>
              </p:cNvPr>
              <p:cNvSpPr txBox="1"/>
              <p:nvPr/>
            </p:nvSpPr>
            <p:spPr>
              <a:xfrm>
                <a:off x="9927433" y="2590169"/>
                <a:ext cx="1106973" cy="461665"/>
              </a:xfrm>
              <a:prstGeom prst="rect">
                <a:avLst/>
              </a:prstGeom>
              <a:noFill/>
            </p:spPr>
            <p:txBody>
              <a:bodyPr wrap="square">
                <a:spAutoFit/>
              </a:bodyPr>
              <a:lstStyle/>
              <a:p>
                <a:pPr algn="ctr"/>
                <a:r>
                  <a:rPr lang="zh-TW" altLang="en-US" sz="1200" dirty="0">
                    <a:solidFill>
                      <a:srgbClr val="FFFFFF"/>
                    </a:solidFill>
                    <a:latin typeface="微軟正黑體" panose="020B0604030504040204" pitchFamily="34" charset="-120"/>
                    <a:ea typeface="微軟正黑體" panose="020B0604030504040204" pitchFamily="34" charset="-120"/>
                  </a:rPr>
                  <a:t>空冷高度支援</a:t>
                </a:r>
                <a:r>
                  <a:rPr lang="en-US" altLang="zh-TW" sz="1200" dirty="0">
                    <a:solidFill>
                      <a:srgbClr val="FFFFFF"/>
                    </a:solidFill>
                    <a:latin typeface="微軟正黑體" panose="020B0604030504040204" pitchFamily="34" charset="-120"/>
                    <a:ea typeface="微軟正黑體" panose="020B0604030504040204" pitchFamily="34" charset="-120"/>
                  </a:rPr>
                  <a:t>160mm</a:t>
                </a:r>
                <a:endParaRPr lang="zh-TW" altLang="en-US" sz="1200" dirty="0">
                  <a:solidFill>
                    <a:srgbClr val="FFFFFF"/>
                  </a:solidFill>
                  <a:latin typeface="微軟正黑體" panose="020B0604030504040204" pitchFamily="34" charset="-120"/>
                  <a:ea typeface="微軟正黑體" panose="020B0604030504040204" pitchFamily="34" charset="-120"/>
                </a:endParaRPr>
              </a:p>
            </p:txBody>
          </p:sp>
        </p:grpSp>
        <p:sp>
          <p:nvSpPr>
            <p:cNvPr id="20" name="文字方塊 19">
              <a:extLst>
                <a:ext uri="{FF2B5EF4-FFF2-40B4-BE49-F238E27FC236}">
                  <a16:creationId xmlns:a16="http://schemas.microsoft.com/office/drawing/2014/main" id="{4EBD5A66-9AE3-A4F3-2725-28E380BF002B}"/>
                </a:ext>
              </a:extLst>
            </p:cNvPr>
            <p:cNvSpPr txBox="1"/>
            <p:nvPr/>
          </p:nvSpPr>
          <p:spPr>
            <a:xfrm>
              <a:off x="4239972" y="3406386"/>
              <a:ext cx="2268728" cy="276999"/>
            </a:xfrm>
            <a:prstGeom prst="rect">
              <a:avLst/>
            </a:prstGeom>
            <a:noFill/>
          </p:spPr>
          <p:txBody>
            <a:bodyPr wrap="square">
              <a:spAutoFit/>
            </a:bodyPr>
            <a:lstStyle/>
            <a:p>
              <a:pPr algn="ctr"/>
              <a:r>
                <a:rPr lang="zh-TW" altLang="en-US" sz="1200" dirty="0">
                  <a:solidFill>
                    <a:schemeClr val="bg1"/>
                  </a:solidFill>
                  <a:latin typeface="微軟正黑體" panose="020B0604030504040204" pitchFamily="34" charset="-120"/>
                  <a:ea typeface="微軟正黑體" panose="020B0604030504040204" pitchFamily="34" charset="-120"/>
                </a:rPr>
                <a:t>顯卡長度支援 </a:t>
              </a:r>
              <a:r>
                <a:rPr lang="en-US" altLang="zh-TW" sz="1200" dirty="0">
                  <a:solidFill>
                    <a:schemeClr val="bg1"/>
                  </a:solidFill>
                  <a:latin typeface="微軟正黑體" panose="020B0604030504040204" pitchFamily="34" charset="-120"/>
                  <a:ea typeface="微軟正黑體" panose="020B0604030504040204" pitchFamily="34" charset="-120"/>
                </a:rPr>
                <a:t>315mm</a:t>
              </a:r>
              <a:endParaRPr lang="zh-TW" altLang="en-US" sz="1200" dirty="0">
                <a:solidFill>
                  <a:schemeClr val="bg1"/>
                </a:solidFill>
                <a:latin typeface="微軟正黑體" panose="020B0604030504040204" pitchFamily="34" charset="-120"/>
                <a:ea typeface="微軟正黑體" panose="020B0604030504040204" pitchFamily="34" charset="-120"/>
                <a:cs typeface="Calibri"/>
              </a:endParaRPr>
            </a:p>
          </p:txBody>
        </p:sp>
      </p:grpSp>
    </p:spTree>
    <p:extLst>
      <p:ext uri="{BB962C8B-B14F-4D97-AF65-F5344CB8AC3E}">
        <p14:creationId xmlns:p14="http://schemas.microsoft.com/office/powerpoint/2010/main" val="776970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sp>
        <p:nvSpPr>
          <p:cNvPr id="3" name="矩形 2"/>
          <p:cNvSpPr/>
          <p:nvPr/>
        </p:nvSpPr>
        <p:spPr>
          <a:xfrm>
            <a:off x="561905" y="3779324"/>
            <a:ext cx="6184667" cy="1991699"/>
          </a:xfrm>
          <a:prstGeom prst="rect">
            <a:avLst/>
          </a:prstGeom>
        </p:spPr>
        <p:txBody>
          <a:bodyPr wrap="square">
            <a:spAutoFit/>
          </a:bodyPr>
          <a:lstStyle/>
          <a:p>
            <a:pPr algn="just">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為了兼容更多的硬體，風魅影</a:t>
            </a:r>
            <a:r>
              <a:rPr lang="en-US" altLang="zh-TW" sz="1400" dirty="0">
                <a:solidFill>
                  <a:schemeClr val="bg1"/>
                </a:solidFill>
                <a:latin typeface="微軟正黑體" panose="020B0604030504040204" pitchFamily="34" charset="-120"/>
                <a:ea typeface="微軟正黑體" panose="020B0604030504040204" pitchFamily="34" charset="-120"/>
              </a:rPr>
              <a:t>2022C</a:t>
            </a:r>
            <a:r>
              <a:rPr lang="zh-TW" altLang="en-US" sz="1400" dirty="0">
                <a:solidFill>
                  <a:schemeClr val="bg1"/>
                </a:solidFill>
                <a:latin typeface="微軟正黑體" panose="020B0604030504040204" pitchFamily="34" charset="-120"/>
                <a:ea typeface="微軟正黑體" panose="020B0604030504040204" pitchFamily="34" charset="-120"/>
              </a:rPr>
              <a:t>裝配了模組化的硬碟磁架，這會讓玩家在安裝</a:t>
            </a:r>
            <a:r>
              <a:rPr lang="en-US" altLang="zh-TW" sz="1400" dirty="0">
                <a:solidFill>
                  <a:schemeClr val="bg1"/>
                </a:solidFill>
                <a:latin typeface="微軟正黑體" panose="020B0604030504040204" pitchFamily="34" charset="-120"/>
                <a:ea typeface="微軟正黑體" panose="020B0604030504040204" pitchFamily="34" charset="-120"/>
              </a:rPr>
              <a:t>PSU</a:t>
            </a:r>
            <a:r>
              <a:rPr lang="zh-TW" altLang="en-US" sz="1400" dirty="0">
                <a:solidFill>
                  <a:schemeClr val="bg1"/>
                </a:solidFill>
                <a:latin typeface="微軟正黑體" panose="020B0604030504040204" pitchFamily="34" charset="-120"/>
                <a:ea typeface="微軟正黑體" panose="020B0604030504040204" pitchFamily="34" charset="-120"/>
              </a:rPr>
              <a:t>的時候有更多的便利性和選擇性。除了易於安裝外，玩家也可以對應所選配的硬體做調整。例如因應</a:t>
            </a:r>
            <a:r>
              <a:rPr lang="en-US" altLang="zh-TW" sz="1400" dirty="0">
                <a:solidFill>
                  <a:schemeClr val="bg1"/>
                </a:solidFill>
                <a:latin typeface="微軟正黑體" panose="020B0604030504040204" pitchFamily="34" charset="-120"/>
                <a:ea typeface="微軟正黑體" panose="020B0604030504040204" pitchFamily="34" charset="-120"/>
              </a:rPr>
              <a:t>PSU</a:t>
            </a:r>
            <a:r>
              <a:rPr lang="zh-TW" altLang="en-US" sz="1400" dirty="0">
                <a:solidFill>
                  <a:schemeClr val="bg1"/>
                </a:solidFill>
                <a:latin typeface="微軟正黑體" panose="020B0604030504040204" pitchFamily="34" charset="-120"/>
                <a:ea typeface="微軟正黑體" panose="020B0604030504040204" pitchFamily="34" charset="-120"/>
              </a:rPr>
              <a:t>的大小可將磁架往前推進；對於有安裝較厚的水冷排時也可將磁架的位置進行調整。</a:t>
            </a:r>
          </a:p>
          <a:p>
            <a:pPr algn="just">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模組化的磁架可以搭載</a:t>
            </a:r>
            <a:r>
              <a:rPr lang="en-US" altLang="zh-TW" sz="1400" dirty="0">
                <a:solidFill>
                  <a:schemeClr val="bg1"/>
                </a:solidFill>
                <a:latin typeface="微軟正黑體" panose="020B0604030504040204" pitchFamily="34" charset="-120"/>
                <a:ea typeface="微軟正黑體" panose="020B0604030504040204" pitchFamily="34" charset="-120"/>
              </a:rPr>
              <a:t>1</a:t>
            </a:r>
            <a:r>
              <a:rPr lang="zh-TW" altLang="en-US" sz="1400" dirty="0">
                <a:solidFill>
                  <a:schemeClr val="bg1"/>
                </a:solidFill>
                <a:latin typeface="微軟正黑體" panose="020B0604030504040204" pitchFamily="34" charset="-120"/>
                <a:ea typeface="微軟正黑體" panose="020B0604030504040204" pitchFamily="34" charset="-120"/>
              </a:rPr>
              <a:t>顆</a:t>
            </a:r>
            <a:r>
              <a:rPr lang="en-US" altLang="zh-TW" sz="1400" dirty="0">
                <a:solidFill>
                  <a:schemeClr val="bg1"/>
                </a:solidFill>
                <a:latin typeface="微軟正黑體" panose="020B0604030504040204" pitchFamily="34" charset="-120"/>
                <a:ea typeface="微軟正黑體" panose="020B0604030504040204" pitchFamily="34" charset="-120"/>
              </a:rPr>
              <a:t>HDD+1</a:t>
            </a:r>
            <a:r>
              <a:rPr lang="zh-TW" altLang="en-US" sz="1400" dirty="0">
                <a:solidFill>
                  <a:schemeClr val="bg1"/>
                </a:solidFill>
                <a:latin typeface="微軟正黑體" panose="020B0604030504040204" pitchFamily="34" charset="-120"/>
                <a:ea typeface="微軟正黑體" panose="020B0604030504040204" pitchFamily="34" charset="-120"/>
              </a:rPr>
              <a:t>顆</a:t>
            </a:r>
            <a:r>
              <a:rPr lang="en-US" altLang="zh-TW" sz="1400" dirty="0">
                <a:solidFill>
                  <a:schemeClr val="bg1"/>
                </a:solidFill>
                <a:latin typeface="微軟正黑體" panose="020B0604030504040204" pitchFamily="34" charset="-120"/>
                <a:ea typeface="微軟正黑體" panose="020B0604030504040204" pitchFamily="34" charset="-120"/>
              </a:rPr>
              <a:t>SSD</a:t>
            </a:r>
            <a:r>
              <a:rPr lang="zh-TW" altLang="en-US" sz="1400" dirty="0">
                <a:solidFill>
                  <a:schemeClr val="bg1"/>
                </a:solidFill>
                <a:latin typeface="微軟正黑體" panose="020B0604030504040204" pitchFamily="34" charset="-120"/>
                <a:ea typeface="微軟正黑體" panose="020B0604030504040204" pitchFamily="34" charset="-120"/>
              </a:rPr>
              <a:t>或</a:t>
            </a:r>
            <a:r>
              <a:rPr lang="en-US" altLang="zh-TW" sz="1400" dirty="0">
                <a:solidFill>
                  <a:schemeClr val="bg1"/>
                </a:solidFill>
                <a:latin typeface="微軟正黑體" panose="020B0604030504040204" pitchFamily="34" charset="-120"/>
                <a:ea typeface="微軟正黑體" panose="020B0604030504040204" pitchFamily="34" charset="-120"/>
              </a:rPr>
              <a:t>2</a:t>
            </a:r>
            <a:r>
              <a:rPr lang="zh-TW" altLang="en-US" sz="1400" dirty="0">
                <a:solidFill>
                  <a:schemeClr val="bg1"/>
                </a:solidFill>
                <a:latin typeface="微軟正黑體" panose="020B0604030504040204" pitchFamily="34" charset="-120"/>
                <a:ea typeface="微軟正黑體" panose="020B0604030504040204" pitchFamily="34" charset="-120"/>
              </a:rPr>
              <a:t>顆</a:t>
            </a:r>
            <a:r>
              <a:rPr lang="en-US" altLang="zh-TW" sz="1400" dirty="0">
                <a:solidFill>
                  <a:schemeClr val="bg1"/>
                </a:solidFill>
                <a:latin typeface="微軟正黑體" panose="020B0604030504040204" pitchFamily="34" charset="-120"/>
                <a:ea typeface="微軟正黑體" panose="020B0604030504040204" pitchFamily="34" charset="-120"/>
              </a:rPr>
              <a:t>HDD</a:t>
            </a:r>
            <a:r>
              <a:rPr lang="zh-TW" altLang="en-US" sz="1400" dirty="0">
                <a:solidFill>
                  <a:schemeClr val="bg1"/>
                </a:solidFill>
                <a:latin typeface="微軟正黑體" panose="020B0604030504040204" pitchFamily="34" charset="-120"/>
                <a:ea typeface="微軟正黑體" panose="020B0604030504040204" pitchFamily="34" charset="-120"/>
              </a:rPr>
              <a:t>，此外還可以將</a:t>
            </a:r>
            <a:r>
              <a:rPr lang="en-US" altLang="zh-TW" sz="1400" dirty="0">
                <a:solidFill>
                  <a:schemeClr val="bg1"/>
                </a:solidFill>
                <a:latin typeface="微軟正黑體" panose="020B0604030504040204" pitchFamily="34" charset="-120"/>
                <a:ea typeface="微軟正黑體" panose="020B0604030504040204" pitchFamily="34" charset="-120"/>
              </a:rPr>
              <a:t>2</a:t>
            </a:r>
            <a:r>
              <a:rPr lang="zh-TW" altLang="en-US" sz="1400" dirty="0">
                <a:solidFill>
                  <a:schemeClr val="bg1"/>
                </a:solidFill>
                <a:latin typeface="微軟正黑體" panose="020B0604030504040204" pitchFamily="34" charset="-120"/>
                <a:ea typeface="微軟正黑體" panose="020B0604030504040204" pitchFamily="34" charset="-120"/>
              </a:rPr>
              <a:t>顆</a:t>
            </a:r>
            <a:r>
              <a:rPr lang="en-US" altLang="zh-TW" sz="1400" dirty="0">
                <a:solidFill>
                  <a:schemeClr val="bg1"/>
                </a:solidFill>
                <a:latin typeface="微軟正黑體" panose="020B0604030504040204" pitchFamily="34" charset="-120"/>
                <a:ea typeface="微軟正黑體" panose="020B0604030504040204" pitchFamily="34" charset="-120"/>
              </a:rPr>
              <a:t>SSD</a:t>
            </a:r>
            <a:r>
              <a:rPr lang="zh-TW" altLang="en-US" sz="1400" dirty="0">
                <a:solidFill>
                  <a:schemeClr val="bg1"/>
                </a:solidFill>
                <a:latin typeface="微軟正黑體" panose="020B0604030504040204" pitchFamily="34" charset="-120"/>
                <a:ea typeface="微軟正黑體" panose="020B0604030504040204" pitchFamily="34" charset="-120"/>
              </a:rPr>
              <a:t>安裝於主機板左側</a:t>
            </a:r>
            <a:r>
              <a:rPr lang="en-US" altLang="zh-TW" sz="1400" dirty="0">
                <a:solidFill>
                  <a:schemeClr val="bg1"/>
                </a:solidFill>
                <a:latin typeface="微軟正黑體" panose="020B0604030504040204" pitchFamily="34" charset="-120"/>
                <a:ea typeface="微軟正黑體" panose="020B0604030504040204" pitchFamily="34" charset="-120"/>
              </a:rPr>
              <a:t>(</a:t>
            </a:r>
            <a:r>
              <a:rPr lang="zh-TW" altLang="en-US" sz="1400" dirty="0">
                <a:solidFill>
                  <a:schemeClr val="bg1"/>
                </a:solidFill>
                <a:latin typeface="微軟正黑體" panose="020B0604030504040204" pitchFamily="34" charset="-120"/>
                <a:ea typeface="微軟正黑體" panose="020B0604030504040204" pitchFamily="34" charset="-120"/>
              </a:rPr>
              <a:t>如圖</a:t>
            </a:r>
            <a:r>
              <a:rPr lang="en-US" altLang="zh-TW" sz="1400" dirty="0">
                <a:solidFill>
                  <a:schemeClr val="bg1"/>
                </a:solidFill>
                <a:latin typeface="微軟正黑體" panose="020B0604030504040204" pitchFamily="34" charset="-120"/>
                <a:ea typeface="微軟正黑體" panose="020B0604030504040204" pitchFamily="34" charset="-120"/>
              </a:rPr>
              <a:t>)</a:t>
            </a:r>
            <a:r>
              <a:rPr lang="zh-TW" altLang="en-US" sz="1400" dirty="0">
                <a:solidFill>
                  <a:schemeClr val="bg1"/>
                </a:solidFill>
                <a:latin typeface="微軟正黑體" panose="020B0604030504040204" pitchFamily="34" charset="-120"/>
                <a:ea typeface="微軟正黑體" panose="020B0604030504040204" pitchFamily="34" charset="-120"/>
              </a:rPr>
              <a:t>，讓玩家能展現的自己的特殊</a:t>
            </a:r>
            <a:r>
              <a:rPr lang="en-US" altLang="zh-TW" sz="1400" dirty="0">
                <a:solidFill>
                  <a:schemeClr val="bg1"/>
                </a:solidFill>
                <a:latin typeface="微軟正黑體" panose="020B0604030504040204" pitchFamily="34" charset="-120"/>
                <a:ea typeface="微軟正黑體" panose="020B0604030504040204" pitchFamily="34" charset="-120"/>
              </a:rPr>
              <a:t>SSD</a:t>
            </a:r>
            <a:r>
              <a:rPr lang="zh-TW" altLang="en-US" sz="1400" dirty="0">
                <a:solidFill>
                  <a:schemeClr val="bg1"/>
                </a:solidFill>
                <a:latin typeface="微軟正黑體" panose="020B0604030504040204" pitchFamily="34" charset="-120"/>
                <a:ea typeface="微軟正黑體" panose="020B0604030504040204" pitchFamily="34" charset="-120"/>
              </a:rPr>
              <a:t>。  </a:t>
            </a:r>
            <a:endParaRPr lang="en-US" altLang="zh-TW" b="1" dirty="0">
              <a:solidFill>
                <a:schemeClr val="bg1"/>
              </a:solidFill>
              <a:latin typeface="微軟正黑體" panose="020B0604030504040204" pitchFamily="34" charset="-120"/>
              <a:ea typeface="微軟正黑體" panose="020B0604030504040204" pitchFamily="34" charset="-120"/>
            </a:endParaRPr>
          </a:p>
        </p:txBody>
      </p:sp>
      <p:grpSp>
        <p:nvGrpSpPr>
          <p:cNvPr id="2" name="群組 1">
            <a:extLst>
              <a:ext uri="{FF2B5EF4-FFF2-40B4-BE49-F238E27FC236}">
                <a16:creationId xmlns:a16="http://schemas.microsoft.com/office/drawing/2014/main" id="{4B907659-9B29-405D-9CBF-0BBFA5974726}"/>
              </a:ext>
            </a:extLst>
          </p:cNvPr>
          <p:cNvGrpSpPr/>
          <p:nvPr/>
        </p:nvGrpSpPr>
        <p:grpSpPr>
          <a:xfrm>
            <a:off x="7282374" y="3806680"/>
            <a:ext cx="3368523" cy="2030567"/>
            <a:chOff x="7836296" y="4415869"/>
            <a:chExt cx="3368523" cy="2030567"/>
          </a:xfrm>
        </p:grpSpPr>
        <p:pic>
          <p:nvPicPr>
            <p:cNvPr id="22" name="圖片 21">
              <a:extLst>
                <a:ext uri="{FF2B5EF4-FFF2-40B4-BE49-F238E27FC236}">
                  <a16:creationId xmlns:a16="http://schemas.microsoft.com/office/drawing/2014/main" id="{F1C0EA11-B53B-44DE-B692-FEA0B76C9B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36296" y="4415869"/>
              <a:ext cx="3368523" cy="2030567"/>
            </a:xfrm>
            <a:prstGeom prst="rect">
              <a:avLst/>
            </a:prstGeom>
          </p:spPr>
        </p:pic>
        <p:grpSp>
          <p:nvGrpSpPr>
            <p:cNvPr id="14" name="群組 13"/>
            <p:cNvGrpSpPr/>
            <p:nvPr/>
          </p:nvGrpSpPr>
          <p:grpSpPr>
            <a:xfrm>
              <a:off x="8523461" y="5244390"/>
              <a:ext cx="804634" cy="377628"/>
              <a:chOff x="9282674" y="5106631"/>
              <a:chExt cx="892275" cy="418761"/>
            </a:xfrm>
            <a:solidFill>
              <a:srgbClr val="FFFF00"/>
            </a:solidFill>
          </p:grpSpPr>
          <p:sp>
            <p:nvSpPr>
              <p:cNvPr id="12" name="向右箭號 11"/>
              <p:cNvSpPr/>
              <p:nvPr/>
            </p:nvSpPr>
            <p:spPr>
              <a:xfrm>
                <a:off x="9485833" y="5106648"/>
                <a:ext cx="689116" cy="418744"/>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向右箭號 12"/>
              <p:cNvSpPr/>
              <p:nvPr/>
            </p:nvSpPr>
            <p:spPr>
              <a:xfrm rot="10800000">
                <a:off x="9282674" y="5106631"/>
                <a:ext cx="307649" cy="418743"/>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nvGrpSpPr>
          <p:cNvPr id="4" name="群組 3">
            <a:extLst>
              <a:ext uri="{FF2B5EF4-FFF2-40B4-BE49-F238E27FC236}">
                <a16:creationId xmlns:a16="http://schemas.microsoft.com/office/drawing/2014/main" id="{24C732B0-6153-4F9B-B6E6-3F46B6135BA3}"/>
              </a:ext>
            </a:extLst>
          </p:cNvPr>
          <p:cNvGrpSpPr/>
          <p:nvPr/>
        </p:nvGrpSpPr>
        <p:grpSpPr>
          <a:xfrm>
            <a:off x="-116189" y="598391"/>
            <a:ext cx="12509328" cy="3010314"/>
            <a:chOff x="-116189" y="892064"/>
            <a:chExt cx="12509328" cy="3010314"/>
          </a:xfrm>
        </p:grpSpPr>
        <p:pic>
          <p:nvPicPr>
            <p:cNvPr id="33" name="圖片 32">
              <a:extLst>
                <a:ext uri="{FF2B5EF4-FFF2-40B4-BE49-F238E27FC236}">
                  <a16:creationId xmlns:a16="http://schemas.microsoft.com/office/drawing/2014/main" id="{D805AF9A-7A98-4A90-A054-88E9606534B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6189" y="947555"/>
              <a:ext cx="2897912" cy="2897912"/>
            </a:xfrm>
            <a:prstGeom prst="rect">
              <a:avLst/>
            </a:prstGeom>
          </p:spPr>
        </p:pic>
        <p:pic>
          <p:nvPicPr>
            <p:cNvPr id="7" name="圖片 6">
              <a:extLst>
                <a:ext uri="{FF2B5EF4-FFF2-40B4-BE49-F238E27FC236}">
                  <a16:creationId xmlns:a16="http://schemas.microsoft.com/office/drawing/2014/main" id="{E151A08B-A455-40E2-A602-BE4F4C1C986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47130" y="951772"/>
              <a:ext cx="2897912" cy="2897912"/>
            </a:xfrm>
            <a:prstGeom prst="rect">
              <a:avLst/>
            </a:prstGeom>
          </p:spPr>
        </p:pic>
        <p:pic>
          <p:nvPicPr>
            <p:cNvPr id="21" name="圖片 20">
              <a:extLst>
                <a:ext uri="{FF2B5EF4-FFF2-40B4-BE49-F238E27FC236}">
                  <a16:creationId xmlns:a16="http://schemas.microsoft.com/office/drawing/2014/main" id="{55C037AD-D7A3-44B6-BD2C-7B97525FE54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82825" y="892064"/>
              <a:ext cx="3010314" cy="3010314"/>
            </a:xfrm>
            <a:prstGeom prst="rect">
              <a:avLst/>
            </a:prstGeom>
          </p:spPr>
        </p:pic>
        <p:pic>
          <p:nvPicPr>
            <p:cNvPr id="18" name="圖片 17">
              <a:extLst>
                <a:ext uri="{FF2B5EF4-FFF2-40B4-BE49-F238E27FC236}">
                  <a16:creationId xmlns:a16="http://schemas.microsoft.com/office/drawing/2014/main" id="{BB30D1B8-3879-4451-908C-9CAB156C377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65905" y="892064"/>
              <a:ext cx="3008895" cy="3008895"/>
            </a:xfrm>
            <a:prstGeom prst="rect">
              <a:avLst/>
            </a:prstGeom>
          </p:spPr>
        </p:pic>
        <p:pic>
          <p:nvPicPr>
            <p:cNvPr id="16" name="圖片 15">
              <a:extLst>
                <a:ext uri="{FF2B5EF4-FFF2-40B4-BE49-F238E27FC236}">
                  <a16:creationId xmlns:a16="http://schemas.microsoft.com/office/drawing/2014/main" id="{1404F121-D06F-475B-88CE-4CFF9F8D361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43261" y="892064"/>
              <a:ext cx="3008895" cy="3008895"/>
            </a:xfrm>
            <a:prstGeom prst="rect">
              <a:avLst/>
            </a:prstGeom>
          </p:spPr>
        </p:pic>
        <p:sp>
          <p:nvSpPr>
            <p:cNvPr id="56" name="矩形 55">
              <a:extLst>
                <a:ext uri="{FF2B5EF4-FFF2-40B4-BE49-F238E27FC236}">
                  <a16:creationId xmlns:a16="http://schemas.microsoft.com/office/drawing/2014/main" id="{D3B328D5-0580-4F46-B7F2-5D2012481C42}"/>
                </a:ext>
              </a:extLst>
            </p:cNvPr>
            <p:cNvSpPr/>
            <p:nvPr/>
          </p:nvSpPr>
          <p:spPr>
            <a:xfrm rot="5400000">
              <a:off x="8806056" y="2829523"/>
              <a:ext cx="533292" cy="1001041"/>
            </a:xfrm>
            <a:prstGeom prst="rect">
              <a:avLst/>
            </a:prstGeom>
            <a:solidFill>
              <a:srgbClr val="00FFC9">
                <a:alpha val="5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1400" dirty="0"/>
            </a:p>
          </p:txBody>
        </p:sp>
        <p:sp>
          <p:nvSpPr>
            <p:cNvPr id="35" name="矩形 34">
              <a:extLst>
                <a:ext uri="{FF2B5EF4-FFF2-40B4-BE49-F238E27FC236}">
                  <a16:creationId xmlns:a16="http://schemas.microsoft.com/office/drawing/2014/main" id="{B30CD82A-1049-424E-9234-D8786667979A}"/>
                </a:ext>
              </a:extLst>
            </p:cNvPr>
            <p:cNvSpPr/>
            <p:nvPr/>
          </p:nvSpPr>
          <p:spPr>
            <a:xfrm rot="5400000">
              <a:off x="1643935" y="2900382"/>
              <a:ext cx="203238" cy="583614"/>
            </a:xfrm>
            <a:prstGeom prst="rect">
              <a:avLst/>
            </a:prstGeom>
            <a:solidFill>
              <a:srgbClr val="FFFF00">
                <a:alpha val="65098"/>
              </a:srgbClr>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37" name="矩形 36">
              <a:extLst>
                <a:ext uri="{FF2B5EF4-FFF2-40B4-BE49-F238E27FC236}">
                  <a16:creationId xmlns:a16="http://schemas.microsoft.com/office/drawing/2014/main" id="{D3B328D5-0580-4F46-B7F2-5D2012481C42}"/>
                </a:ext>
              </a:extLst>
            </p:cNvPr>
            <p:cNvSpPr/>
            <p:nvPr/>
          </p:nvSpPr>
          <p:spPr>
            <a:xfrm rot="5400000">
              <a:off x="1643934" y="3176768"/>
              <a:ext cx="203238" cy="583614"/>
            </a:xfrm>
            <a:prstGeom prst="rect">
              <a:avLst/>
            </a:prstGeom>
            <a:solidFill>
              <a:srgbClr val="FFFF00">
                <a:alpha val="65098"/>
              </a:srgbClr>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41" name="文字方塊 40">
              <a:extLst>
                <a:ext uri="{FF2B5EF4-FFF2-40B4-BE49-F238E27FC236}">
                  <a16:creationId xmlns:a16="http://schemas.microsoft.com/office/drawing/2014/main" id="{C59A54B9-2F6C-4D3B-B281-41E5AF4BBF6B}"/>
                </a:ext>
              </a:extLst>
            </p:cNvPr>
            <p:cNvSpPr txBox="1"/>
            <p:nvPr/>
          </p:nvSpPr>
          <p:spPr>
            <a:xfrm>
              <a:off x="509810" y="3152124"/>
              <a:ext cx="1128714" cy="338554"/>
            </a:xfrm>
            <a:prstGeom prst="rect">
              <a:avLst/>
            </a:prstGeom>
            <a:noFill/>
          </p:spPr>
          <p:txBody>
            <a:bodyPr wrap="square">
              <a:spAutoFit/>
            </a:bodyPr>
            <a:lstStyle/>
            <a:p>
              <a:r>
                <a:rPr lang="en-US" altLang="zh-TW" sz="1600" b="1" dirty="0">
                  <a:latin typeface="微軟正黑體" panose="020B0604030504040204" pitchFamily="34" charset="-120"/>
                  <a:ea typeface="微軟正黑體" panose="020B0604030504040204" pitchFamily="34" charset="-120"/>
                </a:rPr>
                <a:t>HDD x2</a:t>
              </a:r>
              <a:endParaRPr lang="zh-TW" altLang="en-US" sz="1400" b="1" dirty="0">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23107A88-DD4C-4D4C-9079-4AB11999752C}"/>
                </a:ext>
              </a:extLst>
            </p:cNvPr>
            <p:cNvSpPr/>
            <p:nvPr/>
          </p:nvSpPr>
          <p:spPr>
            <a:xfrm>
              <a:off x="4053177" y="1414655"/>
              <a:ext cx="374738" cy="651716"/>
            </a:xfrm>
            <a:prstGeom prst="rect">
              <a:avLst/>
            </a:prstGeom>
            <a:solidFill>
              <a:srgbClr val="FFFF00">
                <a:alpha val="65098"/>
              </a:srgbClr>
            </a:solidFill>
            <a:ln>
              <a:solidFill>
                <a:srgbClr val="0070C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047B2C20-DFB6-4630-8861-5AF5BBDFB4EF}"/>
                </a:ext>
              </a:extLst>
            </p:cNvPr>
            <p:cNvSpPr/>
            <p:nvPr/>
          </p:nvSpPr>
          <p:spPr>
            <a:xfrm>
              <a:off x="4053177" y="2287157"/>
              <a:ext cx="374738" cy="651716"/>
            </a:xfrm>
            <a:prstGeom prst="rect">
              <a:avLst/>
            </a:prstGeom>
            <a:solidFill>
              <a:srgbClr val="FFFF00">
                <a:alpha val="65098"/>
              </a:srgbClr>
            </a:solidFill>
            <a:ln>
              <a:solidFill>
                <a:srgbClr val="0070C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dirty="0"/>
            </a:p>
          </p:txBody>
        </p:sp>
        <p:sp>
          <p:nvSpPr>
            <p:cNvPr id="45" name="文字方塊 44">
              <a:extLst>
                <a:ext uri="{FF2B5EF4-FFF2-40B4-BE49-F238E27FC236}">
                  <a16:creationId xmlns:a16="http://schemas.microsoft.com/office/drawing/2014/main" id="{1F622D7E-EE9F-4EA7-AF71-25E439B5E42B}"/>
                </a:ext>
              </a:extLst>
            </p:cNvPr>
            <p:cNvSpPr txBox="1"/>
            <p:nvPr/>
          </p:nvSpPr>
          <p:spPr>
            <a:xfrm>
              <a:off x="3543227" y="3167280"/>
              <a:ext cx="1116313" cy="338554"/>
            </a:xfrm>
            <a:prstGeom prst="rect">
              <a:avLst/>
            </a:prstGeom>
            <a:noFill/>
          </p:spPr>
          <p:txBody>
            <a:bodyPr wrap="square">
              <a:spAutoFit/>
            </a:bodyPr>
            <a:lstStyle/>
            <a:p>
              <a:r>
                <a:rPr lang="en-US" altLang="zh-TW" sz="1600" b="1" dirty="0">
                  <a:latin typeface="微軟正黑體" panose="020B0604030504040204" pitchFamily="34" charset="-120"/>
                  <a:ea typeface="微軟正黑體" panose="020B0604030504040204" pitchFamily="34" charset="-120"/>
                </a:rPr>
                <a:t>SSD</a:t>
              </a:r>
              <a:r>
                <a:rPr lang="zh-TW" altLang="en-US" sz="1600" b="1" dirty="0">
                  <a:latin typeface="微軟正黑體" panose="020B0604030504040204" pitchFamily="34" charset="-120"/>
                  <a:ea typeface="微軟正黑體" panose="020B0604030504040204" pitchFamily="34" charset="-120"/>
                </a:rPr>
                <a:t> </a:t>
              </a:r>
              <a:r>
                <a:rPr lang="en-US" altLang="zh-TW" sz="1600" b="1" dirty="0">
                  <a:latin typeface="微軟正黑體" panose="020B0604030504040204" pitchFamily="34" charset="-120"/>
                  <a:ea typeface="微軟正黑體" panose="020B0604030504040204" pitchFamily="34" charset="-120"/>
                </a:rPr>
                <a:t>2+1</a:t>
              </a:r>
              <a:endParaRPr lang="zh-TW" altLang="en-US" sz="1600" b="1" dirty="0">
                <a:latin typeface="微軟正黑體" panose="020B0604030504040204" pitchFamily="34" charset="-120"/>
                <a:ea typeface="微軟正黑體" panose="020B0604030504040204" pitchFamily="34" charset="-120"/>
              </a:endParaRPr>
            </a:p>
          </p:txBody>
        </p:sp>
        <p:sp>
          <p:nvSpPr>
            <p:cNvPr id="27" name="矩形 26">
              <a:extLst>
                <a:ext uri="{FF2B5EF4-FFF2-40B4-BE49-F238E27FC236}">
                  <a16:creationId xmlns:a16="http://schemas.microsoft.com/office/drawing/2014/main" id="{E5D643C3-FF67-4D39-8418-DF77C353D76A}"/>
                </a:ext>
              </a:extLst>
            </p:cNvPr>
            <p:cNvSpPr/>
            <p:nvPr/>
          </p:nvSpPr>
          <p:spPr>
            <a:xfrm>
              <a:off x="5386101" y="3230706"/>
              <a:ext cx="529721" cy="104477"/>
            </a:xfrm>
            <a:prstGeom prst="rect">
              <a:avLst/>
            </a:prstGeom>
            <a:solidFill>
              <a:srgbClr val="FFFF00"/>
            </a:solidFill>
            <a:ln>
              <a:solidFill>
                <a:srgbClr val="0070C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1400" dirty="0"/>
            </a:p>
          </p:txBody>
        </p:sp>
        <p:sp>
          <p:nvSpPr>
            <p:cNvPr id="28" name="文字方塊 27">
              <a:extLst>
                <a:ext uri="{FF2B5EF4-FFF2-40B4-BE49-F238E27FC236}">
                  <a16:creationId xmlns:a16="http://schemas.microsoft.com/office/drawing/2014/main" id="{C59A54B9-2F6C-4D3B-B281-41E5AF4BBF6B}"/>
                </a:ext>
              </a:extLst>
            </p:cNvPr>
            <p:cNvSpPr txBox="1"/>
            <p:nvPr/>
          </p:nvSpPr>
          <p:spPr>
            <a:xfrm>
              <a:off x="6044851" y="3075355"/>
              <a:ext cx="1281591" cy="584775"/>
            </a:xfrm>
            <a:prstGeom prst="rect">
              <a:avLst/>
            </a:prstGeom>
            <a:noFill/>
          </p:spPr>
          <p:txBody>
            <a:bodyPr wrap="square">
              <a:spAutoFit/>
            </a:bodyPr>
            <a:lstStyle/>
            <a:p>
              <a:r>
                <a:rPr lang="en-US" altLang="zh-TW" sz="1600" b="1" dirty="0">
                  <a:solidFill>
                    <a:schemeClr val="bg1"/>
                  </a:solidFill>
                  <a:latin typeface="微軟正黑體" panose="020B0604030504040204" pitchFamily="34" charset="-120"/>
                  <a:ea typeface="微軟正黑體" panose="020B0604030504040204" pitchFamily="34" charset="-120"/>
                </a:rPr>
                <a:t>SSD</a:t>
              </a:r>
              <a:r>
                <a:rPr lang="zh-TW" altLang="en-US" sz="1600" b="1" dirty="0">
                  <a:solidFill>
                    <a:schemeClr val="bg1"/>
                  </a:solidFill>
                  <a:latin typeface="微軟正黑體" panose="020B0604030504040204" pitchFamily="34" charset="-120"/>
                  <a:ea typeface="微軟正黑體" panose="020B0604030504040204" pitchFamily="34" charset="-120"/>
                </a:rPr>
                <a:t>  </a:t>
              </a:r>
              <a:r>
                <a:rPr lang="en-US" altLang="zh-TW" sz="1600" b="1" dirty="0">
                  <a:solidFill>
                    <a:schemeClr val="bg1"/>
                  </a:solidFill>
                  <a:latin typeface="微軟正黑體" panose="020B0604030504040204" pitchFamily="34" charset="-120"/>
                  <a:ea typeface="微軟正黑體" panose="020B0604030504040204" pitchFamily="34" charset="-120"/>
                </a:rPr>
                <a:t>x1</a:t>
              </a:r>
            </a:p>
            <a:p>
              <a:r>
                <a:rPr lang="en-US" altLang="zh-TW" sz="1600" b="1" dirty="0">
                  <a:solidFill>
                    <a:schemeClr val="bg1"/>
                  </a:solidFill>
                  <a:latin typeface="微軟正黑體" panose="020B0604030504040204" pitchFamily="34" charset="-120"/>
                  <a:ea typeface="微軟正黑體" panose="020B0604030504040204" pitchFamily="34" charset="-120"/>
                </a:rPr>
                <a:t>HDD x1</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29" name="矩形 28">
              <a:extLst>
                <a:ext uri="{FF2B5EF4-FFF2-40B4-BE49-F238E27FC236}">
                  <a16:creationId xmlns:a16="http://schemas.microsoft.com/office/drawing/2014/main" id="{D3B328D5-0580-4F46-B7F2-5D2012481C42}"/>
                </a:ext>
              </a:extLst>
            </p:cNvPr>
            <p:cNvSpPr/>
            <p:nvPr/>
          </p:nvSpPr>
          <p:spPr>
            <a:xfrm rot="5400000">
              <a:off x="5558421" y="3178334"/>
              <a:ext cx="185081" cy="586351"/>
            </a:xfrm>
            <a:prstGeom prst="rect">
              <a:avLst/>
            </a:prstGeom>
            <a:solidFill>
              <a:srgbClr val="FFFF00"/>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1400" dirty="0"/>
            </a:p>
          </p:txBody>
        </p:sp>
        <p:sp>
          <p:nvSpPr>
            <p:cNvPr id="55" name="向右箭號 54"/>
            <p:cNvSpPr/>
            <p:nvPr/>
          </p:nvSpPr>
          <p:spPr>
            <a:xfrm rot="10800000">
              <a:off x="8328491" y="3136417"/>
              <a:ext cx="279503" cy="38043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56">
              <a:extLst>
                <a:ext uri="{FF2B5EF4-FFF2-40B4-BE49-F238E27FC236}">
                  <a16:creationId xmlns:a16="http://schemas.microsoft.com/office/drawing/2014/main" id="{D3B328D5-0580-4F46-B7F2-5D2012481C42}"/>
                </a:ext>
              </a:extLst>
            </p:cNvPr>
            <p:cNvSpPr/>
            <p:nvPr/>
          </p:nvSpPr>
          <p:spPr>
            <a:xfrm rot="16200000">
              <a:off x="11267976" y="2941816"/>
              <a:ext cx="533292" cy="761506"/>
            </a:xfrm>
            <a:prstGeom prst="rect">
              <a:avLst/>
            </a:prstGeom>
            <a:solidFill>
              <a:srgbClr val="00FFC9">
                <a:alpha val="5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1400" dirty="0"/>
            </a:p>
          </p:txBody>
        </p:sp>
        <p:sp>
          <p:nvSpPr>
            <p:cNvPr id="58" name="向右箭號 57"/>
            <p:cNvSpPr/>
            <p:nvPr/>
          </p:nvSpPr>
          <p:spPr>
            <a:xfrm>
              <a:off x="10839558" y="3127071"/>
              <a:ext cx="279503" cy="38043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8777672" y="3165007"/>
              <a:ext cx="584237" cy="307777"/>
            </a:xfrm>
            <a:prstGeom prst="rect">
              <a:avLst/>
            </a:prstGeom>
          </p:spPr>
          <p:txBody>
            <a:bodyPr wrap="square">
              <a:spAutoFit/>
            </a:bodyPr>
            <a:lstStyle/>
            <a:p>
              <a:r>
                <a:rPr lang="en-US" altLang="zh-TW" sz="1400" b="1" dirty="0">
                  <a:solidFill>
                    <a:schemeClr val="bg1"/>
                  </a:solidFill>
                  <a:latin typeface="微軟正黑體" panose="020B0604030504040204" pitchFamily="34" charset="-120"/>
                  <a:ea typeface="微軟正黑體" panose="020B0604030504040204" pitchFamily="34" charset="-120"/>
                </a:rPr>
                <a:t>PSU</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
          <p:nvSpPr>
            <p:cNvPr id="59" name="矩形 58"/>
            <p:cNvSpPr/>
            <p:nvPr/>
          </p:nvSpPr>
          <p:spPr>
            <a:xfrm>
              <a:off x="11256172" y="3179483"/>
              <a:ext cx="584237" cy="307777"/>
            </a:xfrm>
            <a:prstGeom prst="rect">
              <a:avLst/>
            </a:prstGeom>
          </p:spPr>
          <p:txBody>
            <a:bodyPr wrap="square">
              <a:spAutoFit/>
            </a:bodyPr>
            <a:lstStyle/>
            <a:p>
              <a:r>
                <a:rPr lang="en-US" altLang="zh-TW" sz="1400" b="1" dirty="0">
                  <a:solidFill>
                    <a:schemeClr val="bg1"/>
                  </a:solidFill>
                  <a:latin typeface="微軟正黑體" panose="020B0604030504040204" pitchFamily="34" charset="-120"/>
                  <a:ea typeface="微軟正黑體" panose="020B0604030504040204" pitchFamily="34" charset="-120"/>
                </a:rPr>
                <a:t>PSU</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grpSp>
      <p:sp>
        <p:nvSpPr>
          <p:cNvPr id="32" name="矩形 31">
            <a:extLst>
              <a:ext uri="{FF2B5EF4-FFF2-40B4-BE49-F238E27FC236}">
                <a16:creationId xmlns:a16="http://schemas.microsoft.com/office/drawing/2014/main" id="{FA330F37-8C41-4497-A886-876C411ADC1E}"/>
              </a:ext>
            </a:extLst>
          </p:cNvPr>
          <p:cNvSpPr/>
          <p:nvPr/>
        </p:nvSpPr>
        <p:spPr>
          <a:xfrm>
            <a:off x="3657600" y="6272744"/>
            <a:ext cx="8427905" cy="461665"/>
          </a:xfrm>
          <a:prstGeom prst="rect">
            <a:avLst/>
          </a:prstGeom>
        </p:spPr>
        <p:txBody>
          <a:bodyPr wrap="square">
            <a:spAutoFit/>
          </a:bodyPr>
          <a:lstStyle/>
          <a:p>
            <a:pPr algn="r"/>
            <a:r>
              <a:rPr lang="zh-TW" altLang="en-US" sz="2400" b="1" dirty="0">
                <a:solidFill>
                  <a:schemeClr val="tx1">
                    <a:lumMod val="85000"/>
                    <a:lumOff val="15000"/>
                  </a:schemeClr>
                </a:solidFill>
                <a:latin typeface="微軟正黑體" panose="020B0604030504040204" pitchFamily="34" charset="-120"/>
                <a:ea typeface="微軟正黑體" panose="020B0604030504040204" pitchFamily="34" charset="-120"/>
              </a:rPr>
              <a:t>模組化設計得硬碟磁架</a:t>
            </a:r>
          </a:p>
        </p:txBody>
      </p:sp>
    </p:spTree>
    <p:extLst>
      <p:ext uri="{BB962C8B-B14F-4D97-AF65-F5344CB8AC3E}">
        <p14:creationId xmlns:p14="http://schemas.microsoft.com/office/powerpoint/2010/main" val="4282240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7"/>
          <p:cNvSpPr/>
          <p:nvPr/>
        </p:nvSpPr>
        <p:spPr>
          <a:xfrm>
            <a:off x="569025" y="632814"/>
            <a:ext cx="5626200" cy="2314864"/>
          </a:xfrm>
          <a:prstGeom prst="rect">
            <a:avLst/>
          </a:prstGeom>
        </p:spPr>
        <p:txBody>
          <a:bodyPr wrap="square">
            <a:spAutoFit/>
          </a:bodyPr>
          <a:lstStyle/>
          <a:p>
            <a:pPr>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隨著追求的更高規格的硬體和強大的效能，散熱一直都是火鳥所專注的課題。風魅影</a:t>
            </a:r>
            <a:r>
              <a:rPr lang="en-US" altLang="zh-TW" sz="1400" dirty="0">
                <a:solidFill>
                  <a:schemeClr val="bg1"/>
                </a:solidFill>
                <a:latin typeface="微軟正黑體" panose="020B0604030504040204" pitchFamily="34" charset="-120"/>
                <a:ea typeface="微軟正黑體" panose="020B0604030504040204" pitchFamily="34" charset="-120"/>
              </a:rPr>
              <a:t>2022C</a:t>
            </a:r>
            <a:r>
              <a:rPr lang="zh-TW" altLang="en-US" sz="1400" dirty="0">
                <a:solidFill>
                  <a:schemeClr val="bg1"/>
                </a:solidFill>
                <a:latin typeface="微軟正黑體" panose="020B0604030504040204" pitchFamily="34" charset="-120"/>
                <a:ea typeface="微軟正黑體" panose="020B0604030504040204" pitchFamily="34" charset="-120"/>
              </a:rPr>
              <a:t>當然也繼承這樣的設計模式，由金屬鐵網所組建的大氣流前面板，可以安裝 </a:t>
            </a:r>
            <a:r>
              <a:rPr lang="en-US" altLang="zh-TW" sz="1400" dirty="0">
                <a:solidFill>
                  <a:schemeClr val="bg1"/>
                </a:solidFill>
                <a:latin typeface="微軟正黑體" panose="020B0604030504040204" pitchFamily="34" charset="-120"/>
                <a:ea typeface="微軟正黑體" panose="020B0604030504040204" pitchFamily="34" charset="-120"/>
              </a:rPr>
              <a:t>120 * 3 mm </a:t>
            </a:r>
            <a:r>
              <a:rPr lang="zh-TW" altLang="en-US" sz="1400" dirty="0">
                <a:solidFill>
                  <a:schemeClr val="bg1"/>
                </a:solidFill>
                <a:latin typeface="微軟正黑體" panose="020B0604030504040204" pitchFamily="34" charset="-120"/>
                <a:ea typeface="微軟正黑體" panose="020B0604030504040204" pitchFamily="34" charset="-120"/>
              </a:rPr>
              <a:t>風扇 </a:t>
            </a:r>
            <a:r>
              <a:rPr lang="en-US" altLang="zh-TW" sz="1400" dirty="0">
                <a:solidFill>
                  <a:schemeClr val="bg1"/>
                </a:solidFill>
                <a:latin typeface="微軟正黑體" panose="020B0604030504040204" pitchFamily="34" charset="-120"/>
                <a:ea typeface="微軟正黑體" panose="020B0604030504040204" pitchFamily="34" charset="-120"/>
              </a:rPr>
              <a:t>+ 360</a:t>
            </a:r>
            <a:r>
              <a:rPr lang="zh-TW" altLang="en-US" sz="1400" dirty="0">
                <a:solidFill>
                  <a:schemeClr val="bg1"/>
                </a:solidFill>
                <a:latin typeface="微軟正黑體" panose="020B0604030504040204" pitchFamily="34" charset="-120"/>
                <a:ea typeface="微軟正黑體" panose="020B0604030504040204" pitchFamily="34" charset="-120"/>
              </a:rPr>
              <a:t>水冷排 </a:t>
            </a:r>
            <a:r>
              <a:rPr lang="en-US" altLang="zh-TW" sz="1400" dirty="0">
                <a:solidFill>
                  <a:schemeClr val="bg1"/>
                </a:solidFill>
                <a:latin typeface="微軟正黑體" panose="020B0604030504040204" pitchFamily="34" charset="-120"/>
                <a:ea typeface="微軟正黑體" panose="020B0604030504040204" pitchFamily="34" charset="-120"/>
              </a:rPr>
              <a:t>/ 140 mm * 2 +280 </a:t>
            </a:r>
            <a:r>
              <a:rPr lang="zh-TW" altLang="en-US" sz="1400" dirty="0">
                <a:solidFill>
                  <a:schemeClr val="bg1"/>
                </a:solidFill>
                <a:latin typeface="微軟正黑體" panose="020B0604030504040204" pitchFamily="34" charset="-120"/>
                <a:ea typeface="微軟正黑體" panose="020B0604030504040204" pitchFamily="34" charset="-120"/>
              </a:rPr>
              <a:t>水冷排 </a:t>
            </a:r>
            <a:r>
              <a:rPr lang="en-US" altLang="zh-TW" sz="1400" dirty="0">
                <a:solidFill>
                  <a:schemeClr val="bg1"/>
                </a:solidFill>
                <a:latin typeface="微軟正黑體" panose="020B0604030504040204" pitchFamily="34" charset="-120"/>
                <a:ea typeface="微軟正黑體" panose="020B0604030504040204" pitchFamily="34" charset="-120"/>
              </a:rPr>
              <a:t>/ 120 * 2 mm +240 </a:t>
            </a:r>
            <a:r>
              <a:rPr lang="zh-TW" altLang="en-US" sz="1400" dirty="0">
                <a:solidFill>
                  <a:schemeClr val="bg1"/>
                </a:solidFill>
                <a:latin typeface="微軟正黑體" panose="020B0604030504040204" pitchFamily="34" charset="-120"/>
                <a:ea typeface="微軟正黑體" panose="020B0604030504040204" pitchFamily="34" charset="-120"/>
              </a:rPr>
              <a:t>水冷排。上方也是可以除了</a:t>
            </a:r>
            <a:r>
              <a:rPr lang="en-US" altLang="zh-TW" sz="1400" dirty="0">
                <a:solidFill>
                  <a:schemeClr val="bg1"/>
                </a:solidFill>
                <a:latin typeface="微軟正黑體" panose="020B0604030504040204" pitchFamily="34" charset="-120"/>
                <a:ea typeface="微軟正黑體" panose="020B0604030504040204" pitchFamily="34" charset="-120"/>
              </a:rPr>
              <a:t>120 </a:t>
            </a:r>
            <a:r>
              <a:rPr lang="zh-TW" altLang="en-US" sz="1400" dirty="0">
                <a:solidFill>
                  <a:schemeClr val="bg1"/>
                </a:solidFill>
                <a:latin typeface="微軟正黑體" panose="020B0604030504040204" pitchFamily="34" charset="-120"/>
                <a:ea typeface="微軟正黑體" panose="020B0604030504040204" pitchFamily="34" charset="-120"/>
              </a:rPr>
              <a:t>風扇 * </a:t>
            </a:r>
            <a:r>
              <a:rPr lang="en-US" altLang="zh-TW" sz="1400" dirty="0">
                <a:solidFill>
                  <a:schemeClr val="bg1"/>
                </a:solidFill>
                <a:latin typeface="微軟正黑體" panose="020B0604030504040204" pitchFamily="34" charset="-120"/>
                <a:ea typeface="微軟正黑體" panose="020B0604030504040204" pitchFamily="34" charset="-120"/>
              </a:rPr>
              <a:t>2 </a:t>
            </a:r>
            <a:r>
              <a:rPr lang="zh-TW" altLang="en-US" sz="1400" dirty="0">
                <a:solidFill>
                  <a:schemeClr val="bg1"/>
                </a:solidFill>
                <a:latin typeface="微軟正黑體" panose="020B0604030504040204" pitchFamily="34" charset="-120"/>
                <a:ea typeface="微軟正黑體" panose="020B0604030504040204" pitchFamily="34" charset="-120"/>
              </a:rPr>
              <a:t>外也可以搭配 </a:t>
            </a:r>
            <a:r>
              <a:rPr lang="en-US" altLang="zh-TW" sz="1400" dirty="0">
                <a:solidFill>
                  <a:schemeClr val="bg1"/>
                </a:solidFill>
                <a:latin typeface="微軟正黑體" panose="020B0604030504040204" pitchFamily="34" charset="-120"/>
                <a:ea typeface="微軟正黑體" panose="020B0604030504040204" pitchFamily="34" charset="-120"/>
              </a:rPr>
              <a:t>240 </a:t>
            </a:r>
            <a:r>
              <a:rPr lang="zh-TW" altLang="en-US" sz="1400" dirty="0">
                <a:solidFill>
                  <a:schemeClr val="bg1"/>
                </a:solidFill>
                <a:latin typeface="微軟正黑體" panose="020B0604030504040204" pitchFamily="34" charset="-120"/>
                <a:ea typeface="微軟正黑體" panose="020B0604030504040204" pitchFamily="34" charset="-120"/>
              </a:rPr>
              <a:t>水冷排，搭配機身後方支援 </a:t>
            </a:r>
            <a:r>
              <a:rPr lang="en-US" altLang="zh-TW" sz="1400" dirty="0">
                <a:solidFill>
                  <a:schemeClr val="bg1"/>
                </a:solidFill>
                <a:latin typeface="微軟正黑體" panose="020B0604030504040204" pitchFamily="34" charset="-120"/>
                <a:ea typeface="微軟正黑體" panose="020B0604030504040204" pitchFamily="34" charset="-120"/>
              </a:rPr>
              <a:t>120 </a:t>
            </a:r>
            <a:r>
              <a:rPr lang="zh-TW" altLang="en-US" sz="1400" dirty="0">
                <a:solidFill>
                  <a:schemeClr val="bg1"/>
                </a:solidFill>
                <a:latin typeface="微軟正黑體" panose="020B0604030504040204" pitchFamily="34" charset="-120"/>
                <a:ea typeface="微軟正黑體" panose="020B0604030504040204" pitchFamily="34" charset="-120"/>
              </a:rPr>
              <a:t>水冷排，讓玩家有更多的散熱選項。</a:t>
            </a:r>
          </a:p>
          <a:p>
            <a:pPr>
              <a:lnSpc>
                <a:spcPct val="150000"/>
              </a:lnSpc>
            </a:pPr>
            <a:r>
              <a:rPr lang="zh-TW" altLang="en-US" sz="1400" dirty="0">
                <a:solidFill>
                  <a:schemeClr val="bg1"/>
                </a:solidFill>
                <a:latin typeface="微軟正黑體" panose="020B0604030504040204" pitchFamily="34" charset="-120"/>
                <a:ea typeface="微軟正黑體" panose="020B0604030504040204" pitchFamily="34" charset="-120"/>
              </a:rPr>
              <a:t>除了廣泛支援水冷外同時也可以選擇安裝 高達</a:t>
            </a:r>
            <a:r>
              <a:rPr lang="en-US" altLang="zh-TW" sz="1400" dirty="0">
                <a:solidFill>
                  <a:schemeClr val="bg1"/>
                </a:solidFill>
                <a:latin typeface="微軟正黑體" panose="020B0604030504040204" pitchFamily="34" charset="-120"/>
                <a:ea typeface="微軟正黑體" panose="020B0604030504040204" pitchFamily="34" charset="-120"/>
              </a:rPr>
              <a:t>160mm</a:t>
            </a:r>
            <a:r>
              <a:rPr lang="zh-TW" altLang="en-US" sz="1400" dirty="0">
                <a:solidFill>
                  <a:schemeClr val="bg1"/>
                </a:solidFill>
                <a:latin typeface="微軟正黑體" panose="020B0604030504040204" pitchFamily="34" charset="-120"/>
                <a:ea typeface="微軟正黑體" panose="020B0604030504040204" pitchFamily="34" charset="-120"/>
              </a:rPr>
              <a:t>的風冷。</a:t>
            </a:r>
          </a:p>
        </p:txBody>
      </p:sp>
      <p:sp>
        <p:nvSpPr>
          <p:cNvPr id="18" name="矩形 17"/>
          <p:cNvSpPr/>
          <p:nvPr/>
        </p:nvSpPr>
        <p:spPr>
          <a:xfrm>
            <a:off x="2081544" y="5558322"/>
            <a:ext cx="2820962" cy="400110"/>
          </a:xfrm>
          <a:prstGeom prst="rect">
            <a:avLst/>
          </a:prstGeom>
        </p:spPr>
        <p:txBody>
          <a:bodyPr wrap="square">
            <a:spAutoFit/>
          </a:bodyPr>
          <a:lstStyle/>
          <a:p>
            <a:r>
              <a:rPr lang="zh-TW" altLang="en-US" sz="1000" dirty="0">
                <a:solidFill>
                  <a:schemeClr val="bg1"/>
                </a:solidFill>
                <a:latin typeface="微軟正黑體" panose="020B0604030504040204" pitchFamily="34" charset="-120"/>
                <a:ea typeface="微軟正黑體" panose="020B0604030504040204" pitchFamily="34" charset="-120"/>
              </a:rPr>
              <a:t>此圖為 高度 </a:t>
            </a:r>
            <a:r>
              <a:rPr lang="en-US" altLang="zh-TW" sz="1000" dirty="0">
                <a:solidFill>
                  <a:schemeClr val="bg1"/>
                </a:solidFill>
                <a:latin typeface="微軟正黑體" panose="020B0604030504040204" pitchFamily="34" charset="-120"/>
                <a:ea typeface="微軟正黑體" panose="020B0604030504040204" pitchFamily="34" charset="-120"/>
              </a:rPr>
              <a:t>157.5mm</a:t>
            </a:r>
            <a:r>
              <a:rPr lang="zh-TW" altLang="en-US" sz="1000" dirty="0">
                <a:solidFill>
                  <a:schemeClr val="bg1"/>
                </a:solidFill>
                <a:latin typeface="微軟正黑體" panose="020B0604030504040204" pitchFamily="34" charset="-120"/>
                <a:ea typeface="微軟正黑體" panose="020B0604030504040204" pitchFamily="34" charset="-120"/>
              </a:rPr>
              <a:t> 的</a:t>
            </a:r>
            <a:r>
              <a:rPr lang="zh-TW" altLang="en-US" sz="1000" b="1" dirty="0">
                <a:solidFill>
                  <a:schemeClr val="bg1"/>
                </a:solidFill>
                <a:latin typeface="微軟正黑體" panose="020B0604030504040204" pitchFamily="34" charset="-120"/>
                <a:ea typeface="微軟正黑體" panose="020B0604030504040204" pitchFamily="34" charset="-120"/>
              </a:rPr>
              <a:t>無限伍 </a:t>
            </a:r>
            <a:r>
              <a:rPr lang="en-US" altLang="zh-TW" sz="1000" b="1" dirty="0">
                <a:solidFill>
                  <a:schemeClr val="bg1"/>
                </a:solidFill>
                <a:latin typeface="微軟正黑體" panose="020B0604030504040204" pitchFamily="34" charset="-120"/>
                <a:ea typeface="微軟正黑體" panose="020B0604030504040204" pitchFamily="34" charset="-120"/>
              </a:rPr>
              <a:t>ARGB </a:t>
            </a:r>
            <a:r>
              <a:rPr lang="zh-TW" altLang="en-US" sz="1000" b="1" dirty="0">
                <a:solidFill>
                  <a:schemeClr val="bg1"/>
                </a:solidFill>
                <a:latin typeface="微軟正黑體" panose="020B0604030504040204" pitchFamily="34" charset="-120"/>
                <a:ea typeface="微軟正黑體" panose="020B0604030504040204" pitchFamily="34" charset="-120"/>
              </a:rPr>
              <a:t>終極版</a:t>
            </a:r>
          </a:p>
          <a:p>
            <a:endParaRPr lang="zh-TW" altLang="en-US" sz="1000" dirty="0">
              <a:solidFill>
                <a:schemeClr val="bg1"/>
              </a:solidFill>
              <a:latin typeface="微軟正黑體" panose="020B0604030504040204" pitchFamily="34" charset="-120"/>
              <a:ea typeface="微軟正黑體" panose="020B0604030504040204" pitchFamily="34" charset="-120"/>
            </a:endParaRPr>
          </a:p>
        </p:txBody>
      </p:sp>
      <p:pic>
        <p:nvPicPr>
          <p:cNvPr id="10" name="圖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pic>
        <p:nvPicPr>
          <p:cNvPr id="3" name="圖片 2">
            <a:extLst>
              <a:ext uri="{FF2B5EF4-FFF2-40B4-BE49-F238E27FC236}">
                <a16:creationId xmlns:a16="http://schemas.microsoft.com/office/drawing/2014/main" id="{6BEF6AD7-1DF1-423E-8868-0FA7630F80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16808" y="278977"/>
            <a:ext cx="5760904" cy="5760904"/>
          </a:xfrm>
          <a:prstGeom prst="rect">
            <a:avLst/>
          </a:prstGeom>
        </p:spPr>
      </p:pic>
      <p:pic>
        <p:nvPicPr>
          <p:cNvPr id="7" name="圖片 6">
            <a:extLst>
              <a:ext uri="{FF2B5EF4-FFF2-40B4-BE49-F238E27FC236}">
                <a16:creationId xmlns:a16="http://schemas.microsoft.com/office/drawing/2014/main" id="{720A81AF-4730-4E28-B599-E906FA8B9F5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801787" y="3080417"/>
            <a:ext cx="3376139" cy="2411148"/>
          </a:xfrm>
          <a:prstGeom prst="rect">
            <a:avLst/>
          </a:prstGeom>
        </p:spPr>
      </p:pic>
      <p:sp>
        <p:nvSpPr>
          <p:cNvPr id="11" name="矩形 10">
            <a:extLst>
              <a:ext uri="{FF2B5EF4-FFF2-40B4-BE49-F238E27FC236}">
                <a16:creationId xmlns:a16="http://schemas.microsoft.com/office/drawing/2014/main" id="{33F343F3-1ACE-4FDB-8AE0-FC3A589326B5}"/>
              </a:ext>
            </a:extLst>
          </p:cNvPr>
          <p:cNvSpPr/>
          <p:nvPr/>
        </p:nvSpPr>
        <p:spPr>
          <a:xfrm>
            <a:off x="3657600" y="6272744"/>
            <a:ext cx="8427905" cy="461665"/>
          </a:xfrm>
          <a:prstGeom prst="rect">
            <a:avLst/>
          </a:prstGeom>
        </p:spPr>
        <p:txBody>
          <a:bodyPr wrap="square">
            <a:spAutoFit/>
          </a:bodyPr>
          <a:lstStyle/>
          <a:p>
            <a:pPr algn="r"/>
            <a:r>
              <a:rPr lang="zh-TW" altLang="en-US" sz="2400" b="1" dirty="0">
                <a:solidFill>
                  <a:schemeClr val="tx1">
                    <a:lumMod val="85000"/>
                    <a:lumOff val="15000"/>
                  </a:schemeClr>
                </a:solidFill>
                <a:latin typeface="微軟正黑體" panose="020B0604030504040204" pitchFamily="34" charset="-120"/>
                <a:ea typeface="微軟正黑體" panose="020B0604030504040204" pitchFamily="34" charset="-120"/>
              </a:rPr>
              <a:t>優異的進氣和散熱</a:t>
            </a:r>
          </a:p>
        </p:txBody>
      </p:sp>
    </p:spTree>
    <p:extLst>
      <p:ext uri="{BB962C8B-B14F-4D97-AF65-F5344CB8AC3E}">
        <p14:creationId xmlns:p14="http://schemas.microsoft.com/office/powerpoint/2010/main" val="1457530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568" y="154644"/>
            <a:ext cx="1487786" cy="337179"/>
          </a:xfrm>
          <a:prstGeom prst="rect">
            <a:avLst/>
          </a:prstGeom>
        </p:spPr>
      </p:pic>
      <p:grpSp>
        <p:nvGrpSpPr>
          <p:cNvPr id="27" name="群組 26">
            <a:extLst>
              <a:ext uri="{FF2B5EF4-FFF2-40B4-BE49-F238E27FC236}">
                <a16:creationId xmlns:a16="http://schemas.microsoft.com/office/drawing/2014/main" id="{6006DAF2-FB05-D55D-2018-7A54EEA548D1}"/>
              </a:ext>
            </a:extLst>
          </p:cNvPr>
          <p:cNvGrpSpPr/>
          <p:nvPr/>
        </p:nvGrpSpPr>
        <p:grpSpPr>
          <a:xfrm>
            <a:off x="1211853" y="796558"/>
            <a:ext cx="5489318" cy="5735015"/>
            <a:chOff x="1211853" y="796558"/>
            <a:chExt cx="5489318" cy="5735015"/>
          </a:xfrm>
        </p:grpSpPr>
        <p:pic>
          <p:nvPicPr>
            <p:cNvPr id="30" name="圖片 29">
              <a:extLst>
                <a:ext uri="{FF2B5EF4-FFF2-40B4-BE49-F238E27FC236}">
                  <a16:creationId xmlns:a16="http://schemas.microsoft.com/office/drawing/2014/main" id="{FD0150C7-4467-2CAB-93E8-ED5CA538B5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66809" y="1335389"/>
              <a:ext cx="5196184" cy="5196184"/>
            </a:xfrm>
            <a:prstGeom prst="rect">
              <a:avLst/>
            </a:prstGeom>
          </p:spPr>
        </p:pic>
        <p:sp>
          <p:nvSpPr>
            <p:cNvPr id="34" name="矩形 33">
              <a:extLst>
                <a:ext uri="{FF2B5EF4-FFF2-40B4-BE49-F238E27FC236}">
                  <a16:creationId xmlns:a16="http://schemas.microsoft.com/office/drawing/2014/main" id="{161F6215-4797-7BC7-D9CA-F2AFDC6534A1}"/>
                </a:ext>
              </a:extLst>
            </p:cNvPr>
            <p:cNvSpPr/>
            <p:nvPr/>
          </p:nvSpPr>
          <p:spPr>
            <a:xfrm rot="5400000">
              <a:off x="4441968" y="3532253"/>
              <a:ext cx="3565730" cy="241074"/>
            </a:xfrm>
            <a:prstGeom prst="rect">
              <a:avLst/>
            </a:prstGeom>
            <a:solidFill>
              <a:srgbClr val="00F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chemeClr val="tx1"/>
                </a:solidFill>
                <a:latin typeface="微軟正黑體" panose="020B0604030504040204" pitchFamily="34" charset="-120"/>
                <a:ea typeface="微軟正黑體" panose="020B0604030504040204" pitchFamily="34" charset="-120"/>
              </a:endParaRPr>
            </a:p>
          </p:txBody>
        </p:sp>
        <p:sp>
          <p:nvSpPr>
            <p:cNvPr id="37" name="文字方塊 36">
              <a:extLst>
                <a:ext uri="{FF2B5EF4-FFF2-40B4-BE49-F238E27FC236}">
                  <a16:creationId xmlns:a16="http://schemas.microsoft.com/office/drawing/2014/main" id="{6E1AAE78-311A-93E5-6252-DE0D816A7F34}"/>
                </a:ext>
              </a:extLst>
            </p:cNvPr>
            <p:cNvSpPr txBox="1"/>
            <p:nvPr/>
          </p:nvSpPr>
          <p:spPr>
            <a:xfrm rot="16200000">
              <a:off x="4557189" y="3478184"/>
              <a:ext cx="3327845" cy="246222"/>
            </a:xfrm>
            <a:prstGeom prst="rect">
              <a:avLst/>
            </a:prstGeom>
            <a:noFill/>
          </p:spPr>
          <p:txBody>
            <a:bodyPr wrap="square">
              <a:spAutoFit/>
            </a:bodyPr>
            <a:lstStyle/>
            <a:p>
              <a:pPr algn="ctr"/>
              <a:r>
                <a:rPr lang="it-IT" altLang="zh-TW" sz="1000" dirty="0">
                  <a:latin typeface="微軟正黑體" panose="020B0604030504040204" pitchFamily="34" charset="-120"/>
                  <a:ea typeface="微軟正黑體" panose="020B0604030504040204" pitchFamily="34" charset="-120"/>
                </a:rPr>
                <a:t>120/240/280/360mm</a:t>
              </a:r>
              <a:r>
                <a:rPr lang="zh-TW" altLang="en-US" sz="1000" dirty="0">
                  <a:latin typeface="微軟正黑體" panose="020B0604030504040204" pitchFamily="34" charset="-120"/>
                  <a:ea typeface="微軟正黑體" panose="020B0604030504040204" pitchFamily="34" charset="-120"/>
                </a:rPr>
                <a:t>水冷排</a:t>
              </a:r>
            </a:p>
          </p:txBody>
        </p:sp>
        <p:grpSp>
          <p:nvGrpSpPr>
            <p:cNvPr id="38" name="群組 37">
              <a:extLst>
                <a:ext uri="{FF2B5EF4-FFF2-40B4-BE49-F238E27FC236}">
                  <a16:creationId xmlns:a16="http://schemas.microsoft.com/office/drawing/2014/main" id="{949964B5-10E0-E71A-6DEF-05518B246C1A}"/>
                </a:ext>
              </a:extLst>
            </p:cNvPr>
            <p:cNvGrpSpPr/>
            <p:nvPr/>
          </p:nvGrpSpPr>
          <p:grpSpPr>
            <a:xfrm>
              <a:off x="2646804" y="796558"/>
              <a:ext cx="2250947" cy="250781"/>
              <a:chOff x="4455268" y="599200"/>
              <a:chExt cx="2626468" cy="292619"/>
            </a:xfrm>
          </p:grpSpPr>
          <p:sp>
            <p:nvSpPr>
              <p:cNvPr id="53" name="矩形 52">
                <a:extLst>
                  <a:ext uri="{FF2B5EF4-FFF2-40B4-BE49-F238E27FC236}">
                    <a16:creationId xmlns:a16="http://schemas.microsoft.com/office/drawing/2014/main" id="{74E91339-F448-C996-619C-CC2D0056452F}"/>
                  </a:ext>
                </a:extLst>
              </p:cNvPr>
              <p:cNvSpPr/>
              <p:nvPr/>
            </p:nvSpPr>
            <p:spPr>
              <a:xfrm>
                <a:off x="4455268" y="599200"/>
                <a:ext cx="2626468" cy="281292"/>
              </a:xfrm>
              <a:prstGeom prst="rect">
                <a:avLst/>
              </a:prstGeom>
              <a:solidFill>
                <a:srgbClr val="5FB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latin typeface="微軟正黑體" panose="020B0604030504040204" pitchFamily="34" charset="-120"/>
                  <a:ea typeface="微軟正黑體" panose="020B0604030504040204" pitchFamily="34" charset="-120"/>
                </a:endParaRPr>
              </a:p>
            </p:txBody>
          </p:sp>
          <p:sp>
            <p:nvSpPr>
              <p:cNvPr id="54" name="文字方塊 53">
                <a:extLst>
                  <a:ext uri="{FF2B5EF4-FFF2-40B4-BE49-F238E27FC236}">
                    <a16:creationId xmlns:a16="http://schemas.microsoft.com/office/drawing/2014/main" id="{18300CC1-E448-A3D5-E8F7-EB572A843377}"/>
                  </a:ext>
                </a:extLst>
              </p:cNvPr>
              <p:cNvSpPr txBox="1"/>
              <p:nvPr/>
            </p:nvSpPr>
            <p:spPr>
              <a:xfrm>
                <a:off x="4611237" y="604521"/>
                <a:ext cx="2395641" cy="287298"/>
              </a:xfrm>
              <a:prstGeom prst="rect">
                <a:avLst/>
              </a:prstGeom>
              <a:noFill/>
            </p:spPr>
            <p:txBody>
              <a:bodyPr wrap="square">
                <a:spAutoFit/>
              </a:bodyPr>
              <a:lstStyle/>
              <a:p>
                <a:pPr algn="ctr"/>
                <a:r>
                  <a:rPr lang="en-US" altLang="zh-TW" sz="1000" dirty="0">
                    <a:latin typeface="微軟正黑體" panose="020B0604030504040204" pitchFamily="34" charset="-120"/>
                    <a:ea typeface="微軟正黑體" panose="020B0604030504040204" pitchFamily="34" charset="-120"/>
                  </a:rPr>
                  <a:t>2 x 120mm</a:t>
                </a:r>
                <a:r>
                  <a:rPr lang="zh-TW" altLang="en-US" sz="1000" dirty="0">
                    <a:latin typeface="微軟正黑體" panose="020B0604030504040204" pitchFamily="34" charset="-120"/>
                    <a:ea typeface="微軟正黑體" panose="020B0604030504040204" pitchFamily="34" charset="-120"/>
                  </a:rPr>
                  <a:t>風扇</a:t>
                </a:r>
              </a:p>
            </p:txBody>
          </p:sp>
        </p:grpSp>
        <p:grpSp>
          <p:nvGrpSpPr>
            <p:cNvPr id="39" name="群組 38">
              <a:extLst>
                <a:ext uri="{FF2B5EF4-FFF2-40B4-BE49-F238E27FC236}">
                  <a16:creationId xmlns:a16="http://schemas.microsoft.com/office/drawing/2014/main" id="{3141200B-3436-18BA-D77A-C050658523DD}"/>
                </a:ext>
              </a:extLst>
            </p:cNvPr>
            <p:cNvGrpSpPr/>
            <p:nvPr/>
          </p:nvGrpSpPr>
          <p:grpSpPr>
            <a:xfrm>
              <a:off x="1585387" y="1751696"/>
              <a:ext cx="246568" cy="1592597"/>
              <a:chOff x="3740768" y="1400678"/>
              <a:chExt cx="287702" cy="1858290"/>
            </a:xfrm>
          </p:grpSpPr>
          <p:sp>
            <p:nvSpPr>
              <p:cNvPr id="51" name="矩形 50">
                <a:extLst>
                  <a:ext uri="{FF2B5EF4-FFF2-40B4-BE49-F238E27FC236}">
                    <a16:creationId xmlns:a16="http://schemas.microsoft.com/office/drawing/2014/main" id="{01B8544A-6536-ECCD-C4F5-4E887295DD30}"/>
                  </a:ext>
                </a:extLst>
              </p:cNvPr>
              <p:cNvSpPr/>
              <p:nvPr/>
            </p:nvSpPr>
            <p:spPr>
              <a:xfrm rot="5400000">
                <a:off x="2958679" y="2189178"/>
                <a:ext cx="1858289" cy="281292"/>
              </a:xfrm>
              <a:prstGeom prst="rect">
                <a:avLst/>
              </a:prstGeom>
              <a:solidFill>
                <a:srgbClr val="00F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chemeClr val="tx1"/>
                  </a:solidFill>
                  <a:latin typeface="微軟正黑體" panose="020B0604030504040204" pitchFamily="34" charset="-120"/>
                  <a:ea typeface="微軟正黑體" panose="020B0604030504040204" pitchFamily="34" charset="-120"/>
                </a:endParaRPr>
              </a:p>
            </p:txBody>
          </p:sp>
          <p:sp>
            <p:nvSpPr>
              <p:cNvPr id="52" name="文字方塊 51">
                <a:extLst>
                  <a:ext uri="{FF2B5EF4-FFF2-40B4-BE49-F238E27FC236}">
                    <a16:creationId xmlns:a16="http://schemas.microsoft.com/office/drawing/2014/main" id="{66E5C556-7950-949B-B5ED-433F268D0109}"/>
                  </a:ext>
                </a:extLst>
              </p:cNvPr>
              <p:cNvSpPr txBox="1"/>
              <p:nvPr/>
            </p:nvSpPr>
            <p:spPr>
              <a:xfrm rot="16200000">
                <a:off x="2985397" y="2156049"/>
                <a:ext cx="1798040" cy="287298"/>
              </a:xfrm>
              <a:prstGeom prst="rect">
                <a:avLst/>
              </a:prstGeom>
              <a:noFill/>
            </p:spPr>
            <p:txBody>
              <a:bodyPr wrap="square">
                <a:spAutoFit/>
              </a:bodyPr>
              <a:lstStyle/>
              <a:p>
                <a:pPr algn="ctr"/>
                <a:r>
                  <a:rPr lang="en-US" altLang="zh-TW" sz="1000" dirty="0">
                    <a:latin typeface="微軟正黑體" panose="020B0604030504040204" pitchFamily="34" charset="-120"/>
                    <a:ea typeface="微軟正黑體" panose="020B0604030504040204" pitchFamily="34" charset="-120"/>
                  </a:rPr>
                  <a:t>120mm</a:t>
                </a:r>
                <a:r>
                  <a:rPr lang="zh-TW" altLang="en-US" sz="1000" dirty="0">
                    <a:latin typeface="微軟正黑體" panose="020B0604030504040204" pitchFamily="34" charset="-120"/>
                    <a:ea typeface="微軟正黑體" panose="020B0604030504040204" pitchFamily="34" charset="-120"/>
                  </a:rPr>
                  <a:t>水冷排</a:t>
                </a:r>
              </a:p>
            </p:txBody>
          </p:sp>
        </p:grpSp>
        <p:grpSp>
          <p:nvGrpSpPr>
            <p:cNvPr id="40" name="群組 39">
              <a:extLst>
                <a:ext uri="{FF2B5EF4-FFF2-40B4-BE49-F238E27FC236}">
                  <a16:creationId xmlns:a16="http://schemas.microsoft.com/office/drawing/2014/main" id="{D873E436-B3C2-F411-5E16-907A15F05E1D}"/>
                </a:ext>
              </a:extLst>
            </p:cNvPr>
            <p:cNvGrpSpPr/>
            <p:nvPr/>
          </p:nvGrpSpPr>
          <p:grpSpPr>
            <a:xfrm>
              <a:off x="2646797" y="1147740"/>
              <a:ext cx="2250945" cy="255500"/>
              <a:chOff x="4455266" y="602290"/>
              <a:chExt cx="2626470" cy="298125"/>
            </a:xfrm>
          </p:grpSpPr>
          <p:sp>
            <p:nvSpPr>
              <p:cNvPr id="49" name="矩形 48">
                <a:extLst>
                  <a:ext uri="{FF2B5EF4-FFF2-40B4-BE49-F238E27FC236}">
                    <a16:creationId xmlns:a16="http://schemas.microsoft.com/office/drawing/2014/main" id="{815F9A1F-DCDE-FDD9-C9C6-8FECCE760880}"/>
                  </a:ext>
                </a:extLst>
              </p:cNvPr>
              <p:cNvSpPr/>
              <p:nvPr/>
            </p:nvSpPr>
            <p:spPr>
              <a:xfrm>
                <a:off x="4455268" y="602290"/>
                <a:ext cx="2626468" cy="281292"/>
              </a:xfrm>
              <a:prstGeom prst="rect">
                <a:avLst/>
              </a:prstGeom>
              <a:solidFill>
                <a:srgbClr val="00F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chemeClr val="tx1"/>
                  </a:solidFill>
                  <a:latin typeface="微軟正黑體" panose="020B0604030504040204" pitchFamily="34" charset="-120"/>
                  <a:ea typeface="微軟正黑體" panose="020B0604030504040204" pitchFamily="34" charset="-120"/>
                </a:endParaRPr>
              </a:p>
            </p:txBody>
          </p:sp>
          <p:sp>
            <p:nvSpPr>
              <p:cNvPr id="50" name="文字方塊 49">
                <a:extLst>
                  <a:ext uri="{FF2B5EF4-FFF2-40B4-BE49-F238E27FC236}">
                    <a16:creationId xmlns:a16="http://schemas.microsoft.com/office/drawing/2014/main" id="{B909AF5E-5872-D41B-C940-97630ACC6EA7}"/>
                  </a:ext>
                </a:extLst>
              </p:cNvPr>
              <p:cNvSpPr txBox="1"/>
              <p:nvPr/>
            </p:nvSpPr>
            <p:spPr>
              <a:xfrm>
                <a:off x="4455266" y="613115"/>
                <a:ext cx="2626470" cy="287300"/>
              </a:xfrm>
              <a:prstGeom prst="rect">
                <a:avLst/>
              </a:prstGeom>
              <a:noFill/>
            </p:spPr>
            <p:txBody>
              <a:bodyPr wrap="square">
                <a:spAutoFit/>
              </a:bodyPr>
              <a:lstStyle/>
              <a:p>
                <a:pPr algn="ctr"/>
                <a:r>
                  <a:rPr lang="en-US" altLang="zh-TW" sz="1000" dirty="0">
                    <a:latin typeface="微軟正黑體" panose="020B0604030504040204" pitchFamily="34" charset="-120"/>
                    <a:ea typeface="微軟正黑體" panose="020B0604030504040204" pitchFamily="34" charset="-120"/>
                  </a:rPr>
                  <a:t>120/240mm</a:t>
                </a:r>
                <a:r>
                  <a:rPr lang="zh-TW" altLang="en-US" sz="1000" dirty="0">
                    <a:latin typeface="微軟正黑體" panose="020B0604030504040204" pitchFamily="34" charset="-120"/>
                    <a:ea typeface="微軟正黑體" panose="020B0604030504040204" pitchFamily="34" charset="-120"/>
                  </a:rPr>
                  <a:t>水冷排</a:t>
                </a:r>
              </a:p>
            </p:txBody>
          </p:sp>
        </p:grpSp>
        <p:sp>
          <p:nvSpPr>
            <p:cNvPr id="44" name="矩形 43">
              <a:extLst>
                <a:ext uri="{FF2B5EF4-FFF2-40B4-BE49-F238E27FC236}">
                  <a16:creationId xmlns:a16="http://schemas.microsoft.com/office/drawing/2014/main" id="{5DBC7F63-6C14-C7C0-09FA-E1A1DCDF706F}"/>
                </a:ext>
              </a:extLst>
            </p:cNvPr>
            <p:cNvSpPr/>
            <p:nvPr/>
          </p:nvSpPr>
          <p:spPr>
            <a:xfrm rot="5400000">
              <a:off x="4784409" y="3532254"/>
              <a:ext cx="3565730" cy="24107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latin typeface="微軟正黑體" panose="020B0604030504040204" pitchFamily="34" charset="-120"/>
                <a:ea typeface="微軟正黑體" panose="020B0604030504040204" pitchFamily="34" charset="-120"/>
              </a:endParaRPr>
            </a:p>
          </p:txBody>
        </p:sp>
        <p:sp>
          <p:nvSpPr>
            <p:cNvPr id="45" name="文字方塊 44">
              <a:extLst>
                <a:ext uri="{FF2B5EF4-FFF2-40B4-BE49-F238E27FC236}">
                  <a16:creationId xmlns:a16="http://schemas.microsoft.com/office/drawing/2014/main" id="{1EDB532E-601A-C48C-6D7E-A6FEC094BC42}"/>
                </a:ext>
              </a:extLst>
            </p:cNvPr>
            <p:cNvSpPr txBox="1"/>
            <p:nvPr/>
          </p:nvSpPr>
          <p:spPr>
            <a:xfrm rot="16200000">
              <a:off x="5244689" y="3477250"/>
              <a:ext cx="2666743" cy="246221"/>
            </a:xfrm>
            <a:prstGeom prst="rect">
              <a:avLst/>
            </a:prstGeom>
            <a:noFill/>
          </p:spPr>
          <p:txBody>
            <a:bodyPr wrap="square">
              <a:spAutoFit/>
            </a:bodyPr>
            <a:lstStyle/>
            <a:p>
              <a:pPr algn="ctr"/>
              <a:r>
                <a:rPr lang="sv-SE" altLang="zh-TW" sz="1000" dirty="0">
                  <a:latin typeface="微軟正黑體" panose="020B0604030504040204" pitchFamily="34" charset="-120"/>
                  <a:ea typeface="微軟正黑體" panose="020B0604030504040204" pitchFamily="34" charset="-120"/>
                </a:rPr>
                <a:t>3 x 120mm / 2 x 140mm </a:t>
              </a:r>
              <a:r>
                <a:rPr lang="zh-TW" altLang="en-US" sz="1000" dirty="0">
                  <a:latin typeface="微軟正黑體" panose="020B0604030504040204" pitchFamily="34" charset="-120"/>
                  <a:ea typeface="微軟正黑體" panose="020B0604030504040204" pitchFamily="34" charset="-120"/>
                </a:rPr>
                <a:t>風扇</a:t>
              </a:r>
            </a:p>
          </p:txBody>
        </p:sp>
        <p:sp>
          <p:nvSpPr>
            <p:cNvPr id="46" name="矩形 45">
              <a:extLst>
                <a:ext uri="{FF2B5EF4-FFF2-40B4-BE49-F238E27FC236}">
                  <a16:creationId xmlns:a16="http://schemas.microsoft.com/office/drawing/2014/main" id="{63F72C7C-949A-8B10-55D5-B447B2946183}"/>
                </a:ext>
              </a:extLst>
            </p:cNvPr>
            <p:cNvSpPr/>
            <p:nvPr/>
          </p:nvSpPr>
          <p:spPr>
            <a:xfrm rot="5400000">
              <a:off x="549963" y="2427459"/>
              <a:ext cx="1592596" cy="241074"/>
            </a:xfrm>
            <a:prstGeom prst="rect">
              <a:avLst/>
            </a:prstGeom>
            <a:solidFill>
              <a:srgbClr val="5FB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latin typeface="微軟正黑體" panose="020B0604030504040204" pitchFamily="34" charset="-120"/>
                <a:ea typeface="微軟正黑體" panose="020B0604030504040204" pitchFamily="34" charset="-120"/>
              </a:endParaRPr>
            </a:p>
          </p:txBody>
        </p:sp>
        <p:sp>
          <p:nvSpPr>
            <p:cNvPr id="47" name="文字方塊 46">
              <a:extLst>
                <a:ext uri="{FF2B5EF4-FFF2-40B4-BE49-F238E27FC236}">
                  <a16:creationId xmlns:a16="http://schemas.microsoft.com/office/drawing/2014/main" id="{A159BA21-E6C1-DAA0-1007-4FD24A234B37}"/>
                </a:ext>
              </a:extLst>
            </p:cNvPr>
            <p:cNvSpPr txBox="1"/>
            <p:nvPr/>
          </p:nvSpPr>
          <p:spPr>
            <a:xfrm rot="16200000">
              <a:off x="588662" y="2404314"/>
              <a:ext cx="1492604" cy="246221"/>
            </a:xfrm>
            <a:prstGeom prst="rect">
              <a:avLst/>
            </a:prstGeom>
            <a:noFill/>
          </p:spPr>
          <p:txBody>
            <a:bodyPr wrap="square">
              <a:spAutoFit/>
            </a:bodyPr>
            <a:lstStyle/>
            <a:p>
              <a:pPr algn="ctr"/>
              <a:r>
                <a:rPr lang="en-US" altLang="zh-TW" sz="1000" dirty="0">
                  <a:latin typeface="微軟正黑體" panose="020B0604030504040204" pitchFamily="34" charset="-120"/>
                  <a:ea typeface="微軟正黑體" panose="020B0604030504040204" pitchFamily="34" charset="-120"/>
                </a:rPr>
                <a:t>1 x 120mm</a:t>
              </a:r>
              <a:r>
                <a:rPr lang="zh-TW" altLang="en-US" sz="1000" dirty="0">
                  <a:latin typeface="微軟正黑體" panose="020B0604030504040204" pitchFamily="34" charset="-120"/>
                  <a:ea typeface="微軟正黑體" panose="020B0604030504040204" pitchFamily="34" charset="-120"/>
                </a:rPr>
                <a:t>風扇</a:t>
              </a:r>
            </a:p>
          </p:txBody>
        </p:sp>
        <p:sp>
          <p:nvSpPr>
            <p:cNvPr id="48" name="矩形 47">
              <a:extLst>
                <a:ext uri="{FF2B5EF4-FFF2-40B4-BE49-F238E27FC236}">
                  <a16:creationId xmlns:a16="http://schemas.microsoft.com/office/drawing/2014/main" id="{CC1F2E72-4395-39D8-6949-35145A934E4A}"/>
                </a:ext>
              </a:extLst>
            </p:cNvPr>
            <p:cNvSpPr/>
            <p:nvPr/>
          </p:nvSpPr>
          <p:spPr>
            <a:xfrm>
              <a:off x="2424066" y="1835155"/>
              <a:ext cx="1895854" cy="2726141"/>
            </a:xfrm>
            <a:prstGeom prst="rect">
              <a:avLst/>
            </a:prstGeom>
            <a:solidFill>
              <a:srgbClr val="2F559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latin typeface="微軟正黑體" panose="020B0604030504040204" pitchFamily="34" charset="-120"/>
                  <a:ea typeface="微軟正黑體" panose="020B0604030504040204" pitchFamily="34" charset="-120"/>
                </a:rPr>
                <a:t>ATX (305x244mm)</a:t>
              </a:r>
            </a:p>
          </p:txBody>
        </p:sp>
      </p:grpSp>
      <p:grpSp>
        <p:nvGrpSpPr>
          <p:cNvPr id="55" name="群組 54">
            <a:extLst>
              <a:ext uri="{FF2B5EF4-FFF2-40B4-BE49-F238E27FC236}">
                <a16:creationId xmlns:a16="http://schemas.microsoft.com/office/drawing/2014/main" id="{2C6B2F2C-E4E7-2104-E284-E4EE22865AD9}"/>
              </a:ext>
            </a:extLst>
          </p:cNvPr>
          <p:cNvGrpSpPr/>
          <p:nvPr/>
        </p:nvGrpSpPr>
        <p:grpSpPr>
          <a:xfrm>
            <a:off x="7323976" y="150784"/>
            <a:ext cx="2493465" cy="7562498"/>
            <a:chOff x="7323976" y="150784"/>
            <a:chExt cx="2493465" cy="7562498"/>
          </a:xfrm>
        </p:grpSpPr>
        <p:pic>
          <p:nvPicPr>
            <p:cNvPr id="56" name="圖片 55">
              <a:extLst>
                <a:ext uri="{FF2B5EF4-FFF2-40B4-BE49-F238E27FC236}">
                  <a16:creationId xmlns:a16="http://schemas.microsoft.com/office/drawing/2014/main" id="{A9293A87-8994-8D4D-F3B2-EB646520FF3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23976" y="150784"/>
              <a:ext cx="2493465" cy="7562498"/>
            </a:xfrm>
            <a:prstGeom prst="rect">
              <a:avLst/>
            </a:prstGeom>
          </p:spPr>
        </p:pic>
        <p:sp>
          <p:nvSpPr>
            <p:cNvPr id="57" name="矩形 56">
              <a:extLst>
                <a:ext uri="{FF2B5EF4-FFF2-40B4-BE49-F238E27FC236}">
                  <a16:creationId xmlns:a16="http://schemas.microsoft.com/office/drawing/2014/main" id="{69A3E0B7-9B18-3F03-010A-38FB4F88707B}"/>
                </a:ext>
              </a:extLst>
            </p:cNvPr>
            <p:cNvSpPr/>
            <p:nvPr/>
          </p:nvSpPr>
          <p:spPr>
            <a:xfrm>
              <a:off x="9340785" y="1586428"/>
              <a:ext cx="315750" cy="44287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文字方塊 58">
              <a:extLst>
                <a:ext uri="{FF2B5EF4-FFF2-40B4-BE49-F238E27FC236}">
                  <a16:creationId xmlns:a16="http://schemas.microsoft.com/office/drawing/2014/main" id="{0DE512A9-8503-7D80-F869-9DE939FCF0A2}"/>
                </a:ext>
              </a:extLst>
            </p:cNvPr>
            <p:cNvSpPr txBox="1"/>
            <p:nvPr/>
          </p:nvSpPr>
          <p:spPr>
            <a:xfrm rot="16200000">
              <a:off x="8426900" y="3572881"/>
              <a:ext cx="2143524" cy="307777"/>
            </a:xfrm>
            <a:prstGeom prst="rect">
              <a:avLst/>
            </a:prstGeom>
            <a:noFill/>
          </p:spPr>
          <p:txBody>
            <a:bodyPr wrap="square">
              <a:spAutoFit/>
            </a:bodyPr>
            <a:lstStyle/>
            <a:p>
              <a:r>
                <a:rPr lang="zh-TW" altLang="en-US" sz="1400" dirty="0">
                  <a:solidFill>
                    <a:srgbClr val="FFFFFF"/>
                  </a:solidFill>
                  <a:latin typeface="微軟正黑體" panose="020B0604030504040204" pitchFamily="34" charset="-120"/>
                  <a:ea typeface="微軟正黑體" panose="020B0604030504040204" pitchFamily="34" charset="-120"/>
                </a:rPr>
                <a:t>理線空間最高</a:t>
              </a:r>
              <a:r>
                <a:rPr lang="en-US" altLang="zh-TW" sz="1400" dirty="0">
                  <a:solidFill>
                    <a:srgbClr val="FFFFFF"/>
                  </a:solidFill>
                  <a:latin typeface="微軟正黑體" panose="020B0604030504040204" pitchFamily="34" charset="-120"/>
                  <a:ea typeface="微軟正黑體" panose="020B0604030504040204" pitchFamily="34" charset="-120"/>
                </a:rPr>
                <a:t>  27mm</a:t>
              </a:r>
            </a:p>
          </p:txBody>
        </p:sp>
        <p:sp>
          <p:nvSpPr>
            <p:cNvPr id="61" name="矩形 60">
              <a:extLst>
                <a:ext uri="{FF2B5EF4-FFF2-40B4-BE49-F238E27FC236}">
                  <a16:creationId xmlns:a16="http://schemas.microsoft.com/office/drawing/2014/main" id="{E40E7411-33BD-29D9-A4FC-76E3BBC7EAF4}"/>
                </a:ext>
              </a:extLst>
            </p:cNvPr>
            <p:cNvSpPr/>
            <p:nvPr/>
          </p:nvSpPr>
          <p:spPr>
            <a:xfrm rot="16200000">
              <a:off x="7749306" y="1974986"/>
              <a:ext cx="1061939" cy="136004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3" name="文字方塊 62">
              <a:extLst>
                <a:ext uri="{FF2B5EF4-FFF2-40B4-BE49-F238E27FC236}">
                  <a16:creationId xmlns:a16="http://schemas.microsoft.com/office/drawing/2014/main" id="{2381373A-BFEA-1F79-9CFE-6FF44AF1F393}"/>
                </a:ext>
              </a:extLst>
            </p:cNvPr>
            <p:cNvSpPr txBox="1"/>
            <p:nvPr/>
          </p:nvSpPr>
          <p:spPr>
            <a:xfrm>
              <a:off x="7620531" y="2385509"/>
              <a:ext cx="1337372" cy="523220"/>
            </a:xfrm>
            <a:prstGeom prst="rect">
              <a:avLst/>
            </a:prstGeom>
            <a:noFill/>
          </p:spPr>
          <p:txBody>
            <a:bodyPr wrap="square">
              <a:spAutoFit/>
            </a:bodyPr>
            <a:lstStyle/>
            <a:p>
              <a:r>
                <a:rPr lang="en-US" altLang="zh-TW" sz="1400" dirty="0">
                  <a:solidFill>
                    <a:schemeClr val="bg1"/>
                  </a:solidFill>
                  <a:latin typeface="微軟正黑體" panose="020B0604030504040204" pitchFamily="34" charset="-120"/>
                  <a:ea typeface="微軟正黑體" panose="020B0604030504040204" pitchFamily="34" charset="-120"/>
                </a:rPr>
                <a:t>CPU</a:t>
              </a:r>
              <a:r>
                <a:rPr lang="zh-TW" altLang="en-US" sz="1400" dirty="0">
                  <a:solidFill>
                    <a:schemeClr val="bg1"/>
                  </a:solidFill>
                  <a:latin typeface="微軟正黑體" panose="020B0604030504040204" pitchFamily="34" charset="-120"/>
                  <a:ea typeface="微軟正黑體" panose="020B0604030504040204" pitchFamily="34" charset="-120"/>
                </a:rPr>
                <a:t> 空冷最高</a:t>
              </a:r>
              <a:r>
                <a:rPr lang="en-US" altLang="zh-TW" sz="1400" dirty="0">
                  <a:solidFill>
                    <a:schemeClr val="bg1"/>
                  </a:solidFill>
                  <a:latin typeface="微軟正黑體" panose="020B0604030504040204" pitchFamily="34" charset="-120"/>
                  <a:ea typeface="微軟正黑體" panose="020B0604030504040204" pitchFamily="34" charset="-120"/>
                </a:rPr>
                <a:t> 160mm</a:t>
              </a:r>
              <a:endParaRPr lang="zh-TW" altLang="en-US" sz="1400" dirty="0">
                <a:solidFill>
                  <a:schemeClr val="bg1"/>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03655626"/>
      </p:ext>
    </p:extLst>
  </p:cSld>
  <p:clrMapOvr>
    <a:masterClrMapping/>
  </p:clrMapOvr>
</p:sld>
</file>

<file path=ppt/theme/theme1.xml><?xml version="1.0" encoding="utf-8"?>
<a:theme xmlns:a="http://schemas.openxmlformats.org/drawingml/2006/main" name="Office Theme">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13004</TotalTime>
  <Words>1421</Words>
  <Application>Microsoft Office PowerPoint</Application>
  <PresentationFormat>寬螢幕</PresentationFormat>
  <Paragraphs>138</Paragraphs>
  <Slides>13</Slides>
  <Notes>0</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13</vt:i4>
      </vt:variant>
    </vt:vector>
  </HeadingPairs>
  <TitlesOfParts>
    <vt:vector size="19" baseType="lpstr">
      <vt:lpstr>Arial Unicode MS</vt:lpstr>
      <vt:lpstr>微軟正黑體</vt:lpstr>
      <vt:lpstr>Arial</vt:lpstr>
      <vt:lpstr>Calibri</vt:lpstr>
      <vt:lpstr>Calibri Light</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Sanjaya Dissanayake</dc:creator>
  <cp:lastModifiedBy>00000</cp:lastModifiedBy>
  <cp:revision>481</cp:revision>
  <dcterms:created xsi:type="dcterms:W3CDTF">2016-07-19T04:04:57Z</dcterms:created>
  <dcterms:modified xsi:type="dcterms:W3CDTF">2022-05-26T07:51:27Z</dcterms:modified>
</cp:coreProperties>
</file>