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291" r:id="rId2"/>
    <p:sldId id="281" r:id="rId3"/>
    <p:sldId id="296" r:id="rId4"/>
    <p:sldId id="307" r:id="rId5"/>
    <p:sldId id="308" r:id="rId6"/>
    <p:sldId id="287" r:id="rId7"/>
    <p:sldId id="305" r:id="rId8"/>
    <p:sldId id="300" r:id="rId9"/>
    <p:sldId id="309" r:id="rId10"/>
    <p:sldId id="29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a Dissa(Dissanayake Sanjaya Bhanu)" initials="SDSB" lastIdx="2" clrIdx="0"/>
  <p:cmAuthor id="2" name="00000" initials="0"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8"/>
    <a:srgbClr val="00FFFF"/>
    <a:srgbClr val="474646"/>
    <a:srgbClr val="00FFC9"/>
    <a:srgbClr val="00FF00"/>
    <a:srgbClr val="5FBBDB"/>
    <a:srgbClr val="E34DD1"/>
    <a:srgbClr val="E0BBE1"/>
    <a:srgbClr val="F95DFD"/>
    <a:srgbClr val="0B02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4" autoAdjust="0"/>
    <p:restoredTop sz="94660"/>
  </p:normalViewPr>
  <p:slideViewPr>
    <p:cSldViewPr snapToGrid="0">
      <p:cViewPr varScale="1">
        <p:scale>
          <a:sx n="87" d="100"/>
          <a:sy n="87" d="100"/>
        </p:scale>
        <p:origin x="108" y="2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17241-7CDA-4D5E-B6A3-952085DFAC3E}" type="datetimeFigureOut">
              <a:rPr lang="zh-TW" altLang="en-US" smtClean="0"/>
              <a:t>2022/5/25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5E625-B7E3-4683-A990-CE56CCF2B596}" type="slidenum">
              <a:rPr lang="zh-TW" altLang="en-US" smtClean="0"/>
              <a:t>‹#›</a:t>
            </a:fld>
            <a:endParaRPr lang="zh-TW" altLang="en-US"/>
          </a:p>
        </p:txBody>
      </p:sp>
    </p:spTree>
    <p:extLst>
      <p:ext uri="{BB962C8B-B14F-4D97-AF65-F5344CB8AC3E}">
        <p14:creationId xmlns:p14="http://schemas.microsoft.com/office/powerpoint/2010/main" val="322477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1</a:t>
            </a:fld>
            <a:endParaRPr lang="zh-TW" altLang="en-US"/>
          </a:p>
        </p:txBody>
      </p:sp>
    </p:spTree>
    <p:extLst>
      <p:ext uri="{BB962C8B-B14F-4D97-AF65-F5344CB8AC3E}">
        <p14:creationId xmlns:p14="http://schemas.microsoft.com/office/powerpoint/2010/main" val="2988656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10</a:t>
            </a:fld>
            <a:endParaRPr lang="zh-TW" altLang="en-US"/>
          </a:p>
        </p:txBody>
      </p:sp>
    </p:spTree>
    <p:extLst>
      <p:ext uri="{BB962C8B-B14F-4D97-AF65-F5344CB8AC3E}">
        <p14:creationId xmlns:p14="http://schemas.microsoft.com/office/powerpoint/2010/main" val="11455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2</a:t>
            </a:fld>
            <a:endParaRPr lang="zh-TW" altLang="en-US"/>
          </a:p>
        </p:txBody>
      </p:sp>
    </p:spTree>
    <p:extLst>
      <p:ext uri="{BB962C8B-B14F-4D97-AF65-F5344CB8AC3E}">
        <p14:creationId xmlns:p14="http://schemas.microsoft.com/office/powerpoint/2010/main" val="358988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3</a:t>
            </a:fld>
            <a:endParaRPr lang="zh-TW" altLang="en-US"/>
          </a:p>
        </p:txBody>
      </p:sp>
    </p:spTree>
    <p:extLst>
      <p:ext uri="{BB962C8B-B14F-4D97-AF65-F5344CB8AC3E}">
        <p14:creationId xmlns:p14="http://schemas.microsoft.com/office/powerpoint/2010/main" val="48188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4</a:t>
            </a:fld>
            <a:endParaRPr lang="zh-TW" altLang="en-US"/>
          </a:p>
        </p:txBody>
      </p:sp>
    </p:spTree>
    <p:extLst>
      <p:ext uri="{BB962C8B-B14F-4D97-AF65-F5344CB8AC3E}">
        <p14:creationId xmlns:p14="http://schemas.microsoft.com/office/powerpoint/2010/main" val="1524769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5</a:t>
            </a:fld>
            <a:endParaRPr lang="zh-TW" altLang="en-US"/>
          </a:p>
        </p:txBody>
      </p:sp>
    </p:spTree>
    <p:extLst>
      <p:ext uri="{BB962C8B-B14F-4D97-AF65-F5344CB8AC3E}">
        <p14:creationId xmlns:p14="http://schemas.microsoft.com/office/powerpoint/2010/main" val="1132592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6</a:t>
            </a:fld>
            <a:endParaRPr lang="zh-TW" altLang="en-US"/>
          </a:p>
        </p:txBody>
      </p:sp>
    </p:spTree>
    <p:extLst>
      <p:ext uri="{BB962C8B-B14F-4D97-AF65-F5344CB8AC3E}">
        <p14:creationId xmlns:p14="http://schemas.microsoft.com/office/powerpoint/2010/main" val="182633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7</a:t>
            </a:fld>
            <a:endParaRPr lang="zh-TW" altLang="en-US"/>
          </a:p>
        </p:txBody>
      </p:sp>
    </p:spTree>
    <p:extLst>
      <p:ext uri="{BB962C8B-B14F-4D97-AF65-F5344CB8AC3E}">
        <p14:creationId xmlns:p14="http://schemas.microsoft.com/office/powerpoint/2010/main" val="174174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8</a:t>
            </a:fld>
            <a:endParaRPr lang="zh-TW" altLang="en-US"/>
          </a:p>
        </p:txBody>
      </p:sp>
    </p:spTree>
    <p:extLst>
      <p:ext uri="{BB962C8B-B14F-4D97-AF65-F5344CB8AC3E}">
        <p14:creationId xmlns:p14="http://schemas.microsoft.com/office/powerpoint/2010/main" val="297104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765E625-B7E3-4683-A990-CE56CCF2B596}" type="slidenum">
              <a:rPr lang="zh-TW" altLang="en-US" smtClean="0"/>
              <a:t>9</a:t>
            </a:fld>
            <a:endParaRPr lang="zh-TW" altLang="en-US"/>
          </a:p>
        </p:txBody>
      </p:sp>
    </p:spTree>
    <p:extLst>
      <p:ext uri="{BB962C8B-B14F-4D97-AF65-F5344CB8AC3E}">
        <p14:creationId xmlns:p14="http://schemas.microsoft.com/office/powerpoint/2010/main" val="107327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83605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822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21485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24576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AC9235C-DE4D-41A4-8E71-056DA68C124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47170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AC9235C-DE4D-41A4-8E71-056DA68C1249}"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4533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AC9235C-DE4D-41A4-8E71-056DA68C1249}"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19925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AC9235C-DE4D-41A4-8E71-056DA68C1249}"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1730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9235C-DE4D-41A4-8E71-056DA68C1249}"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52933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22531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7132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9235C-DE4D-41A4-8E71-056DA68C1249}" type="datetimeFigureOut">
              <a:rPr lang="en-US" smtClean="0"/>
              <a:t>5/25/2022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9C49B-67DB-4140-AFBA-4300AA14044E}" type="slidenum">
              <a:rPr lang="en-US" smtClean="0"/>
              <a:t>‹#›</a:t>
            </a:fld>
            <a:endParaRPr lang="en-US"/>
          </a:p>
        </p:txBody>
      </p:sp>
    </p:spTree>
    <p:extLst>
      <p:ext uri="{BB962C8B-B14F-4D97-AF65-F5344CB8AC3E}">
        <p14:creationId xmlns:p14="http://schemas.microsoft.com/office/powerpoint/2010/main" val="511923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9468" y="6253922"/>
            <a:ext cx="1893064" cy="429028"/>
          </a:xfrm>
          <a:prstGeom prst="rect">
            <a:avLst/>
          </a:prstGeom>
        </p:spPr>
      </p:pic>
    </p:spTree>
    <p:extLst>
      <p:ext uri="{BB962C8B-B14F-4D97-AF65-F5344CB8AC3E}">
        <p14:creationId xmlns:p14="http://schemas.microsoft.com/office/powerpoint/2010/main" val="980751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71626" y="2123142"/>
            <a:ext cx="3155004" cy="2354491"/>
          </a:xfrm>
          <a:prstGeom prst="rect">
            <a:avLst/>
          </a:prstGeom>
        </p:spPr>
        <p:txBody>
          <a:bodyPr wrap="square">
            <a:spAutoFit/>
          </a:bodyPr>
          <a:lstStyle/>
          <a:p>
            <a:pPr marL="285750" indent="-285750" fontAlgn="ctr">
              <a:lnSpc>
                <a:spcPct val="150000"/>
              </a:lnSpc>
              <a:buFont typeface="Arial" panose="020B0604020202020204" pitchFamily="34" charset="0"/>
              <a:buChar char="•"/>
            </a:pPr>
            <a:r>
              <a:rPr lang="en-US" altLang="zh-TW" sz="1400" dirty="0">
                <a:solidFill>
                  <a:schemeClr val="bg1"/>
                </a:solidFill>
                <a:latin typeface="Calibri" panose="020F0502020204030204" pitchFamily="34" charset="0"/>
              </a:rPr>
              <a:t>High density Mesh design</a:t>
            </a:r>
          </a:p>
          <a:p>
            <a:pPr marL="285750" indent="-285750" fontAlgn="ctr">
              <a:lnSpc>
                <a:spcPct val="150000"/>
              </a:lnSpc>
              <a:buFont typeface="Arial" panose="020B0604020202020204" pitchFamily="34" charset="0"/>
              <a:buChar char="•"/>
            </a:pPr>
            <a:r>
              <a:rPr lang="en-US" altLang="zh-TW" sz="1400" dirty="0">
                <a:solidFill>
                  <a:schemeClr val="bg1"/>
                </a:solidFill>
                <a:latin typeface="Calibri" panose="020F0502020204030204" pitchFamily="34" charset="0"/>
              </a:rPr>
              <a:t>Dust filter at Front / Top / Bottom(PSU) </a:t>
            </a:r>
          </a:p>
          <a:p>
            <a:pPr marL="285750" indent="-285750" fontAlgn="ctr">
              <a:lnSpc>
                <a:spcPct val="150000"/>
              </a:lnSpc>
              <a:buFont typeface="Arial" panose="020B0604020202020204" pitchFamily="34" charset="0"/>
              <a:buChar char="•"/>
            </a:pPr>
            <a:r>
              <a:rPr lang="en-US" altLang="zh-TW" sz="1400">
                <a:solidFill>
                  <a:schemeClr val="bg1"/>
                </a:solidFill>
                <a:latin typeface="Calibri" panose="020F0502020204030204" pitchFamily="34" charset="0"/>
              </a:rPr>
              <a:t>1 </a:t>
            </a:r>
            <a:r>
              <a:rPr lang="en-US" altLang="zh-TW" sz="1400" dirty="0">
                <a:solidFill>
                  <a:schemeClr val="bg1"/>
                </a:solidFill>
                <a:latin typeface="Calibri" panose="020F0502020204030204" pitchFamily="34" charset="0"/>
              </a:rPr>
              <a:t>x 120mm </a:t>
            </a:r>
            <a:r>
              <a:rPr lang="en-US" altLang="zh-TW" sz="1400" dirty="0" err="1">
                <a:solidFill>
                  <a:schemeClr val="bg1"/>
                </a:solidFill>
              </a:rPr>
              <a:t>Spectre</a:t>
            </a:r>
            <a:r>
              <a:rPr lang="en-US" altLang="zh-TW" sz="1400" dirty="0">
                <a:solidFill>
                  <a:schemeClr val="bg1"/>
                </a:solidFill>
              </a:rPr>
              <a:t> SE </a:t>
            </a:r>
            <a:r>
              <a:rPr lang="en-US" altLang="zh-TW" sz="1400" dirty="0">
                <a:solidFill>
                  <a:schemeClr val="bg1"/>
                </a:solidFill>
                <a:latin typeface="Calibri" panose="020F0502020204030204" pitchFamily="34" charset="0"/>
              </a:rPr>
              <a:t>fans included</a:t>
            </a:r>
          </a:p>
          <a:p>
            <a:pPr marL="285750" indent="-285750" fontAlgn="ctr">
              <a:lnSpc>
                <a:spcPct val="150000"/>
              </a:lnSpc>
              <a:buFont typeface="Arial" panose="020B0604020202020204" pitchFamily="34" charset="0"/>
              <a:buChar char="•"/>
            </a:pPr>
            <a:r>
              <a:rPr lang="en-US" altLang="zh-TW" sz="1400" dirty="0">
                <a:solidFill>
                  <a:schemeClr val="bg1"/>
                </a:solidFill>
                <a:latin typeface="Calibri" panose="020F0502020204030204" pitchFamily="34" charset="0"/>
              </a:rPr>
              <a:t>Support VGA Length up to 315mm</a:t>
            </a:r>
          </a:p>
          <a:p>
            <a:pPr marL="285750" indent="-285750" fontAlgn="ctr">
              <a:lnSpc>
                <a:spcPct val="150000"/>
              </a:lnSpc>
              <a:buFont typeface="Arial" panose="020B0604020202020204" pitchFamily="34" charset="0"/>
              <a:buChar char="•"/>
            </a:pPr>
            <a:r>
              <a:rPr lang="en-US" altLang="zh-TW" sz="1400" dirty="0">
                <a:solidFill>
                  <a:schemeClr val="bg1"/>
                </a:solidFill>
                <a:latin typeface="Calibri" panose="020F0502020204030204" pitchFamily="34" charset="0"/>
              </a:rPr>
              <a:t>Dual USB 3.0 ports at TOP</a:t>
            </a:r>
          </a:p>
          <a:p>
            <a:pPr marL="285750" indent="-285750" fontAlgn="ctr">
              <a:lnSpc>
                <a:spcPct val="150000"/>
              </a:lnSpc>
              <a:buFont typeface="Arial" panose="020B0604020202020204" pitchFamily="34" charset="0"/>
              <a:buChar char="•"/>
            </a:pPr>
            <a:r>
              <a:rPr lang="en-US" altLang="zh-TW" sz="1400" dirty="0">
                <a:solidFill>
                  <a:schemeClr val="bg1"/>
                </a:solidFill>
                <a:latin typeface="Calibri" panose="020F0502020204030204" pitchFamily="34" charset="0"/>
              </a:rPr>
              <a:t>Modular HDD CAGE</a:t>
            </a:r>
          </a:p>
        </p:txBody>
      </p:sp>
      <p:graphicFrame>
        <p:nvGraphicFramePr>
          <p:cNvPr id="3" name="表格 2"/>
          <p:cNvGraphicFramePr>
            <a:graphicFrameLocks noGrp="1"/>
          </p:cNvGraphicFramePr>
          <p:nvPr>
            <p:extLst>
              <p:ext uri="{D42A27DB-BD31-4B8C-83A1-F6EECF244321}">
                <p14:modId xmlns:p14="http://schemas.microsoft.com/office/powerpoint/2010/main" val="3708494261"/>
              </p:ext>
            </p:extLst>
          </p:nvPr>
        </p:nvGraphicFramePr>
        <p:xfrm>
          <a:off x="486783" y="160576"/>
          <a:ext cx="8258384" cy="6548700"/>
        </p:xfrm>
        <a:graphic>
          <a:graphicData uri="http://schemas.openxmlformats.org/drawingml/2006/table">
            <a:tbl>
              <a:tblPr>
                <a:tableStyleId>{E8034E78-7F5D-4C2E-B375-FC64B27BC917}</a:tableStyleId>
              </a:tblPr>
              <a:tblGrid>
                <a:gridCol w="1452186">
                  <a:extLst>
                    <a:ext uri="{9D8B030D-6E8A-4147-A177-3AD203B41FA5}">
                      <a16:colId xmlns:a16="http://schemas.microsoft.com/office/drawing/2014/main" val="3044192571"/>
                    </a:ext>
                  </a:extLst>
                </a:gridCol>
                <a:gridCol w="848298">
                  <a:extLst>
                    <a:ext uri="{9D8B030D-6E8A-4147-A177-3AD203B41FA5}">
                      <a16:colId xmlns:a16="http://schemas.microsoft.com/office/drawing/2014/main" val="1398939580"/>
                    </a:ext>
                  </a:extLst>
                </a:gridCol>
                <a:gridCol w="2952521">
                  <a:extLst>
                    <a:ext uri="{9D8B030D-6E8A-4147-A177-3AD203B41FA5}">
                      <a16:colId xmlns:a16="http://schemas.microsoft.com/office/drawing/2014/main" val="3921254301"/>
                    </a:ext>
                  </a:extLst>
                </a:gridCol>
                <a:gridCol w="3005379">
                  <a:extLst>
                    <a:ext uri="{9D8B030D-6E8A-4147-A177-3AD203B41FA5}">
                      <a16:colId xmlns:a16="http://schemas.microsoft.com/office/drawing/2014/main" val="1004692353"/>
                    </a:ext>
                  </a:extLst>
                </a:gridCol>
              </a:tblGrid>
              <a:tr h="251700">
                <a:tc gridSpan="2">
                  <a:txBody>
                    <a:bodyPr/>
                    <a:lstStyle/>
                    <a:p>
                      <a:pPr algn="ctr" fontAlgn="ctr"/>
                      <a:endParaRPr lang="en-US" sz="1050" b="1" i="0" u="none" strike="noStrike" dirty="0">
                        <a:solidFill>
                          <a:srgbClr val="00FFF8"/>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u="none" strike="noStrike" dirty="0">
                          <a:solidFill>
                            <a:srgbClr val="00FFF8"/>
                          </a:solidFill>
                          <a:effectLst/>
                        </a:rPr>
                        <a:t>NOVA MESH SE - WHITE</a:t>
                      </a:r>
                      <a:endParaRPr lang="en-US" altLang="zh-TW" sz="1000" b="1" i="0" u="none" strike="noStrike" dirty="0">
                        <a:solidFill>
                          <a:srgbClr val="00FFF8"/>
                        </a:solidFill>
                        <a:effectLst/>
                        <a:latin typeface="Calibri" panose="020F0502020204030204" pitchFamily="34" charset="0"/>
                        <a:ea typeface="+mn-ea"/>
                      </a:endParaRP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u="none" strike="noStrike" dirty="0">
                          <a:solidFill>
                            <a:srgbClr val="00FFF8"/>
                          </a:solidFill>
                          <a:effectLst/>
                        </a:rPr>
                        <a:t>NOVA MESH SE - BLACK</a:t>
                      </a:r>
                      <a:endParaRPr lang="en-US" altLang="zh-TW" sz="1000" b="1" i="0" u="none" strike="noStrike" dirty="0">
                        <a:solidFill>
                          <a:srgbClr val="00FFF8"/>
                        </a:solidFill>
                        <a:effectLst/>
                        <a:latin typeface="Calibri" panose="020F0502020204030204" pitchFamily="34" charset="0"/>
                        <a:ea typeface="+mn-ea"/>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230486662"/>
                  </a:ext>
                </a:extLst>
              </a:tr>
              <a:tr h="251700">
                <a:tc gridSpan="2">
                  <a:txBody>
                    <a:bodyPr/>
                    <a:lstStyle/>
                    <a:p>
                      <a:pPr algn="ctr" fontAlgn="ctr"/>
                      <a:r>
                        <a:rPr lang="en-US" sz="1050" b="1" u="none" strike="noStrike" dirty="0">
                          <a:solidFill>
                            <a:srgbClr val="00FFF8"/>
                          </a:solidFill>
                          <a:effectLst/>
                        </a:rPr>
                        <a:t>Part no.</a:t>
                      </a:r>
                      <a:endParaRPr lang="en-US" sz="1050" b="1" i="0" u="none" strike="noStrike" dirty="0">
                        <a:solidFill>
                          <a:srgbClr val="00FFF8"/>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algn="ctr" fontAlgn="ctr"/>
                      <a:r>
                        <a:rPr lang="en-US" sz="1000" u="none" strike="noStrike" dirty="0">
                          <a:solidFill>
                            <a:srgbClr val="00FFF8"/>
                          </a:solidFill>
                          <a:effectLst/>
                        </a:rPr>
                        <a:t>BFC-NSE-300-WWXKW-RP</a:t>
                      </a:r>
                      <a:endParaRPr lang="en-US" sz="1000" b="0" i="0" u="none" strike="noStrike" dirty="0">
                        <a:solidFill>
                          <a:srgbClr val="00FFF8"/>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1000" b="0" u="none" strike="noStrike" dirty="0">
                          <a:solidFill>
                            <a:srgbClr val="00FFF8"/>
                          </a:solidFill>
                          <a:effectLst/>
                        </a:rPr>
                        <a:t>BFC-NSE-300-KKXSK-RP</a:t>
                      </a:r>
                      <a:endParaRPr lang="en-US" sz="1000" b="0" i="0" u="none" strike="noStrike" dirty="0">
                        <a:solidFill>
                          <a:srgbClr val="00FFF8"/>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24783693"/>
                  </a:ext>
                </a:extLst>
              </a:tr>
              <a:tr h="255099">
                <a:tc gridSpan="2">
                  <a:txBody>
                    <a:bodyPr/>
                    <a:lstStyle/>
                    <a:p>
                      <a:pPr algn="ctr" fontAlgn="ctr"/>
                      <a:r>
                        <a:rPr lang="en-US" altLang="zh-TW" sz="1050" b="1" i="0" u="none" strike="noStrike" dirty="0">
                          <a:solidFill>
                            <a:srgbClr val="00FFFF"/>
                          </a:solidFill>
                          <a:effectLst/>
                          <a:latin typeface="Calibri" panose="020F0502020204030204" pitchFamily="34" charset="0"/>
                          <a:ea typeface="新細明體" panose="02020500000000000000" pitchFamily="18" charset="-120"/>
                        </a:rPr>
                        <a:t>EAN</a:t>
                      </a:r>
                      <a:endParaRPr lang="en-US" sz="1050" b="1" i="0" u="none" strike="noStrike" dirty="0">
                        <a:solidFill>
                          <a:srgbClr val="00FFFF"/>
                        </a:solidFill>
                        <a:effectLst/>
                        <a:latin typeface="Calibri" panose="020F0502020204030204" pitchFamily="34" charset="0"/>
                        <a:ea typeface="新細明體" panose="02020500000000000000" pitchFamily="18" charset="-120"/>
                      </a:endParaRPr>
                    </a:p>
                  </a:txBody>
                  <a:tcPr marL="8241" marR="8241" marT="82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algn="ctr" fontAlgn="ctr"/>
                      <a:r>
                        <a:rPr lang="en-US" sz="1000" b="0" i="0" u="none" strike="noStrike" dirty="0">
                          <a:solidFill>
                            <a:srgbClr val="00FFF8"/>
                          </a:solidFill>
                          <a:effectLst/>
                          <a:latin typeface="Calibri" panose="020F0502020204030204" pitchFamily="34" charset="0"/>
                          <a:ea typeface="新細明體" panose="02020500000000000000" pitchFamily="18" charset="-120"/>
                        </a:rPr>
                        <a:t>4712883217586</a:t>
                      </a: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1000" b="0" i="0" u="none" strike="noStrike" dirty="0">
                          <a:solidFill>
                            <a:srgbClr val="00FFF8"/>
                          </a:solidFill>
                          <a:effectLst/>
                          <a:latin typeface="Calibri" panose="020F0502020204030204" pitchFamily="34" charset="0"/>
                          <a:ea typeface="新細明體" panose="02020500000000000000" pitchFamily="18" charset="-120"/>
                        </a:rPr>
                        <a:t>4712883217593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805294339"/>
                  </a:ext>
                </a:extLst>
              </a:tr>
              <a:tr h="255099">
                <a:tc gridSpan="2">
                  <a:txBody>
                    <a:bodyPr/>
                    <a:lstStyle/>
                    <a:p>
                      <a:pPr algn="ctr" fontAlgn="ctr"/>
                      <a:r>
                        <a:rPr lang="en-US" altLang="zh-TW" sz="1050" b="1" i="0" u="none" strike="noStrike" dirty="0">
                          <a:solidFill>
                            <a:srgbClr val="00FFFF"/>
                          </a:solidFill>
                          <a:effectLst/>
                          <a:latin typeface="Calibri" panose="020F0502020204030204" pitchFamily="34" charset="0"/>
                          <a:ea typeface="新細明體" panose="02020500000000000000" pitchFamily="18" charset="-120"/>
                        </a:rPr>
                        <a:t>UPC</a:t>
                      </a:r>
                      <a:endParaRPr lang="en-US" sz="1050" b="1" i="0" u="none" strike="noStrike" dirty="0">
                        <a:solidFill>
                          <a:srgbClr val="00FFFF"/>
                        </a:solidFill>
                        <a:effectLst/>
                        <a:latin typeface="Calibri" panose="020F0502020204030204" pitchFamily="34" charset="0"/>
                        <a:ea typeface="新細明體" panose="02020500000000000000" pitchFamily="18" charset="-120"/>
                      </a:endParaRPr>
                    </a:p>
                  </a:txBody>
                  <a:tcPr marL="8241" marR="8241" marT="82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algn="ctr" fontAlgn="ctr"/>
                      <a:r>
                        <a:rPr lang="en-US" sz="1000" b="0" i="0" u="none" strike="noStrike" dirty="0">
                          <a:solidFill>
                            <a:srgbClr val="00FFF8"/>
                          </a:solidFill>
                          <a:effectLst/>
                          <a:latin typeface="Calibri" panose="020F0502020204030204" pitchFamily="34" charset="0"/>
                          <a:ea typeface="新細明體" panose="02020500000000000000" pitchFamily="18" charset="-120"/>
                        </a:rPr>
                        <a:t>886027157886</a:t>
                      </a: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1000" b="0" i="0" u="none" strike="noStrike" dirty="0">
                          <a:solidFill>
                            <a:srgbClr val="00FFF8"/>
                          </a:solidFill>
                          <a:effectLst/>
                          <a:latin typeface="Calibri" panose="020F0502020204030204" pitchFamily="34" charset="0"/>
                          <a:ea typeface="新細明體" panose="02020500000000000000" pitchFamily="18" charset="-120"/>
                        </a:rPr>
                        <a:t>886027157893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91714864"/>
                  </a:ext>
                </a:extLst>
              </a:tr>
              <a:tr h="497703">
                <a:tc gridSpan="2">
                  <a:txBody>
                    <a:bodyPr/>
                    <a:lstStyle/>
                    <a:p>
                      <a:pPr algn="ctr" fontAlgn="ctr"/>
                      <a:r>
                        <a:rPr lang="en-US" sz="1050" b="1" i="0" u="none" strike="noStrike" dirty="0">
                          <a:solidFill>
                            <a:srgbClr val="00FFFF"/>
                          </a:solidFill>
                          <a:effectLst/>
                          <a:latin typeface="Calibri" panose="020F0502020204030204" pitchFamily="34" charset="0"/>
                          <a:ea typeface="新細明體" panose="02020500000000000000" pitchFamily="18" charset="-120"/>
                        </a:rPr>
                        <a:t>Net weight  (NW)</a:t>
                      </a:r>
                    </a:p>
                    <a:p>
                      <a:pPr algn="ctr" fontAlgn="ctr"/>
                      <a:r>
                        <a:rPr lang="en-US" sz="1050" b="1" i="0" u="none" strike="noStrike" dirty="0">
                          <a:solidFill>
                            <a:srgbClr val="00FFFF"/>
                          </a:solidFill>
                          <a:effectLst/>
                          <a:latin typeface="Calibri" panose="020F0502020204030204" pitchFamily="34" charset="0"/>
                          <a:ea typeface="新細明體" panose="02020500000000000000" pitchFamily="18" charset="-120"/>
                        </a:rPr>
                        <a:t>Gross weight (GW)</a:t>
                      </a:r>
                    </a:p>
                  </a:txBody>
                  <a:tcPr marL="8241" marR="8241" marT="82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algn="ctr" fontAlgn="ctr"/>
                      <a:r>
                        <a:rPr lang="en-US" altLang="zh-TW" sz="1000" b="0" i="0" u="none" strike="noStrike" dirty="0">
                          <a:solidFill>
                            <a:srgbClr val="00FFF8"/>
                          </a:solidFill>
                          <a:effectLst/>
                          <a:latin typeface="Calibri" panose="020F0502020204030204" pitchFamily="34" charset="0"/>
                          <a:ea typeface="新細明體" panose="02020500000000000000" pitchFamily="18" charset="-120"/>
                        </a:rPr>
                        <a:t>3.8</a:t>
                      </a:r>
                      <a:r>
                        <a:rPr lang="zh-TW" altLang="en-US" sz="1000" b="0" i="0" u="none" strike="noStrike" dirty="0">
                          <a:solidFill>
                            <a:srgbClr val="00FFF8"/>
                          </a:solidFill>
                          <a:effectLst/>
                          <a:latin typeface="Calibri" panose="020F0502020204030204" pitchFamily="34" charset="0"/>
                          <a:ea typeface="新細明體" panose="02020500000000000000" pitchFamily="18" charset="-120"/>
                        </a:rPr>
                        <a:t> </a:t>
                      </a:r>
                      <a:r>
                        <a:rPr lang="en-US" altLang="zh-TW" sz="1000" b="0" i="0" u="none" strike="noStrike" dirty="0">
                          <a:solidFill>
                            <a:srgbClr val="00FFF8"/>
                          </a:solidFill>
                          <a:effectLst/>
                          <a:latin typeface="Calibri" panose="020F0502020204030204" pitchFamily="34" charset="0"/>
                          <a:ea typeface="新細明體" panose="02020500000000000000" pitchFamily="18" charset="-120"/>
                        </a:rPr>
                        <a:t>/</a:t>
                      </a:r>
                      <a:r>
                        <a:rPr lang="zh-TW" altLang="en-US" sz="1000" b="0" i="0" u="none" strike="noStrike" dirty="0">
                          <a:solidFill>
                            <a:srgbClr val="00FFF8"/>
                          </a:solidFill>
                          <a:effectLst/>
                          <a:latin typeface="Calibri" panose="020F0502020204030204" pitchFamily="34" charset="0"/>
                          <a:ea typeface="新細明體" panose="02020500000000000000" pitchFamily="18" charset="-120"/>
                        </a:rPr>
                        <a:t> </a:t>
                      </a:r>
                      <a:r>
                        <a:rPr lang="en-US" altLang="zh-TW" sz="1000" b="0" i="0" u="none" strike="noStrike" dirty="0">
                          <a:solidFill>
                            <a:srgbClr val="00FFF8"/>
                          </a:solidFill>
                          <a:effectLst/>
                          <a:latin typeface="Calibri" panose="020F0502020204030204" pitchFamily="34" charset="0"/>
                          <a:ea typeface="新細明體" panose="02020500000000000000" pitchFamily="18" charset="-120"/>
                        </a:rPr>
                        <a:t>4.6</a:t>
                      </a:r>
                      <a:endParaRPr lang="en-US" sz="1000" b="0" i="0" u="none" strike="noStrike" dirty="0">
                        <a:solidFill>
                          <a:srgbClr val="00FFF8"/>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0" i="0" u="none" strike="noStrike" dirty="0">
                          <a:solidFill>
                            <a:srgbClr val="00FFF8"/>
                          </a:solidFill>
                          <a:effectLst/>
                          <a:latin typeface="Calibri" panose="020F0502020204030204" pitchFamily="34" charset="0"/>
                          <a:ea typeface="+mn-ea"/>
                        </a:rPr>
                        <a:t>3.8</a:t>
                      </a:r>
                      <a:r>
                        <a:rPr lang="zh-TW" altLang="en-US" sz="1000" b="0" i="0" u="none" strike="noStrike" dirty="0">
                          <a:solidFill>
                            <a:srgbClr val="00FFF8"/>
                          </a:solidFill>
                          <a:effectLst/>
                          <a:latin typeface="Calibri" panose="020F0502020204030204" pitchFamily="34" charset="0"/>
                          <a:ea typeface="+mn-ea"/>
                        </a:rPr>
                        <a:t> </a:t>
                      </a:r>
                      <a:r>
                        <a:rPr lang="en-US" altLang="zh-TW" sz="1000" b="0" i="0" u="none" strike="noStrike" dirty="0">
                          <a:solidFill>
                            <a:srgbClr val="00FFF8"/>
                          </a:solidFill>
                          <a:effectLst/>
                          <a:latin typeface="Calibri" panose="020F0502020204030204" pitchFamily="34" charset="0"/>
                          <a:ea typeface="+mn-ea"/>
                        </a:rPr>
                        <a:t>/</a:t>
                      </a:r>
                      <a:r>
                        <a:rPr lang="zh-TW" altLang="en-US" sz="1000" b="0" i="0" u="none" strike="noStrike" dirty="0">
                          <a:solidFill>
                            <a:srgbClr val="00FFF8"/>
                          </a:solidFill>
                          <a:effectLst/>
                          <a:latin typeface="Calibri" panose="020F0502020204030204" pitchFamily="34" charset="0"/>
                          <a:ea typeface="+mn-ea"/>
                        </a:rPr>
                        <a:t> </a:t>
                      </a:r>
                      <a:r>
                        <a:rPr lang="en-US" altLang="zh-TW" sz="1000" b="0" i="0" u="none" strike="noStrike" dirty="0">
                          <a:solidFill>
                            <a:srgbClr val="00FFF8"/>
                          </a:solidFill>
                          <a:effectLst/>
                          <a:latin typeface="Calibri" panose="020F0502020204030204" pitchFamily="34" charset="0"/>
                          <a:ea typeface="+mn-ea"/>
                        </a:rPr>
                        <a:t>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992706550"/>
                  </a:ext>
                </a:extLst>
              </a:tr>
              <a:tr h="25509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Calibri" panose="020F0502020204030204" pitchFamily="34" charset="0"/>
                          <a:ea typeface="+mn-ea"/>
                        </a:rPr>
                        <a:t>Dimensions (Packing)</a:t>
                      </a:r>
                    </a:p>
                  </a:txBody>
                  <a:tcPr marL="8241" marR="8241" marT="82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algn="ctr" fontAlgn="ctr"/>
                      <a:r>
                        <a:rPr lang="en-US" sz="1000" b="0" i="0" u="none" strike="noStrike" dirty="0">
                          <a:solidFill>
                            <a:srgbClr val="00FFF8"/>
                          </a:solidFill>
                          <a:effectLst/>
                          <a:latin typeface="Calibri" panose="020F0502020204030204" pitchFamily="34" charset="0"/>
                          <a:ea typeface="新細明體" panose="02020500000000000000" pitchFamily="18" charset="-120"/>
                        </a:rPr>
                        <a:t>496*273*438</a:t>
                      </a:r>
                    </a:p>
                  </a:txBody>
                  <a:tcPr marL="5999" marR="5999" marT="59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solidFill>
                  </a:tcPr>
                </a:tc>
                <a:tc>
                  <a:txBody>
                    <a:bodyPr/>
                    <a:lstStyle/>
                    <a:p>
                      <a:pPr algn="ctr" fontAlgn="ctr"/>
                      <a:r>
                        <a:rPr lang="en-US" sz="1000" b="0" i="0" u="none" strike="noStrike" dirty="0">
                          <a:solidFill>
                            <a:srgbClr val="00FFF8"/>
                          </a:solidFill>
                          <a:effectLst/>
                          <a:latin typeface="Calibri" panose="020F0502020204030204" pitchFamily="34" charset="0"/>
                          <a:ea typeface="新細明體" panose="02020500000000000000" pitchFamily="18" charset="-120"/>
                        </a:rPr>
                        <a:t>496*273*438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558237489"/>
                  </a:ext>
                </a:extLst>
              </a:tr>
              <a:tr h="251700">
                <a:tc gridSpan="2">
                  <a:txBody>
                    <a:bodyPr/>
                    <a:lstStyle/>
                    <a:p>
                      <a:pPr algn="ctr" fontAlgn="ctr"/>
                      <a:r>
                        <a:rPr lang="en-US" sz="1050" b="1" u="none" strike="noStrike">
                          <a:solidFill>
                            <a:schemeClr val="tx1"/>
                          </a:solidFill>
                          <a:effectLst/>
                        </a:rPr>
                        <a:t>Materials</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Steel, Mesh, Plastic</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88294400"/>
                  </a:ext>
                </a:extLst>
              </a:tr>
              <a:tr h="251700">
                <a:tc gridSpan="2">
                  <a:txBody>
                    <a:bodyPr/>
                    <a:lstStyle/>
                    <a:p>
                      <a:pPr algn="ctr" fontAlgn="ctr"/>
                      <a:r>
                        <a:rPr lang="en-US" altLang="zh-TW" sz="1050" b="1" u="none" strike="noStrike" dirty="0">
                          <a:solidFill>
                            <a:schemeClr val="tx1"/>
                          </a:solidFill>
                          <a:effectLst/>
                        </a:rPr>
                        <a:t>Chassis </a:t>
                      </a:r>
                      <a:r>
                        <a:rPr lang="pt-BR" sz="1050" b="1" u="none" strike="noStrike" dirty="0">
                          <a:solidFill>
                            <a:schemeClr val="tx1"/>
                          </a:solidFill>
                          <a:effectLst/>
                        </a:rPr>
                        <a:t>Dimensions (W x H x D)</a:t>
                      </a:r>
                      <a:endParaRPr lang="pt-BR"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a:solidFill>
                            <a:schemeClr val="tx1"/>
                          </a:solidFill>
                          <a:effectLst/>
                        </a:rPr>
                        <a:t>210mm x 450mm x 380mm</a:t>
                      </a: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829409700"/>
                  </a:ext>
                </a:extLst>
              </a:tr>
              <a:tr h="251700">
                <a:tc gridSpan="2">
                  <a:txBody>
                    <a:bodyPr/>
                    <a:lstStyle/>
                    <a:p>
                      <a:pPr algn="ctr" fontAlgn="ctr"/>
                      <a:r>
                        <a:rPr lang="en-US" sz="1050" b="1" u="none" strike="noStrike">
                          <a:solidFill>
                            <a:schemeClr val="tx1"/>
                          </a:solidFill>
                          <a:effectLst/>
                        </a:rPr>
                        <a:t>Motherboard Supports</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Mini-ITX, </a:t>
                      </a:r>
                      <a:r>
                        <a:rPr lang="en-US" sz="1000" u="none" strike="noStrike" dirty="0" err="1">
                          <a:solidFill>
                            <a:schemeClr val="tx1"/>
                          </a:solidFill>
                          <a:effectLst/>
                        </a:rPr>
                        <a:t>MicroATX</a:t>
                      </a:r>
                      <a:r>
                        <a:rPr lang="en-US" sz="1000" u="none" strike="noStrike" dirty="0">
                          <a:solidFill>
                            <a:schemeClr val="tx1"/>
                          </a:solidFill>
                          <a:effectLst/>
                        </a:rPr>
                        <a:t>, ATX</a:t>
                      </a: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78357989"/>
                  </a:ext>
                </a:extLst>
              </a:tr>
              <a:tr h="251700">
                <a:tc gridSpan="2">
                  <a:txBody>
                    <a:bodyPr/>
                    <a:lstStyle/>
                    <a:p>
                      <a:pPr algn="ctr" fontAlgn="ctr"/>
                      <a:r>
                        <a:rPr lang="en-US" sz="1050" b="1" u="none" strike="noStrike">
                          <a:solidFill>
                            <a:schemeClr val="tx1"/>
                          </a:solidFill>
                          <a:effectLst/>
                        </a:rPr>
                        <a:t>ATX Motherboard Supports</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305mm x244mm</a:t>
                      </a: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64905090"/>
                  </a:ext>
                </a:extLst>
              </a:tr>
              <a:tr h="251700">
                <a:tc gridSpan="2">
                  <a:txBody>
                    <a:bodyPr/>
                    <a:lstStyle/>
                    <a:p>
                      <a:pPr algn="ctr" fontAlgn="ctr"/>
                      <a:r>
                        <a:rPr lang="en-US" sz="1050" b="1" u="none" strike="noStrike">
                          <a:solidFill>
                            <a:schemeClr val="tx1"/>
                          </a:solidFill>
                          <a:effectLst/>
                        </a:rPr>
                        <a:t>Air Cooler Height Support</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160mm</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5690518"/>
                  </a:ext>
                </a:extLst>
              </a:tr>
              <a:tr h="251700">
                <a:tc gridSpan="2">
                  <a:txBody>
                    <a:bodyPr/>
                    <a:lstStyle/>
                    <a:p>
                      <a:pPr algn="ctr" fontAlgn="ctr"/>
                      <a:r>
                        <a:rPr lang="en-US" sz="1050" b="1" u="none" strike="noStrike">
                          <a:solidFill>
                            <a:schemeClr val="tx1"/>
                          </a:solidFill>
                          <a:effectLst/>
                        </a:rPr>
                        <a:t>VGA Length Support</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315mm</a:t>
                      </a: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07608884"/>
                  </a:ext>
                </a:extLst>
              </a:tr>
              <a:tr h="251700">
                <a:tc gridSpan="2">
                  <a:txBody>
                    <a:bodyPr/>
                    <a:lstStyle/>
                    <a:p>
                      <a:pPr algn="ctr" fontAlgn="ctr"/>
                      <a:r>
                        <a:rPr lang="en-US" sz="1050" b="1" u="none" strike="noStrike">
                          <a:solidFill>
                            <a:schemeClr val="tx1"/>
                          </a:solidFill>
                          <a:effectLst/>
                        </a:rPr>
                        <a:t>Cable Management Support</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up to 27mm</a:t>
                      </a: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516675652"/>
                  </a:ext>
                </a:extLst>
              </a:tr>
              <a:tr h="251700">
                <a:tc gridSpan="2">
                  <a:txBody>
                    <a:bodyPr/>
                    <a:lstStyle/>
                    <a:p>
                      <a:pPr algn="ctr" fontAlgn="ctr"/>
                      <a:r>
                        <a:rPr lang="en-US" sz="1050" b="1" u="none" strike="noStrike">
                          <a:solidFill>
                            <a:schemeClr val="tx1"/>
                          </a:solidFill>
                          <a:effectLst/>
                        </a:rPr>
                        <a:t>3.5" Drive Bay</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altLang="zh-TW" sz="1000" u="none" strike="noStrike" dirty="0">
                          <a:solidFill>
                            <a:schemeClr val="tx1"/>
                          </a:solidFill>
                          <a:effectLst/>
                        </a:rPr>
                        <a:t>2</a:t>
                      </a:r>
                      <a:endParaRPr lang="en-US" altLang="zh-TW"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altLang="zh-TW"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77893674"/>
                  </a:ext>
                </a:extLst>
              </a:tr>
              <a:tr h="251700">
                <a:tc gridSpan="2">
                  <a:txBody>
                    <a:bodyPr/>
                    <a:lstStyle/>
                    <a:p>
                      <a:pPr algn="ctr" fontAlgn="ctr"/>
                      <a:r>
                        <a:rPr lang="en-US" sz="1050" b="1" u="none" strike="noStrike">
                          <a:solidFill>
                            <a:schemeClr val="tx1"/>
                          </a:solidFill>
                          <a:effectLst/>
                        </a:rPr>
                        <a:t>2.5" Drive Bay</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altLang="zh-TW" sz="1000" u="none" strike="noStrike" dirty="0">
                          <a:solidFill>
                            <a:schemeClr val="tx1"/>
                          </a:solidFill>
                          <a:effectLst/>
                        </a:rPr>
                        <a:t>2+1</a:t>
                      </a:r>
                      <a:endParaRPr lang="en-US" altLang="zh-TW"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altLang="zh-TW" sz="1000" b="0"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28667582"/>
                  </a:ext>
                </a:extLst>
              </a:tr>
              <a:tr h="251700">
                <a:tc rowSpan="3">
                  <a:txBody>
                    <a:bodyPr/>
                    <a:lstStyle/>
                    <a:p>
                      <a:pPr algn="ctr" fontAlgn="ctr"/>
                      <a:r>
                        <a:rPr lang="en-US" sz="1050" b="1" u="none" strike="noStrike">
                          <a:solidFill>
                            <a:schemeClr val="tx1"/>
                          </a:solidFill>
                          <a:effectLst/>
                        </a:rPr>
                        <a:t>Fan mounts</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dirty="0">
                          <a:solidFill>
                            <a:schemeClr val="tx1"/>
                          </a:solidFill>
                          <a:effectLst/>
                        </a:rPr>
                        <a:t>Front</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3 x 120mm or 2 x 140mm</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70515885"/>
                  </a:ext>
                </a:extLst>
              </a:tr>
              <a:tr h="251700">
                <a:tc vMerge="1">
                  <a:txBody>
                    <a:bodyPr/>
                    <a:lstStyle/>
                    <a:p>
                      <a:pPr algn="ctr" fontAlgn="ct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dirty="0">
                          <a:solidFill>
                            <a:schemeClr val="tx1"/>
                          </a:solidFill>
                          <a:effectLst/>
                        </a:rPr>
                        <a:t>Top</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2 x 120mm</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95500755"/>
                  </a:ext>
                </a:extLst>
              </a:tr>
              <a:tr h="251700">
                <a:tc vMerge="1">
                  <a:txBody>
                    <a:bodyPr/>
                    <a:lstStyle/>
                    <a:p>
                      <a:pPr algn="ctr" fontAlgn="ct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a:solidFill>
                            <a:schemeClr val="tx1"/>
                          </a:solidFill>
                          <a:effectLst/>
                        </a:rPr>
                        <a:t>Rear</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1 x 120mm</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82550304"/>
                  </a:ext>
                </a:extLst>
              </a:tr>
              <a:tr h="251700">
                <a:tc>
                  <a:txBody>
                    <a:bodyPr/>
                    <a:lstStyle/>
                    <a:p>
                      <a:pPr algn="ctr" fontAlgn="ctr"/>
                      <a:r>
                        <a:rPr lang="en-US" altLang="zh-TW" sz="1050" b="1" u="none" strike="noStrike" dirty="0">
                          <a:solidFill>
                            <a:schemeClr val="tx1"/>
                          </a:solidFill>
                          <a:effectLst/>
                        </a:rPr>
                        <a:t>Included Cooling Fan</a:t>
                      </a:r>
                      <a:endParaRPr lang="en-US" altLang="zh-TW" sz="1050" b="1" i="0" u="none" strike="noStrike" dirty="0">
                        <a:solidFill>
                          <a:schemeClr val="tx1"/>
                        </a:solidFill>
                        <a:effectLst/>
                        <a:latin typeface="Calibri" panose="020F0502020204030204" pitchFamily="34" charset="0"/>
                        <a:ea typeface="+mn-ea"/>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dirty="0">
                          <a:solidFill>
                            <a:schemeClr val="tx1"/>
                          </a:solidFill>
                          <a:effectLst/>
                        </a:rPr>
                        <a:t>Rear</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1 x 120mm White Fan</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16185004"/>
                  </a:ext>
                </a:extLst>
              </a:tr>
              <a:tr h="251700">
                <a:tc rowSpan="3">
                  <a:txBody>
                    <a:bodyPr/>
                    <a:lstStyle/>
                    <a:p>
                      <a:pPr algn="ctr" fontAlgn="ctr"/>
                      <a:r>
                        <a:rPr lang="en-US" sz="1050" b="1" u="none" strike="noStrike" dirty="0">
                          <a:solidFill>
                            <a:schemeClr val="tx1"/>
                          </a:solidFill>
                          <a:effectLst/>
                        </a:rPr>
                        <a:t>Radiator Support</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dirty="0">
                          <a:solidFill>
                            <a:schemeClr val="tx1"/>
                          </a:solidFill>
                          <a:effectLst/>
                        </a:rPr>
                        <a:t>Front</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360mm x 1/280mm x 1/ 240mm x 1/ 140mm x 1/ 120mm x 1 (Thickness up to 27mm)</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896824207"/>
                  </a:ext>
                </a:extLst>
              </a:tr>
              <a:tr h="251700">
                <a:tc vMerge="1">
                  <a:txBody>
                    <a:bodyPr/>
                    <a:lstStyle/>
                    <a:p>
                      <a:pPr algn="ctr" fontAlgn="ct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dirty="0">
                          <a:solidFill>
                            <a:schemeClr val="tx1"/>
                          </a:solidFill>
                          <a:effectLst/>
                        </a:rPr>
                        <a:t>Top</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240mm x 1/ 120mm x 1 (Thickness up to 27mm/ width up to 125mm,with height of the memory up to 32 mm)</a:t>
                      </a: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47154368"/>
                  </a:ext>
                </a:extLst>
              </a:tr>
              <a:tr h="251700">
                <a:tc vMerge="1">
                  <a:txBody>
                    <a:bodyPr/>
                    <a:lstStyle/>
                    <a:p>
                      <a:pPr algn="ctr" fontAlgn="ct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1050" b="1" u="none" strike="noStrike" dirty="0">
                          <a:solidFill>
                            <a:schemeClr val="tx1"/>
                          </a:solidFill>
                          <a:effectLst/>
                        </a:rPr>
                        <a:t>Rear</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fontAlgn="ctr"/>
                      <a:r>
                        <a:rPr lang="en-US" sz="1000" u="none" strike="noStrike" dirty="0">
                          <a:solidFill>
                            <a:schemeClr val="tx1"/>
                          </a:solidFill>
                          <a:effectLst/>
                        </a:rPr>
                        <a:t>120mm x 1</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55018441"/>
                  </a:ext>
                </a:extLst>
              </a:tr>
              <a:tr h="251700">
                <a:tc gridSpan="2">
                  <a:txBody>
                    <a:bodyPr/>
                    <a:lstStyle/>
                    <a:p>
                      <a:pPr algn="ctr" fontAlgn="ctr"/>
                      <a:r>
                        <a:rPr lang="en-US" sz="1050" b="1" u="none" strike="noStrike">
                          <a:solidFill>
                            <a:schemeClr val="tx1"/>
                          </a:solidFill>
                          <a:effectLst/>
                        </a:rPr>
                        <a:t>PCI-E Slots</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lnT w="12700" cap="flat" cmpd="sng" algn="ctr">
                      <a:solidFill>
                        <a:schemeClr val="bg1">
                          <a:lumMod val="85000"/>
                        </a:schemeClr>
                      </a:solidFill>
                      <a:prstDash val="solid"/>
                      <a:round/>
                      <a:headEnd type="none" w="med" len="med"/>
                      <a:tailEnd type="none" w="med" len="med"/>
                    </a:lnT>
                  </a:tcPr>
                </a:tc>
                <a:tc gridSpan="2">
                  <a:txBody>
                    <a:bodyPr/>
                    <a:lstStyle/>
                    <a:p>
                      <a:pPr algn="ctr" fontAlgn="ctr"/>
                      <a:r>
                        <a:rPr lang="en-US" sz="1000" u="none" strike="noStrike" dirty="0">
                          <a:solidFill>
                            <a:schemeClr val="tx1"/>
                          </a:solidFill>
                          <a:effectLst/>
                        </a:rPr>
                        <a:t>7 Slots</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30871132"/>
                  </a:ext>
                </a:extLst>
              </a:tr>
              <a:tr h="251700">
                <a:tc gridSpan="2">
                  <a:txBody>
                    <a:bodyPr/>
                    <a:lstStyle/>
                    <a:p>
                      <a:pPr algn="ctr" fontAlgn="ctr"/>
                      <a:r>
                        <a:rPr lang="en-US" sz="1050" b="1" u="none" strike="noStrike">
                          <a:solidFill>
                            <a:schemeClr val="tx1"/>
                          </a:solidFill>
                          <a:effectLst/>
                        </a:rPr>
                        <a:t>I/O Ports</a:t>
                      </a:r>
                      <a:endParaRPr lang="en-US" sz="1050" b="1" i="0" u="none" strike="noStrike">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pt-BR" sz="1000" u="none" strike="noStrike" dirty="0">
                          <a:solidFill>
                            <a:schemeClr val="tx1"/>
                          </a:solidFill>
                          <a:effectLst/>
                        </a:rPr>
                        <a:t>2 x USB 3.0, Audio I/O</a:t>
                      </a:r>
                      <a:endParaRPr lang="pt-BR"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pt-BR"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43383623"/>
                  </a:ext>
                </a:extLst>
              </a:tr>
              <a:tr h="251700">
                <a:tc gridSpan="2">
                  <a:txBody>
                    <a:bodyPr/>
                    <a:lstStyle/>
                    <a:p>
                      <a:pPr algn="ctr" fontAlgn="ctr"/>
                      <a:r>
                        <a:rPr lang="en-US" sz="1050" b="1" u="none" strike="noStrike" dirty="0">
                          <a:solidFill>
                            <a:schemeClr val="tx1"/>
                          </a:solidFill>
                          <a:effectLst/>
                        </a:rPr>
                        <a:t>Power Supply</a:t>
                      </a:r>
                      <a:endParaRPr lang="en-US" sz="1050" b="1"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en-US" sz="1000" u="none" strike="noStrike" dirty="0">
                          <a:solidFill>
                            <a:schemeClr val="tx1"/>
                          </a:solidFill>
                          <a:effectLst/>
                        </a:rPr>
                        <a:t>ATX &amp; Standard / up to 200mm (Suggest up to 190mm)</a:t>
                      </a: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5999" marR="5999" marT="5999"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72939009"/>
                  </a:ext>
                </a:extLst>
              </a:tr>
            </a:tbl>
          </a:graphicData>
        </a:graphic>
      </p:graphicFrame>
    </p:spTree>
    <p:extLst>
      <p:ext uri="{BB962C8B-B14F-4D97-AF65-F5344CB8AC3E}">
        <p14:creationId xmlns:p14="http://schemas.microsoft.com/office/powerpoint/2010/main" val="280823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5">
                <a:tint val="45000"/>
                <a:satMod val="400000"/>
              </a:schemeClr>
            </a:duotone>
          </a:blip>
          <a:srcRect/>
          <a:tile tx="0" ty="0" sx="100000" sy="100000" flip="none" algn="t"/>
        </a:blipFill>
        <a:effectLst/>
      </p:bgPr>
    </p:bg>
    <p:spTree>
      <p:nvGrpSpPr>
        <p:cNvPr id="1" name=""/>
        <p:cNvGrpSpPr/>
        <p:nvPr/>
      </p:nvGrpSpPr>
      <p:grpSpPr>
        <a:xfrm>
          <a:off x="0" y="0"/>
          <a:ext cx="0" cy="0"/>
          <a:chOff x="0" y="0"/>
          <a:chExt cx="0" cy="0"/>
        </a:xfrm>
      </p:grpSpPr>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8" name="矩形 7">
            <a:extLst>
              <a:ext uri="{FF2B5EF4-FFF2-40B4-BE49-F238E27FC236}">
                <a16:creationId xmlns:a16="http://schemas.microsoft.com/office/drawing/2014/main" id="{9A0E9FF0-3CD8-6C4A-BEE2-659355C4CFA3}"/>
              </a:ext>
            </a:extLst>
          </p:cNvPr>
          <p:cNvSpPr/>
          <p:nvPr/>
        </p:nvSpPr>
        <p:spPr>
          <a:xfrm>
            <a:off x="5784568" y="1516154"/>
            <a:ext cx="4404699" cy="1200329"/>
          </a:xfrm>
          <a:prstGeom prst="rect">
            <a:avLst/>
          </a:prstGeom>
        </p:spPr>
        <p:txBody>
          <a:bodyPr wrap="square">
            <a:spAutoFit/>
          </a:bodyPr>
          <a:lstStyle/>
          <a:p>
            <a:r>
              <a:rPr lang="en-US" altLang="zh-TW" sz="2400" b="1" dirty="0">
                <a:solidFill>
                  <a:srgbClr val="00FFF8"/>
                </a:solidFill>
              </a:rPr>
              <a:t>Nova Mesh SE, Special Edition of Nova Mesh, inheriting the core values of Nova Mesh</a:t>
            </a:r>
          </a:p>
        </p:txBody>
      </p:sp>
      <p:sp>
        <p:nvSpPr>
          <p:cNvPr id="9" name="矩形 8"/>
          <p:cNvSpPr/>
          <p:nvPr/>
        </p:nvSpPr>
        <p:spPr>
          <a:xfrm>
            <a:off x="5796921" y="2716483"/>
            <a:ext cx="4404698" cy="2851999"/>
          </a:xfrm>
          <a:prstGeom prst="rect">
            <a:avLst/>
          </a:prstGeom>
        </p:spPr>
        <p:txBody>
          <a:bodyPr wrap="square">
            <a:spAutoFit/>
          </a:bodyPr>
          <a:lstStyle/>
          <a:p>
            <a:pPr algn="just">
              <a:lnSpc>
                <a:spcPts val="1800"/>
              </a:lnSpc>
            </a:pPr>
            <a:r>
              <a:rPr lang="en-US" altLang="zh-TW" sz="1400" dirty="0">
                <a:solidFill>
                  <a:schemeClr val="bg1"/>
                </a:solidFill>
              </a:rPr>
              <a:t>NOVA MESH SE presents not only </a:t>
            </a:r>
            <a:r>
              <a:rPr lang="en-US" altLang="zh-TW" sz="1400" dirty="0" err="1">
                <a:solidFill>
                  <a:schemeClr val="bg1"/>
                </a:solidFill>
              </a:rPr>
              <a:t>BitFenix’s</a:t>
            </a:r>
            <a:r>
              <a:rPr lang="en-US" altLang="zh-TW" sz="1400" dirty="0">
                <a:solidFill>
                  <a:schemeClr val="bg1"/>
                </a:solidFill>
              </a:rPr>
              <a:t> long standing aesthetics theme of simple elegance, but also the dedication towards offering a well-rounded PC chassis. The core of the NOVA MESH SE TG is its clean mesh design with 1 x 120mm fans pre-installed. It is well balanced between a perfectly organized interior structure and a sleek exterior design complemented with metal</a:t>
            </a:r>
            <a:r>
              <a:rPr lang="zh-TW" altLang="en-US" sz="1400" dirty="0">
                <a:solidFill>
                  <a:schemeClr val="bg1"/>
                </a:solidFill>
              </a:rPr>
              <a:t> </a:t>
            </a:r>
            <a:r>
              <a:rPr lang="en-US" altLang="zh-TW" sz="1400" dirty="0">
                <a:solidFill>
                  <a:schemeClr val="bg1"/>
                </a:solidFill>
              </a:rPr>
              <a:t>side panel. Its design boasts of multiple features that enhance the ease of installation and use such as the user friendly installation and removable high-density mesh dust filter and dual chamber design.</a:t>
            </a:r>
            <a:endParaRPr lang="zh-TW" altLang="zh-TW" sz="1400" dirty="0">
              <a:solidFill>
                <a:schemeClr val="bg1"/>
              </a:solidFill>
            </a:endParaRPr>
          </a:p>
          <a:p>
            <a:pPr algn="just">
              <a:lnSpc>
                <a:spcPts val="1800"/>
              </a:lnSpc>
            </a:pPr>
            <a:endParaRPr lang="en-US" altLang="zh-TW" sz="1400" dirty="0">
              <a:solidFill>
                <a:schemeClr val="bg1"/>
              </a:solidFill>
              <a:ea typeface="Arial Unicode MS" panose="020B0604020202020204" pitchFamily="34" charset="-120"/>
              <a:cs typeface="Arial Unicode MS" panose="020B0604020202020204" pitchFamily="34" charset="-120"/>
            </a:endParaRPr>
          </a:p>
        </p:txBody>
      </p:sp>
      <p:pic>
        <p:nvPicPr>
          <p:cNvPr id="3" name="圖片 2">
            <a:extLst>
              <a:ext uri="{FF2B5EF4-FFF2-40B4-BE49-F238E27FC236}">
                <a16:creationId xmlns:a16="http://schemas.microsoft.com/office/drawing/2014/main" id="{B326E650-1631-4CD6-A2BC-FCDE62A14354}"/>
              </a:ext>
            </a:extLst>
          </p:cNvPr>
          <p:cNvPicPr>
            <a:picLocks noChangeAspect="1"/>
          </p:cNvPicPr>
          <p:nvPr/>
        </p:nvPicPr>
        <p:blipFill>
          <a:blip r:embed="rId5"/>
          <a:stretch>
            <a:fillRect/>
          </a:stretch>
        </p:blipFill>
        <p:spPr>
          <a:xfrm>
            <a:off x="1627905" y="1622127"/>
            <a:ext cx="3946961" cy="3613746"/>
          </a:xfrm>
          <a:prstGeom prst="rect">
            <a:avLst/>
          </a:prstGeom>
        </p:spPr>
      </p:pic>
    </p:spTree>
    <p:extLst>
      <p:ext uri="{BB962C8B-B14F-4D97-AF65-F5344CB8AC3E}">
        <p14:creationId xmlns:p14="http://schemas.microsoft.com/office/powerpoint/2010/main" val="170242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tile tx="0" ty="0" sx="100000" sy="100000" flip="none" algn="t"/>
        </a:blipFill>
        <a:effectLst/>
      </p:bgPr>
    </p:bg>
    <p:spTree>
      <p:nvGrpSpPr>
        <p:cNvPr id="1" name=""/>
        <p:cNvGrpSpPr/>
        <p:nvPr/>
      </p:nvGrpSpPr>
      <p:grpSpPr>
        <a:xfrm>
          <a:off x="0" y="0"/>
          <a:ext cx="0" cy="0"/>
          <a:chOff x="0" y="0"/>
          <a:chExt cx="0" cy="0"/>
        </a:xfrm>
      </p:grpSpPr>
      <p:sp>
        <p:nvSpPr>
          <p:cNvPr id="8" name="矩形 7"/>
          <p:cNvSpPr/>
          <p:nvPr/>
        </p:nvSpPr>
        <p:spPr>
          <a:xfrm>
            <a:off x="3817862" y="3067252"/>
            <a:ext cx="4466821" cy="1595245"/>
          </a:xfrm>
          <a:prstGeom prst="rect">
            <a:avLst/>
          </a:prstGeom>
        </p:spPr>
        <p:txBody>
          <a:bodyPr wrap="square">
            <a:spAutoFit/>
          </a:bodyPr>
          <a:lstStyle/>
          <a:p>
            <a:pPr algn="just">
              <a:lnSpc>
                <a:spcPts val="1800"/>
              </a:lnSpc>
              <a:spcBef>
                <a:spcPts val="1000"/>
              </a:spcBef>
            </a:pPr>
            <a:r>
              <a:rPr lang="en-US" sz="1400" dirty="0">
                <a:solidFill>
                  <a:schemeClr val="bg1"/>
                </a:solidFill>
              </a:rPr>
              <a:t>BitFenix NOVA MESH SE is an all-rounder offering great airflow coupled with modern elegant design which makes it an ideal choice for most user scenarios. </a:t>
            </a:r>
          </a:p>
          <a:p>
            <a:pPr algn="just">
              <a:lnSpc>
                <a:spcPts val="1800"/>
              </a:lnSpc>
              <a:spcBef>
                <a:spcPts val="1000"/>
              </a:spcBef>
            </a:pPr>
            <a:r>
              <a:rPr lang="en-US" altLang="zh-TW" sz="1400" dirty="0">
                <a:solidFill>
                  <a:schemeClr val="bg1"/>
                </a:solidFill>
              </a:rPr>
              <a:t>This SE version comes with color options for your styles, Black body with Black mesh and 1 black fans , White body with White mesh and 1 white fans .</a:t>
            </a:r>
            <a:endParaRPr lang="en-US" sz="1400" dirty="0">
              <a:solidFill>
                <a:schemeClr val="bg1"/>
              </a:solidFill>
            </a:endParaRPr>
          </a:p>
        </p:txBody>
      </p:sp>
      <p:sp>
        <p:nvSpPr>
          <p:cNvPr id="9" name="矩形 8"/>
          <p:cNvSpPr/>
          <p:nvPr/>
        </p:nvSpPr>
        <p:spPr>
          <a:xfrm>
            <a:off x="3574287" y="2236255"/>
            <a:ext cx="4908814" cy="830997"/>
          </a:xfrm>
          <a:prstGeom prst="rect">
            <a:avLst/>
          </a:prstGeom>
        </p:spPr>
        <p:txBody>
          <a:bodyPr wrap="square">
            <a:spAutoFit/>
          </a:bodyPr>
          <a:lstStyle/>
          <a:p>
            <a:pPr algn="ctr"/>
            <a:r>
              <a:rPr lang="en-US" altLang="zh-TW" sz="2400" b="1" dirty="0">
                <a:solidFill>
                  <a:srgbClr val="00FFF8"/>
                </a:solidFill>
              </a:rPr>
              <a:t>Sleek Design With Mesh </a:t>
            </a:r>
          </a:p>
          <a:p>
            <a:pPr algn="ctr"/>
            <a:r>
              <a:rPr lang="en-US" altLang="zh-TW" sz="2400" b="1" dirty="0">
                <a:solidFill>
                  <a:srgbClr val="00FFF8"/>
                </a:solidFill>
              </a:rPr>
              <a:t>Front -Your Color, Your Style</a:t>
            </a:r>
          </a:p>
        </p:txBody>
      </p:sp>
      <p:pic>
        <p:nvPicPr>
          <p:cNvPr id="6"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7" name="圖片 6">
            <a:extLst>
              <a:ext uri="{FF2B5EF4-FFF2-40B4-BE49-F238E27FC236}">
                <a16:creationId xmlns:a16="http://schemas.microsoft.com/office/drawing/2014/main" id="{14C86CD7-22DC-423E-896B-E715F4EE69ED}"/>
              </a:ext>
            </a:extLst>
          </p:cNvPr>
          <p:cNvPicPr>
            <a:picLocks noChangeAspect="1"/>
          </p:cNvPicPr>
          <p:nvPr/>
        </p:nvPicPr>
        <p:blipFill rotWithShape="1">
          <a:blip r:embed="rId5"/>
          <a:srcRect t="15475" r="66489" b="14411"/>
          <a:stretch/>
        </p:blipFill>
        <p:spPr>
          <a:xfrm>
            <a:off x="1600326" y="1493933"/>
            <a:ext cx="2030135" cy="4247627"/>
          </a:xfrm>
          <a:prstGeom prst="rect">
            <a:avLst/>
          </a:prstGeom>
        </p:spPr>
      </p:pic>
      <p:pic>
        <p:nvPicPr>
          <p:cNvPr id="14" name="圖片 13">
            <a:extLst>
              <a:ext uri="{FF2B5EF4-FFF2-40B4-BE49-F238E27FC236}">
                <a16:creationId xmlns:a16="http://schemas.microsoft.com/office/drawing/2014/main" id="{EB19CD08-BE47-4395-8B9C-5B219D577407}"/>
              </a:ext>
            </a:extLst>
          </p:cNvPr>
          <p:cNvPicPr>
            <a:picLocks noChangeAspect="1"/>
          </p:cNvPicPr>
          <p:nvPr/>
        </p:nvPicPr>
        <p:blipFill rotWithShape="1">
          <a:blip r:embed="rId6"/>
          <a:srcRect t="13842" r="67098" b="14826"/>
          <a:stretch/>
        </p:blipFill>
        <p:spPr>
          <a:xfrm>
            <a:off x="8472084" y="1493933"/>
            <a:ext cx="1959199" cy="4247627"/>
          </a:xfrm>
          <a:prstGeom prst="rect">
            <a:avLst/>
          </a:prstGeom>
        </p:spPr>
      </p:pic>
    </p:spTree>
    <p:extLst>
      <p:ext uri="{BB962C8B-B14F-4D97-AF65-F5344CB8AC3E}">
        <p14:creationId xmlns:p14="http://schemas.microsoft.com/office/powerpoint/2010/main" val="180739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714723" y="2301181"/>
            <a:ext cx="5240656" cy="1928670"/>
          </a:xfrm>
          <a:prstGeom prst="rect">
            <a:avLst/>
          </a:prstGeom>
        </p:spPr>
        <p:txBody>
          <a:bodyPr wrap="square">
            <a:spAutoFit/>
          </a:bodyPr>
          <a:lstStyle/>
          <a:p>
            <a:pPr algn="just">
              <a:lnSpc>
                <a:spcPts val="1800"/>
              </a:lnSpc>
            </a:pPr>
            <a:r>
              <a:rPr lang="en-US" sz="1400" dirty="0">
                <a:solidFill>
                  <a:schemeClr val="bg1"/>
                </a:solidFill>
              </a:rPr>
              <a:t>Nova Mesh SE is designed to offer reliable performance for years to come. By filtering out dust particle which reduces system lifespan, systems built with Nova Mesh SE can boast of dust free operation. The improved air intake mesh on the front comes with an embedded nylon filter that prevents dust from entering the system while the filter at the bottom keeps PSU free from dust. The top exhaust is also equipped with a nylon filter to ensure versatility. All these filters can be easily removed for a faster cleaning job.</a:t>
            </a:r>
          </a:p>
        </p:txBody>
      </p:sp>
      <p:sp>
        <p:nvSpPr>
          <p:cNvPr id="8" name="矩形 7"/>
          <p:cNvSpPr/>
          <p:nvPr/>
        </p:nvSpPr>
        <p:spPr>
          <a:xfrm>
            <a:off x="714724" y="1024118"/>
            <a:ext cx="4789497" cy="1200329"/>
          </a:xfrm>
          <a:prstGeom prst="rect">
            <a:avLst/>
          </a:prstGeom>
        </p:spPr>
        <p:txBody>
          <a:bodyPr wrap="square">
            <a:spAutoFit/>
          </a:bodyPr>
          <a:lstStyle/>
          <a:p>
            <a:r>
              <a:rPr lang="en-US" altLang="zh-TW" sz="2400" b="1" dirty="0">
                <a:solidFill>
                  <a:srgbClr val="00FFF8"/>
                </a:solidFill>
                <a:ea typeface="微軟正黑體" panose="020B0604030504040204" pitchFamily="34" charset="-120"/>
              </a:rPr>
              <a:t>High Density Mesh With Dual Protection As Air Purifier Easy Clean With Removable Dust Filters</a:t>
            </a:r>
          </a:p>
        </p:txBody>
      </p:sp>
      <p:pic>
        <p:nvPicPr>
          <p:cNvPr id="10" name="圖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2" name="群組 1">
            <a:extLst>
              <a:ext uri="{FF2B5EF4-FFF2-40B4-BE49-F238E27FC236}">
                <a16:creationId xmlns:a16="http://schemas.microsoft.com/office/drawing/2014/main" id="{3A52CE0C-949D-2B37-37EA-C42C82AC512A}"/>
              </a:ext>
            </a:extLst>
          </p:cNvPr>
          <p:cNvGrpSpPr/>
          <p:nvPr/>
        </p:nvGrpSpPr>
        <p:grpSpPr>
          <a:xfrm>
            <a:off x="1846635" y="4807613"/>
            <a:ext cx="8498730" cy="1539448"/>
            <a:chOff x="1846635" y="5038967"/>
            <a:chExt cx="8498730" cy="1539448"/>
          </a:xfrm>
        </p:grpSpPr>
        <p:grpSp>
          <p:nvGrpSpPr>
            <p:cNvPr id="18" name="群組 17">
              <a:extLst>
                <a:ext uri="{FF2B5EF4-FFF2-40B4-BE49-F238E27FC236}">
                  <a16:creationId xmlns:a16="http://schemas.microsoft.com/office/drawing/2014/main" id="{257CAD6D-7C48-4A95-8D88-45FD93F483B9}"/>
                </a:ext>
              </a:extLst>
            </p:cNvPr>
            <p:cNvGrpSpPr/>
            <p:nvPr/>
          </p:nvGrpSpPr>
          <p:grpSpPr>
            <a:xfrm>
              <a:off x="1846635" y="5038967"/>
              <a:ext cx="8498730" cy="1539448"/>
              <a:chOff x="1715354" y="4906871"/>
              <a:chExt cx="8498730" cy="1539448"/>
            </a:xfrm>
          </p:grpSpPr>
          <p:grpSp>
            <p:nvGrpSpPr>
              <p:cNvPr id="14" name="群組 13">
                <a:extLst>
                  <a:ext uri="{FF2B5EF4-FFF2-40B4-BE49-F238E27FC236}">
                    <a16:creationId xmlns:a16="http://schemas.microsoft.com/office/drawing/2014/main" id="{DDB32907-DC65-48DE-B25E-85AA2399A031}"/>
                  </a:ext>
                </a:extLst>
              </p:cNvPr>
              <p:cNvGrpSpPr/>
              <p:nvPr/>
            </p:nvGrpSpPr>
            <p:grpSpPr>
              <a:xfrm>
                <a:off x="1715354" y="4906871"/>
                <a:ext cx="2362586" cy="1525352"/>
                <a:chOff x="338451" y="5056346"/>
                <a:chExt cx="2362586" cy="1525352"/>
              </a:xfrm>
            </p:grpSpPr>
            <p:sp>
              <p:nvSpPr>
                <p:cNvPr id="5" name="矩形 4"/>
                <p:cNvSpPr/>
                <p:nvPr/>
              </p:nvSpPr>
              <p:spPr>
                <a:xfrm>
                  <a:off x="974144" y="6273921"/>
                  <a:ext cx="1306063" cy="307777"/>
                </a:xfrm>
                <a:prstGeom prst="rect">
                  <a:avLst/>
                </a:prstGeom>
              </p:spPr>
              <p:txBody>
                <a:bodyPr wrap="none">
                  <a:spAutoFit/>
                </a:bodyPr>
                <a:lstStyle/>
                <a:p>
                  <a:r>
                    <a:rPr lang="en-US" altLang="zh-TW" sz="1400" dirty="0">
                      <a:solidFill>
                        <a:srgbClr val="FFFFFF"/>
                      </a:solidFill>
                      <a:latin typeface="Calibri" panose="020F0502020204030204" pitchFamily="34" charset="0"/>
                    </a:rPr>
                    <a:t>PSU Dust Filter </a:t>
                  </a:r>
                  <a:endParaRPr lang="zh-TW" altLang="en-US" sz="1400" dirty="0"/>
                </a:p>
              </p:txBody>
            </p:sp>
            <p:pic>
              <p:nvPicPr>
                <p:cNvPr id="19" name="圖片 18">
                  <a:extLst>
                    <a:ext uri="{FF2B5EF4-FFF2-40B4-BE49-F238E27FC236}">
                      <a16:creationId xmlns:a16="http://schemas.microsoft.com/office/drawing/2014/main" id="{0B17A41B-964E-4818-AFD7-5B51269CF8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8451" y="5056346"/>
                  <a:ext cx="2362586" cy="1283807"/>
                </a:xfrm>
                <a:prstGeom prst="rect">
                  <a:avLst/>
                </a:prstGeom>
              </p:spPr>
            </p:pic>
          </p:grpSp>
          <p:sp>
            <p:nvSpPr>
              <p:cNvPr id="11" name="矩形 10"/>
              <p:cNvSpPr/>
              <p:nvPr/>
            </p:nvSpPr>
            <p:spPr>
              <a:xfrm>
                <a:off x="4786529" y="6124446"/>
                <a:ext cx="1656159" cy="307777"/>
              </a:xfrm>
              <a:prstGeom prst="rect">
                <a:avLst/>
              </a:prstGeom>
            </p:spPr>
            <p:txBody>
              <a:bodyPr wrap="none">
                <a:spAutoFit/>
              </a:bodyPr>
              <a:lstStyle/>
              <a:p>
                <a:r>
                  <a:rPr lang="en-US" altLang="zh-TW" sz="1400" dirty="0">
                    <a:solidFill>
                      <a:srgbClr val="FFFFFF"/>
                    </a:solidFill>
                    <a:latin typeface="Calibri" panose="020F0502020204030204" pitchFamily="34" charset="0"/>
                  </a:rPr>
                  <a:t>Magnets Dust Filter </a:t>
                </a:r>
                <a:endParaRPr lang="zh-TW" altLang="en-US" sz="1400" dirty="0"/>
              </a:p>
            </p:txBody>
          </p:sp>
          <p:grpSp>
            <p:nvGrpSpPr>
              <p:cNvPr id="15" name="群組 14">
                <a:extLst>
                  <a:ext uri="{FF2B5EF4-FFF2-40B4-BE49-F238E27FC236}">
                    <a16:creationId xmlns:a16="http://schemas.microsoft.com/office/drawing/2014/main" id="{04EEAB1C-B530-4493-93BC-6E6771002F23}"/>
                  </a:ext>
                </a:extLst>
              </p:cNvPr>
              <p:cNvGrpSpPr/>
              <p:nvPr/>
            </p:nvGrpSpPr>
            <p:grpSpPr>
              <a:xfrm>
                <a:off x="7130368" y="4906871"/>
                <a:ext cx="3083716" cy="1539448"/>
                <a:chOff x="5661695" y="5117001"/>
                <a:chExt cx="3083716" cy="1539448"/>
              </a:xfrm>
            </p:grpSpPr>
            <p:pic>
              <p:nvPicPr>
                <p:cNvPr id="16" name="圖片 15">
                  <a:extLst>
                    <a:ext uri="{FF2B5EF4-FFF2-40B4-BE49-F238E27FC236}">
                      <a16:creationId xmlns:a16="http://schemas.microsoft.com/office/drawing/2014/main" id="{E4C598D5-4AC4-4A13-9C5F-52A4E8FF54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3396" y="5117001"/>
                  <a:ext cx="2264868" cy="1228855"/>
                </a:xfrm>
                <a:prstGeom prst="rect">
                  <a:avLst/>
                </a:prstGeom>
              </p:spPr>
            </p:pic>
            <p:sp>
              <p:nvSpPr>
                <p:cNvPr id="17" name="矩形 16">
                  <a:extLst>
                    <a:ext uri="{FF2B5EF4-FFF2-40B4-BE49-F238E27FC236}">
                      <a16:creationId xmlns:a16="http://schemas.microsoft.com/office/drawing/2014/main" id="{D6F3DBF6-0A82-4FE6-8642-71DA64E34DF7}"/>
                    </a:ext>
                  </a:extLst>
                </p:cNvPr>
                <p:cNvSpPr/>
                <p:nvPr/>
              </p:nvSpPr>
              <p:spPr>
                <a:xfrm>
                  <a:off x="5661695" y="6348672"/>
                  <a:ext cx="3083716" cy="307777"/>
                </a:xfrm>
                <a:prstGeom prst="rect">
                  <a:avLst/>
                </a:prstGeom>
              </p:spPr>
              <p:txBody>
                <a:bodyPr wrap="square">
                  <a:spAutoFit/>
                </a:bodyPr>
                <a:lstStyle/>
                <a:p>
                  <a:r>
                    <a:rPr lang="en-US" altLang="zh-TW" sz="1400" dirty="0">
                      <a:solidFill>
                        <a:srgbClr val="FFFFFF"/>
                      </a:solidFill>
                      <a:latin typeface="Calibri" panose="020F0502020204030204" pitchFamily="34" charset="0"/>
                    </a:rPr>
                    <a:t>Easy Clean With Removable Dust Filters</a:t>
                  </a:r>
                  <a:endParaRPr lang="zh-TW" altLang="en-US" sz="1400" dirty="0"/>
                </a:p>
              </p:txBody>
            </p:sp>
          </p:grpSp>
        </p:grpSp>
        <p:pic>
          <p:nvPicPr>
            <p:cNvPr id="3" name="圖片 2">
              <a:extLst>
                <a:ext uri="{FF2B5EF4-FFF2-40B4-BE49-F238E27FC236}">
                  <a16:creationId xmlns:a16="http://schemas.microsoft.com/office/drawing/2014/main" id="{D865EBD6-C415-46AA-ADB9-3FDF14966929}"/>
                </a:ext>
              </a:extLst>
            </p:cNvPr>
            <p:cNvPicPr>
              <a:picLocks noChangeAspect="1"/>
            </p:cNvPicPr>
            <p:nvPr/>
          </p:nvPicPr>
          <p:blipFill>
            <a:blip r:embed="rId7"/>
            <a:stretch>
              <a:fillRect/>
            </a:stretch>
          </p:blipFill>
          <p:spPr>
            <a:xfrm>
              <a:off x="4675950" y="5038967"/>
              <a:ext cx="2139881" cy="1164437"/>
            </a:xfrm>
            <a:prstGeom prst="rect">
              <a:avLst/>
            </a:prstGeom>
          </p:spPr>
        </p:pic>
      </p:grpSp>
      <p:pic>
        <p:nvPicPr>
          <p:cNvPr id="4" name="圖片 3">
            <a:extLst>
              <a:ext uri="{FF2B5EF4-FFF2-40B4-BE49-F238E27FC236}">
                <a16:creationId xmlns:a16="http://schemas.microsoft.com/office/drawing/2014/main" id="{CB4D1B02-CA20-4187-B135-E2ED6E998870}"/>
              </a:ext>
            </a:extLst>
          </p:cNvPr>
          <p:cNvPicPr>
            <a:picLocks noChangeAspect="1"/>
          </p:cNvPicPr>
          <p:nvPr/>
        </p:nvPicPr>
        <p:blipFill>
          <a:blip r:embed="rId8"/>
          <a:stretch>
            <a:fillRect/>
          </a:stretch>
        </p:blipFill>
        <p:spPr>
          <a:xfrm>
            <a:off x="5955379" y="781747"/>
            <a:ext cx="5696255" cy="3365173"/>
          </a:xfrm>
          <a:prstGeom prst="rect">
            <a:avLst/>
          </a:prstGeom>
        </p:spPr>
      </p:pic>
    </p:spTree>
    <p:extLst>
      <p:ext uri="{BB962C8B-B14F-4D97-AF65-F5344CB8AC3E}">
        <p14:creationId xmlns:p14="http://schemas.microsoft.com/office/powerpoint/2010/main" val="2495718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45025" y="1740137"/>
            <a:ext cx="3554098" cy="830997"/>
          </a:xfrm>
          <a:prstGeom prst="rect">
            <a:avLst/>
          </a:prstGeom>
        </p:spPr>
        <p:txBody>
          <a:bodyPr wrap="square">
            <a:spAutoFit/>
          </a:bodyPr>
          <a:lstStyle/>
          <a:p>
            <a:r>
              <a:rPr lang="en-US" altLang="zh-TW" sz="2400" b="1" dirty="0">
                <a:solidFill>
                  <a:srgbClr val="00FFF8"/>
                </a:solidFill>
                <a:ea typeface="微軟正黑體" panose="020B0604030504040204" pitchFamily="34" charset="-120"/>
              </a:rPr>
              <a:t>Clean Interior With 27mm </a:t>
            </a:r>
          </a:p>
          <a:p>
            <a:r>
              <a:rPr lang="en-US" altLang="zh-TW" sz="2400" b="1" dirty="0">
                <a:solidFill>
                  <a:srgbClr val="00FFF8"/>
                </a:solidFill>
                <a:ea typeface="微軟正黑體" panose="020B0604030504040204" pitchFamily="34" charset="-120"/>
              </a:rPr>
              <a:t>Cable Management Space</a:t>
            </a:r>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2" name="矩形 1"/>
          <p:cNvSpPr/>
          <p:nvPr/>
        </p:nvSpPr>
        <p:spPr>
          <a:xfrm>
            <a:off x="445024" y="2630515"/>
            <a:ext cx="3554098" cy="2621167"/>
          </a:xfrm>
          <a:prstGeom prst="rect">
            <a:avLst/>
          </a:prstGeom>
        </p:spPr>
        <p:txBody>
          <a:bodyPr wrap="square">
            <a:spAutoFit/>
          </a:bodyPr>
          <a:lstStyle/>
          <a:p>
            <a:pPr algn="just">
              <a:lnSpc>
                <a:spcPts val="1800"/>
              </a:lnSpc>
              <a:spcAft>
                <a:spcPts val="0"/>
              </a:spcAft>
            </a:pPr>
            <a:r>
              <a:rPr lang="en-US" altLang="zh-TW" sz="1400" kern="100" dirty="0">
                <a:solidFill>
                  <a:schemeClr val="bg1"/>
                </a:solidFill>
                <a:cs typeface="Times New Roman" panose="02020603050405020304" pitchFamily="18" charset="0"/>
              </a:rPr>
              <a:t>The NOVA MESH SE comes with PSU shroud that hides the PSU with the support to mount ATX size PSUs of up to 200mm (190mm PSUs recommended), meaning that a clean and elegant system can be built within. The 27mm cable management with multiple cable tie spots space behind motherboard tray makes it an easy job to manage the cables clean. With the drive-trays out of the way, the NOVA MESH SE provides plenty of space for graphics cards with a length up to 315mm.</a:t>
            </a:r>
          </a:p>
        </p:txBody>
      </p:sp>
      <p:pic>
        <p:nvPicPr>
          <p:cNvPr id="7" name="圖片 6">
            <a:extLst>
              <a:ext uri="{FF2B5EF4-FFF2-40B4-BE49-F238E27FC236}">
                <a16:creationId xmlns:a16="http://schemas.microsoft.com/office/drawing/2014/main" id="{EF80F64A-8281-4FBB-B8BF-165567C8376B}"/>
              </a:ext>
            </a:extLst>
          </p:cNvPr>
          <p:cNvPicPr>
            <a:picLocks noChangeAspect="1"/>
          </p:cNvPicPr>
          <p:nvPr/>
        </p:nvPicPr>
        <p:blipFill>
          <a:blip r:embed="rId4"/>
          <a:stretch>
            <a:fillRect/>
          </a:stretch>
        </p:blipFill>
        <p:spPr>
          <a:xfrm>
            <a:off x="3789049" y="1639369"/>
            <a:ext cx="8029128" cy="4298053"/>
          </a:xfrm>
          <a:prstGeom prst="rect">
            <a:avLst/>
          </a:prstGeom>
        </p:spPr>
      </p:pic>
    </p:spTree>
    <p:extLst>
      <p:ext uri="{BB962C8B-B14F-4D97-AF65-F5344CB8AC3E}">
        <p14:creationId xmlns:p14="http://schemas.microsoft.com/office/powerpoint/2010/main" val="326054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F1C0EA11-B53B-44DE-B692-FEA0B76C9B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2120" y="3973981"/>
            <a:ext cx="4192931" cy="2274918"/>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3" name="矩形 2"/>
          <p:cNvSpPr/>
          <p:nvPr/>
        </p:nvSpPr>
        <p:spPr>
          <a:xfrm>
            <a:off x="398110" y="4153205"/>
            <a:ext cx="6275064" cy="1836337"/>
          </a:xfrm>
          <a:prstGeom prst="rect">
            <a:avLst/>
          </a:prstGeom>
        </p:spPr>
        <p:txBody>
          <a:bodyPr wrap="square">
            <a:spAutoFit/>
          </a:bodyPr>
          <a:lstStyle/>
          <a:p>
            <a:r>
              <a:rPr lang="en-US" altLang="zh-TW" sz="2400" b="1" dirty="0">
                <a:solidFill>
                  <a:srgbClr val="00FFF8"/>
                </a:solidFill>
                <a:ea typeface="微軟正黑體" panose="020B0604030504040204" pitchFamily="34" charset="-120"/>
              </a:rPr>
              <a:t>Modular Hard Drive Cage</a:t>
            </a:r>
          </a:p>
          <a:p>
            <a:pPr algn="just">
              <a:lnSpc>
                <a:spcPts val="1800"/>
              </a:lnSpc>
            </a:pPr>
            <a:endParaRPr lang="en-US" altLang="zh-TW" sz="1400" dirty="0">
              <a:solidFill>
                <a:schemeClr val="bg1"/>
              </a:solidFill>
            </a:endParaRPr>
          </a:p>
          <a:p>
            <a:pPr algn="just">
              <a:lnSpc>
                <a:spcPts val="1800"/>
              </a:lnSpc>
            </a:pPr>
            <a:r>
              <a:rPr lang="en-US" altLang="zh-TW" sz="1400" dirty="0">
                <a:solidFill>
                  <a:schemeClr val="bg1"/>
                </a:solidFill>
              </a:rPr>
              <a:t>The modular HDD cage in the BitFenix Nova Mesh SE Can accommodate up to 2 HDDs beneath it( 1 HDD+ 1 SSD), while 2 more SSDs can be mounted at the back of the motherboard tray. This HDD cage can also be shifted closer to the PSU to give extra space for thicker radiators in liquid cooled builds or it can be easily removed if the space is required to mount a water pump.</a:t>
            </a:r>
            <a:endParaRPr lang="zh-TW" altLang="en-US" sz="1400" dirty="0">
              <a:solidFill>
                <a:schemeClr val="bg1"/>
              </a:solidFill>
            </a:endParaRPr>
          </a:p>
        </p:txBody>
      </p:sp>
      <p:grpSp>
        <p:nvGrpSpPr>
          <p:cNvPr id="14" name="群組 13"/>
          <p:cNvGrpSpPr/>
          <p:nvPr/>
        </p:nvGrpSpPr>
        <p:grpSpPr>
          <a:xfrm>
            <a:off x="8120266" y="4933919"/>
            <a:ext cx="892275" cy="418744"/>
            <a:chOff x="9282674" y="5125763"/>
            <a:chExt cx="892275" cy="418744"/>
          </a:xfrm>
        </p:grpSpPr>
        <p:sp>
          <p:nvSpPr>
            <p:cNvPr id="12" name="向右箭號 11"/>
            <p:cNvSpPr/>
            <p:nvPr/>
          </p:nvSpPr>
          <p:spPr>
            <a:xfrm>
              <a:off x="9485833" y="5125763"/>
              <a:ext cx="689116" cy="4187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rot="10800000">
              <a:off x="9282674" y="5125763"/>
              <a:ext cx="307649" cy="4187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 name="圖片 3">
            <a:extLst>
              <a:ext uri="{FF2B5EF4-FFF2-40B4-BE49-F238E27FC236}">
                <a16:creationId xmlns:a16="http://schemas.microsoft.com/office/drawing/2014/main" id="{5FCD3F8D-DCCC-449D-A619-E7D612DCDE78}"/>
              </a:ext>
            </a:extLst>
          </p:cNvPr>
          <p:cNvPicPr>
            <a:picLocks noChangeAspect="1"/>
          </p:cNvPicPr>
          <p:nvPr/>
        </p:nvPicPr>
        <p:blipFill>
          <a:blip r:embed="rId5"/>
          <a:stretch>
            <a:fillRect/>
          </a:stretch>
        </p:blipFill>
        <p:spPr>
          <a:xfrm>
            <a:off x="0" y="845694"/>
            <a:ext cx="12192000" cy="2953639"/>
          </a:xfrm>
          <a:prstGeom prst="rect">
            <a:avLst/>
          </a:prstGeom>
        </p:spPr>
      </p:pic>
    </p:spTree>
    <p:extLst>
      <p:ext uri="{BB962C8B-B14F-4D97-AF65-F5344CB8AC3E}">
        <p14:creationId xmlns:p14="http://schemas.microsoft.com/office/powerpoint/2010/main" val="77697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574366" y="694998"/>
            <a:ext cx="2089962" cy="595649"/>
          </a:xfrm>
        </p:spPr>
        <p:txBody>
          <a:bodyPr>
            <a:normAutofit/>
          </a:bodyPr>
          <a:lstStyle/>
          <a:p>
            <a:r>
              <a:rPr lang="en-US" altLang="zh-TW" sz="3600" b="1" dirty="0" err="1">
                <a:solidFill>
                  <a:srgbClr val="00FFF8"/>
                </a:solidFill>
              </a:rPr>
              <a:t>Spectre</a:t>
            </a:r>
            <a:r>
              <a:rPr lang="en-US" altLang="zh-TW" sz="3600" b="1" dirty="0">
                <a:solidFill>
                  <a:srgbClr val="00FFF8"/>
                </a:solidFill>
              </a:rPr>
              <a:t> SE</a:t>
            </a:r>
            <a:endParaRPr lang="zh-TW" altLang="en-US" sz="3600" b="1" dirty="0">
              <a:solidFill>
                <a:srgbClr val="00FFF8"/>
              </a:solidFill>
            </a:endParaRPr>
          </a:p>
        </p:txBody>
      </p:sp>
      <p:sp>
        <p:nvSpPr>
          <p:cNvPr id="3" name="內容版面配置區 2"/>
          <p:cNvSpPr>
            <a:spLocks noGrp="1"/>
          </p:cNvSpPr>
          <p:nvPr>
            <p:ph idx="1"/>
          </p:nvPr>
        </p:nvSpPr>
        <p:spPr>
          <a:xfrm>
            <a:off x="7723833" y="3659831"/>
            <a:ext cx="3650133" cy="2300293"/>
          </a:xfrm>
        </p:spPr>
        <p:txBody>
          <a:bodyPr>
            <a:noAutofit/>
          </a:bodyPr>
          <a:lstStyle/>
          <a:p>
            <a:pPr marL="0" indent="0" algn="just">
              <a:lnSpc>
                <a:spcPts val="1800"/>
              </a:lnSpc>
              <a:buNone/>
            </a:pPr>
            <a:r>
              <a:rPr lang="en-US" altLang="zh-TW" sz="1400" dirty="0">
                <a:solidFill>
                  <a:schemeClr val="bg1"/>
                </a:solidFill>
              </a:rPr>
              <a:t>Each Nova Mesh SE will include 1 </a:t>
            </a:r>
            <a:r>
              <a:rPr lang="en-US" altLang="zh-TW" sz="1400" dirty="0" err="1">
                <a:solidFill>
                  <a:schemeClr val="bg1"/>
                </a:solidFill>
              </a:rPr>
              <a:t>Spectre</a:t>
            </a:r>
            <a:r>
              <a:rPr lang="en-US" altLang="zh-TW" sz="1400" dirty="0">
                <a:solidFill>
                  <a:schemeClr val="bg1"/>
                </a:solidFill>
              </a:rPr>
              <a:t> SE fans. BitFenix </a:t>
            </a:r>
            <a:r>
              <a:rPr lang="en-US" altLang="zh-TW" sz="1400" dirty="0" err="1">
                <a:solidFill>
                  <a:schemeClr val="bg1"/>
                </a:solidFill>
              </a:rPr>
              <a:t>Spectre</a:t>
            </a:r>
            <a:r>
              <a:rPr lang="en-US" altLang="zh-TW" sz="1400" dirty="0">
                <a:solidFill>
                  <a:schemeClr val="bg1"/>
                </a:solidFill>
              </a:rPr>
              <a:t> SE fans are designed to cool silently, so you can keep you mind focused on the task at hand. </a:t>
            </a:r>
          </a:p>
          <a:p>
            <a:pPr marL="0" indent="0" algn="just">
              <a:lnSpc>
                <a:spcPts val="1800"/>
              </a:lnSpc>
              <a:buNone/>
            </a:pPr>
            <a:r>
              <a:rPr lang="en-US" altLang="zh-TW" sz="1400" dirty="0" err="1">
                <a:solidFill>
                  <a:schemeClr val="bg1"/>
                </a:solidFill>
              </a:rPr>
              <a:t>Spectre</a:t>
            </a:r>
            <a:r>
              <a:rPr lang="en-US" altLang="zh-TW" sz="1400" dirty="0">
                <a:solidFill>
                  <a:schemeClr val="bg1"/>
                </a:solidFill>
              </a:rPr>
              <a:t> SE Fans feature fan blades, which </a:t>
            </a:r>
            <a:r>
              <a:rPr lang="zh-TW" altLang="en-US" sz="1400" dirty="0">
                <a:solidFill>
                  <a:schemeClr val="bg1"/>
                </a:solidFill>
              </a:rPr>
              <a:t>  </a:t>
            </a:r>
            <a:r>
              <a:rPr lang="en-US" altLang="zh-TW" sz="1400" dirty="0">
                <a:solidFill>
                  <a:schemeClr val="bg1"/>
                </a:solidFill>
              </a:rPr>
              <a:t>create a torrent of air without creating excess noise. This means that your system stays cool in the heat of battle without disturbing your computing environment.</a:t>
            </a:r>
          </a:p>
        </p:txBody>
      </p:sp>
      <p:sp>
        <p:nvSpPr>
          <p:cNvPr id="15" name="文字方塊 14">
            <a:extLst>
              <a:ext uri="{FF2B5EF4-FFF2-40B4-BE49-F238E27FC236}">
                <a16:creationId xmlns:a16="http://schemas.microsoft.com/office/drawing/2014/main" id="{A033A784-0924-4491-ADB0-33BEFF839BAC}"/>
              </a:ext>
            </a:extLst>
          </p:cNvPr>
          <p:cNvSpPr txBox="1"/>
          <p:nvPr/>
        </p:nvSpPr>
        <p:spPr>
          <a:xfrm>
            <a:off x="7847776" y="3198167"/>
            <a:ext cx="3402249" cy="461665"/>
          </a:xfrm>
          <a:prstGeom prst="rect">
            <a:avLst/>
          </a:prstGeom>
          <a:noFill/>
        </p:spPr>
        <p:txBody>
          <a:bodyPr wrap="square">
            <a:spAutoFit/>
          </a:bodyPr>
          <a:lstStyle/>
          <a:p>
            <a:r>
              <a:rPr lang="en-US" altLang="zh-TW" sz="2400" b="1" dirty="0">
                <a:solidFill>
                  <a:srgbClr val="00FFFF"/>
                </a:solidFill>
                <a:latin typeface="+mj-lt"/>
              </a:rPr>
              <a:t>Silent &amp; Enhanced Airflow</a:t>
            </a:r>
            <a:endParaRPr lang="zh-TW" altLang="en-US" sz="2400" dirty="0">
              <a:latin typeface="+mj-lt"/>
            </a:endParaRPr>
          </a:p>
        </p:txBody>
      </p:sp>
      <p:pic>
        <p:nvPicPr>
          <p:cNvPr id="7" name="圖片 6">
            <a:extLst>
              <a:ext uri="{FF2B5EF4-FFF2-40B4-BE49-F238E27FC236}">
                <a16:creationId xmlns:a16="http://schemas.microsoft.com/office/drawing/2014/main" id="{F091FD59-99FA-4DF2-B408-3486E8803C7C}"/>
              </a:ext>
            </a:extLst>
          </p:cNvPr>
          <p:cNvPicPr>
            <a:picLocks noChangeAspect="1"/>
          </p:cNvPicPr>
          <p:nvPr/>
        </p:nvPicPr>
        <p:blipFill>
          <a:blip r:embed="rId4"/>
          <a:stretch>
            <a:fillRect/>
          </a:stretch>
        </p:blipFill>
        <p:spPr>
          <a:xfrm>
            <a:off x="0" y="0"/>
            <a:ext cx="7534656" cy="6858000"/>
          </a:xfrm>
          <a:prstGeom prst="rect">
            <a:avLst/>
          </a:prstGeom>
        </p:spPr>
      </p:pic>
      <p:pic>
        <p:nvPicPr>
          <p:cNvPr id="9" name="圖片 8">
            <a:extLst>
              <a:ext uri="{FF2B5EF4-FFF2-40B4-BE49-F238E27FC236}">
                <a16:creationId xmlns:a16="http://schemas.microsoft.com/office/drawing/2014/main" id="{BF7429FA-D198-6E61-ABBD-B84B979476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aphicFrame>
        <p:nvGraphicFramePr>
          <p:cNvPr id="10" name="表格 9">
            <a:extLst>
              <a:ext uri="{FF2B5EF4-FFF2-40B4-BE49-F238E27FC236}">
                <a16:creationId xmlns:a16="http://schemas.microsoft.com/office/drawing/2014/main" id="{DB943471-1A7B-87D2-0971-88CFF71828C0}"/>
              </a:ext>
            </a:extLst>
          </p:cNvPr>
          <p:cNvGraphicFramePr>
            <a:graphicFrameLocks noGrp="1"/>
          </p:cNvGraphicFramePr>
          <p:nvPr>
            <p:extLst>
              <p:ext uri="{D42A27DB-BD31-4B8C-83A1-F6EECF244321}">
                <p14:modId xmlns:p14="http://schemas.microsoft.com/office/powerpoint/2010/main" val="866587282"/>
              </p:ext>
            </p:extLst>
          </p:nvPr>
        </p:nvGraphicFramePr>
        <p:xfrm>
          <a:off x="7847776" y="1360843"/>
          <a:ext cx="3453224" cy="1739778"/>
        </p:xfrm>
        <a:graphic>
          <a:graphicData uri="http://schemas.openxmlformats.org/drawingml/2006/table">
            <a:tbl>
              <a:tblPr firstRow="1" bandRow="1">
                <a:tableStyleId>{073A0DAA-6AF3-43AB-8588-CEC1D06C72B9}</a:tableStyleId>
              </a:tblPr>
              <a:tblGrid>
                <a:gridCol w="1726612">
                  <a:extLst>
                    <a:ext uri="{9D8B030D-6E8A-4147-A177-3AD203B41FA5}">
                      <a16:colId xmlns:a16="http://schemas.microsoft.com/office/drawing/2014/main" val="3668776566"/>
                    </a:ext>
                  </a:extLst>
                </a:gridCol>
                <a:gridCol w="1726612">
                  <a:extLst>
                    <a:ext uri="{9D8B030D-6E8A-4147-A177-3AD203B41FA5}">
                      <a16:colId xmlns:a16="http://schemas.microsoft.com/office/drawing/2014/main" val="2552681963"/>
                    </a:ext>
                  </a:extLst>
                </a:gridCol>
              </a:tblGrid>
              <a:tr h="289963">
                <a:tc>
                  <a:txBody>
                    <a:bodyPr/>
                    <a:lstStyle/>
                    <a:p>
                      <a:pPr algn="ctr"/>
                      <a:r>
                        <a:rPr lang="en-US" altLang="zh-TW" sz="1400" b="0" dirty="0">
                          <a:solidFill>
                            <a:schemeClr val="bg1"/>
                          </a:solidFill>
                        </a:rPr>
                        <a:t>Dimension</a:t>
                      </a:r>
                      <a:endParaRPr lang="zh-TW" altLang="en-US" sz="1400" b="0" dirty="0">
                        <a:solidFill>
                          <a:schemeClr val="bg1"/>
                        </a:solidFill>
                      </a:endParaRPr>
                    </a:p>
                  </a:txBody>
                  <a:tcPr marL="71497" marR="71497" marT="35749" marB="35749" anchor="ctr"/>
                </a:tc>
                <a:tc>
                  <a:txBody>
                    <a:bodyPr/>
                    <a:lstStyle/>
                    <a:p>
                      <a:r>
                        <a:rPr lang="en-US" altLang="zh-TW" sz="1400" b="0" dirty="0">
                          <a:solidFill>
                            <a:schemeClr val="bg1"/>
                          </a:solidFill>
                        </a:rPr>
                        <a:t>120 x 120 x 25mm</a:t>
                      </a:r>
                      <a:endParaRPr lang="zh-TW" altLang="en-US" sz="1400" b="0" dirty="0">
                        <a:solidFill>
                          <a:schemeClr val="bg1"/>
                        </a:solidFill>
                      </a:endParaRPr>
                    </a:p>
                  </a:txBody>
                  <a:tcPr marL="71497" marR="71497" marT="35749" marB="35749" anchor="ctr"/>
                </a:tc>
                <a:extLst>
                  <a:ext uri="{0D108BD9-81ED-4DB2-BD59-A6C34878D82A}">
                    <a16:rowId xmlns:a16="http://schemas.microsoft.com/office/drawing/2014/main" val="3935697509"/>
                  </a:ext>
                </a:extLst>
              </a:tr>
              <a:tr h="289963">
                <a:tc>
                  <a:txBody>
                    <a:bodyPr/>
                    <a:lstStyle/>
                    <a:p>
                      <a:pPr algn="ctr"/>
                      <a:r>
                        <a:rPr lang="zh-TW" altLang="zh-TW" sz="1400" b="0" dirty="0">
                          <a:solidFill>
                            <a:schemeClr val="tx1"/>
                          </a:solidFill>
                          <a:latin typeface="+mn-lt"/>
                          <a:ea typeface="+mn-ea"/>
                        </a:rPr>
                        <a:t>Rated voltage</a:t>
                      </a:r>
                      <a:endParaRPr lang="zh-TW" altLang="en-US" sz="1400" b="0" dirty="0">
                        <a:solidFill>
                          <a:schemeClr val="tx1"/>
                        </a:solidFill>
                        <a:latin typeface="+mn-lt"/>
                        <a:ea typeface="+mn-ea"/>
                      </a:endParaRPr>
                    </a:p>
                  </a:txBody>
                  <a:tcPr marL="71497" marR="71497" marT="35749" marB="35749"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zh-TW" sz="1400" b="0" dirty="0">
                          <a:solidFill>
                            <a:schemeClr val="tx1"/>
                          </a:solidFill>
                          <a:latin typeface="+mn-lt"/>
                          <a:ea typeface="+mn-ea"/>
                        </a:rPr>
                        <a:t>DC</a:t>
                      </a:r>
                      <a:r>
                        <a:rPr lang="en-US" altLang="zh-TW" sz="1400" b="0" dirty="0">
                          <a:solidFill>
                            <a:schemeClr val="tx1"/>
                          </a:solidFill>
                          <a:latin typeface="+mn-lt"/>
                          <a:ea typeface="+mn-ea"/>
                        </a:rPr>
                        <a:t> </a:t>
                      </a:r>
                      <a:r>
                        <a:rPr lang="zh-TW" altLang="zh-TW" sz="1400" b="0" dirty="0">
                          <a:solidFill>
                            <a:schemeClr val="tx1"/>
                          </a:solidFill>
                          <a:latin typeface="+mn-lt"/>
                          <a:ea typeface="+mn-ea"/>
                        </a:rPr>
                        <a:t>12V</a:t>
                      </a:r>
                    </a:p>
                  </a:txBody>
                  <a:tcPr marL="71497" marR="71497" marT="35749" marB="35749" anchor="ctr"/>
                </a:tc>
                <a:extLst>
                  <a:ext uri="{0D108BD9-81ED-4DB2-BD59-A6C34878D82A}">
                    <a16:rowId xmlns:a16="http://schemas.microsoft.com/office/drawing/2014/main" val="323964338"/>
                  </a:ext>
                </a:extLst>
              </a:tr>
              <a:tr h="289963">
                <a:tc>
                  <a:txBody>
                    <a:bodyPr/>
                    <a:lstStyle/>
                    <a:p>
                      <a:pPr algn="ctr"/>
                      <a:r>
                        <a:rPr lang="en-US" altLang="zh-TW" sz="1400" b="0" dirty="0">
                          <a:solidFill>
                            <a:schemeClr val="tx1"/>
                          </a:solidFill>
                        </a:rPr>
                        <a:t>Start Voltage </a:t>
                      </a:r>
                      <a:endParaRPr lang="zh-TW" altLang="en-US" sz="1400" b="0" dirty="0">
                        <a:solidFill>
                          <a:schemeClr val="tx1"/>
                        </a:solidFill>
                      </a:endParaRPr>
                    </a:p>
                  </a:txBody>
                  <a:tcPr marL="71497" marR="71497" marT="35749" marB="35749" anchor="ctr"/>
                </a:tc>
                <a:tc>
                  <a:txBody>
                    <a:bodyPr/>
                    <a:lstStyle/>
                    <a:p>
                      <a:r>
                        <a:rPr lang="zh-TW" altLang="en-US" sz="1400" b="0" dirty="0">
                          <a:solidFill>
                            <a:schemeClr val="tx1"/>
                          </a:solidFill>
                        </a:rPr>
                        <a:t>≦ </a:t>
                      </a:r>
                      <a:r>
                        <a:rPr lang="en-US" altLang="zh-TW" sz="1400" b="0" dirty="0">
                          <a:solidFill>
                            <a:schemeClr val="tx1"/>
                          </a:solidFill>
                        </a:rPr>
                        <a:t>6V</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3279905393"/>
                  </a:ext>
                </a:extLst>
              </a:tr>
              <a:tr h="289963">
                <a:tc>
                  <a:txBody>
                    <a:bodyPr/>
                    <a:lstStyle/>
                    <a:p>
                      <a:pPr algn="ctr"/>
                      <a:r>
                        <a:rPr lang="en-US" altLang="zh-TW" sz="1400" b="0" dirty="0">
                          <a:solidFill>
                            <a:schemeClr val="tx1"/>
                          </a:solidFill>
                        </a:rPr>
                        <a:t>Speed </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1000 ± 200 RPM</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636243996"/>
                  </a:ext>
                </a:extLst>
              </a:tr>
              <a:tr h="289963">
                <a:tc>
                  <a:txBody>
                    <a:bodyPr/>
                    <a:lstStyle/>
                    <a:p>
                      <a:pPr algn="ctr"/>
                      <a:r>
                        <a:rPr lang="en-US" altLang="zh-TW" sz="1400" b="0" dirty="0">
                          <a:solidFill>
                            <a:schemeClr val="tx1"/>
                          </a:solidFill>
                        </a:rPr>
                        <a:t>Max Air Flow </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41.6 CFM</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3122025351"/>
                  </a:ext>
                </a:extLst>
              </a:tr>
              <a:tr h="289963">
                <a:tc>
                  <a:txBody>
                    <a:bodyPr/>
                    <a:lstStyle/>
                    <a:p>
                      <a:pPr algn="ctr"/>
                      <a:r>
                        <a:rPr lang="en-US" altLang="zh-TW" sz="1400" b="0" dirty="0">
                          <a:solidFill>
                            <a:schemeClr val="tx1"/>
                          </a:solidFill>
                        </a:rPr>
                        <a:t>Noise</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23.6 dB-A</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2230416770"/>
                  </a:ext>
                </a:extLst>
              </a:tr>
            </a:tbl>
          </a:graphicData>
        </a:graphic>
      </p:graphicFrame>
    </p:spTree>
    <p:extLst>
      <p:ext uri="{BB962C8B-B14F-4D97-AF65-F5344CB8AC3E}">
        <p14:creationId xmlns:p14="http://schemas.microsoft.com/office/powerpoint/2010/main" val="186407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715354" y="2595543"/>
            <a:ext cx="4544397" cy="1928670"/>
          </a:xfrm>
          <a:prstGeom prst="rect">
            <a:avLst/>
          </a:prstGeom>
        </p:spPr>
        <p:txBody>
          <a:bodyPr wrap="square">
            <a:spAutoFit/>
          </a:bodyPr>
          <a:lstStyle/>
          <a:p>
            <a:pPr algn="just">
              <a:lnSpc>
                <a:spcPts val="1800"/>
              </a:lnSpc>
            </a:pPr>
            <a:r>
              <a:rPr lang="en-US" altLang="zh-TW" sz="1400" dirty="0">
                <a:solidFill>
                  <a:schemeClr val="bg1"/>
                </a:solidFill>
              </a:rPr>
              <a:t>Optimized airflow is essential for good performance and extended lifetime of components. The BitFenix </a:t>
            </a:r>
            <a:r>
              <a:rPr lang="en-US" sz="1400" dirty="0">
                <a:solidFill>
                  <a:schemeClr val="bg1"/>
                </a:solidFill>
              </a:rPr>
              <a:t>Nova Mesh SE </a:t>
            </a:r>
            <a:r>
              <a:rPr lang="en-US" altLang="zh-TW" sz="1400" dirty="0">
                <a:solidFill>
                  <a:schemeClr val="bg1"/>
                </a:solidFill>
              </a:rPr>
              <a:t>offers the best airflow with support up to 360mm Radiator* in the front or 3x 120mm fans*. Coupled with the top 240mm exhaust and the rear 120mm exhaust, it maintains a good balance of air intake and exhaust. Both these air vents comes with easily removable dust filters including the PSU air intake.</a:t>
            </a:r>
          </a:p>
        </p:txBody>
      </p:sp>
      <p:sp>
        <p:nvSpPr>
          <p:cNvPr id="9" name="矩形 8"/>
          <p:cNvSpPr/>
          <p:nvPr/>
        </p:nvSpPr>
        <p:spPr>
          <a:xfrm>
            <a:off x="2708196" y="2133878"/>
            <a:ext cx="2558714" cy="461665"/>
          </a:xfrm>
          <a:prstGeom prst="rect">
            <a:avLst/>
          </a:prstGeom>
        </p:spPr>
        <p:txBody>
          <a:bodyPr wrap="none">
            <a:spAutoFit/>
          </a:bodyPr>
          <a:lstStyle/>
          <a:p>
            <a:r>
              <a:rPr lang="en-US" altLang="zh-TW" sz="2400" b="1" dirty="0">
                <a:solidFill>
                  <a:srgbClr val="00FFF8"/>
                </a:solidFill>
                <a:latin typeface="+mj-lt"/>
                <a:ea typeface="微軟正黑體" panose="020B0604030504040204" pitchFamily="34" charset="-120"/>
              </a:rPr>
              <a:t>Thermal Capability </a:t>
            </a:r>
          </a:p>
        </p:txBody>
      </p:sp>
      <p:pic>
        <p:nvPicPr>
          <p:cNvPr id="10" name="圖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4" name="圖片 3">
            <a:extLst>
              <a:ext uri="{FF2B5EF4-FFF2-40B4-BE49-F238E27FC236}">
                <a16:creationId xmlns:a16="http://schemas.microsoft.com/office/drawing/2014/main" id="{F9FA770E-2CB6-4C77-AE1E-5B5E4567100C}"/>
              </a:ext>
            </a:extLst>
          </p:cNvPr>
          <p:cNvPicPr>
            <a:picLocks noChangeAspect="1"/>
          </p:cNvPicPr>
          <p:nvPr/>
        </p:nvPicPr>
        <p:blipFill>
          <a:blip r:embed="rId4"/>
          <a:stretch>
            <a:fillRect/>
          </a:stretch>
        </p:blipFill>
        <p:spPr>
          <a:xfrm>
            <a:off x="5991642" y="1013553"/>
            <a:ext cx="5108770" cy="5108770"/>
          </a:xfrm>
          <a:prstGeom prst="rect">
            <a:avLst/>
          </a:prstGeom>
        </p:spPr>
      </p:pic>
    </p:spTree>
    <p:extLst>
      <p:ext uri="{BB962C8B-B14F-4D97-AF65-F5344CB8AC3E}">
        <p14:creationId xmlns:p14="http://schemas.microsoft.com/office/powerpoint/2010/main" val="145753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9BE9D51-7CA8-4603-974C-38CA1E90CF98}"/>
              </a:ext>
            </a:extLst>
          </p:cNvPr>
          <p:cNvPicPr>
            <a:picLocks noChangeAspect="1"/>
          </p:cNvPicPr>
          <p:nvPr/>
        </p:nvPicPr>
        <p:blipFill>
          <a:blip r:embed="rId4"/>
          <a:stretch>
            <a:fillRect/>
          </a:stretch>
        </p:blipFill>
        <p:spPr>
          <a:xfrm>
            <a:off x="1861729" y="823482"/>
            <a:ext cx="7822098" cy="5211036"/>
          </a:xfrm>
          <a:prstGeom prst="rect">
            <a:avLst/>
          </a:prstGeom>
        </p:spPr>
      </p:pic>
    </p:spTree>
    <p:extLst>
      <p:ext uri="{BB962C8B-B14F-4D97-AF65-F5344CB8AC3E}">
        <p14:creationId xmlns:p14="http://schemas.microsoft.com/office/powerpoint/2010/main" val="4114143987"/>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11464</TotalTime>
  <Words>935</Words>
  <Application>Microsoft Office PowerPoint</Application>
  <PresentationFormat>寬螢幕</PresentationFormat>
  <Paragraphs>110</Paragraphs>
  <Slides>10</Slides>
  <Notes>10</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10</vt:i4>
      </vt:variant>
    </vt:vector>
  </HeadingPairs>
  <TitlesOfParts>
    <vt:vector size="14" baseType="lpstr">
      <vt:lpstr>Arial</vt:lpstr>
      <vt:lpstr>Calibri</vt:lpstr>
      <vt:lpstr>Calibri Light</vt:lpstr>
      <vt:lpstr>Office Theme</vt:lpstr>
      <vt:lpstr>PowerPoint 簡報</vt:lpstr>
      <vt:lpstr>PowerPoint 簡報</vt:lpstr>
      <vt:lpstr>PowerPoint 簡報</vt:lpstr>
      <vt:lpstr>PowerPoint 簡報</vt:lpstr>
      <vt:lpstr>PowerPoint 簡報</vt:lpstr>
      <vt:lpstr>PowerPoint 簡報</vt:lpstr>
      <vt:lpstr>Spectre SE</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Sanjaya Dissanayake</dc:creator>
  <cp:lastModifiedBy>00000</cp:lastModifiedBy>
  <cp:revision>359</cp:revision>
  <dcterms:created xsi:type="dcterms:W3CDTF">2016-07-19T04:04:57Z</dcterms:created>
  <dcterms:modified xsi:type="dcterms:W3CDTF">2022-05-25T06:48:39Z</dcterms:modified>
</cp:coreProperties>
</file>