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Iris_Chang 張季稜" initials="張I" lastIdx="2" clrIdx="0">
    <p:extLst>
      <p:ext uri="{19B8F6BF-5375-455C-9EA6-DF929625EA0E}">
        <p15:presenceInfo xmlns:p15="http://schemas.microsoft.com/office/powerpoint/2012/main" userId="S::Iris_Chang@coolermaster.com.tw::18ef5dac-eb13-4f57-a195-24f73e18016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45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5-12-07T20:56:18.424" idx="1">
    <p:pos x="10" y="10"/>
    <p:text/>
    <p:extLst>
      <p:ext uri="{C676402C-5697-4E1C-873F-D02D1690AC5C}">
        <p15:threadingInfo xmlns:p15="http://schemas.microsoft.com/office/powerpoint/2012/main" timeZoneBias="-48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2BF2A8F-8FAE-F04D-1022-5BEDEA7441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ACD8F866-964F-D468-2331-434BBFF92F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CF7B0A53-50CE-EBBD-D2FF-044BA1D227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BF4F4-9CE4-4D6F-AE89-C41E9042F243}" type="datetimeFigureOut">
              <a:rPr lang="zh-TW" altLang="en-US" smtClean="0"/>
              <a:t>2025/12/9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9506D795-EFE3-4891-D6FA-F832C57541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95C98630-A201-9549-4D3C-83FF1B512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2B308-6A68-40B4-AC9C-6A28BC754F8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96642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B089A76-4E9C-362E-AA6C-0F0DDBF6C0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98D7F605-9475-8355-1E98-F032CAC51F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AE74FDE8-CD60-ED57-9CBB-9B59BF3185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BF4F4-9CE4-4D6F-AE89-C41E9042F243}" type="datetimeFigureOut">
              <a:rPr lang="zh-TW" altLang="en-US" smtClean="0"/>
              <a:t>2025/12/9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230DEBDC-0821-B300-89D1-639307A10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618F7631-0871-5562-8300-8C0D49B3BA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2B308-6A68-40B4-AC9C-6A28BC754F8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564908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649763F5-2BBF-3382-705C-88358C25D8E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1AE72E35-4E8F-9290-A02D-4F40D936FB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2DC78BCD-F6D5-7854-7161-7A93548498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BF4F4-9CE4-4D6F-AE89-C41E9042F243}" type="datetimeFigureOut">
              <a:rPr lang="zh-TW" altLang="en-US" smtClean="0"/>
              <a:t>2025/12/9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4F1FEEA1-9572-BC0D-4378-A1F205FE3E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3022DA0B-6699-3054-6D29-0E43BDD9AD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2B308-6A68-40B4-AC9C-6A28BC754F8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459832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C3B67DA-89EC-B74B-422F-A997FAC1C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42A011F9-FAFB-C424-7DF6-B4BD14202D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8EA56C64-1FCF-E7ED-4C64-3DF7CE096B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BF4F4-9CE4-4D6F-AE89-C41E9042F243}" type="datetimeFigureOut">
              <a:rPr lang="zh-TW" altLang="en-US" smtClean="0"/>
              <a:t>2025/12/9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7E3C16C4-4E4E-9AC9-7B73-FA55DD1AB0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FC645480-04BF-5D34-6612-40240A6AC7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2B308-6A68-40B4-AC9C-6A28BC754F8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950197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26E517F-B55A-6325-D255-A2612B649B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5B6B50D9-B0BD-9F80-C6DE-601AE72719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C7D5B782-078E-6886-10B8-24CC3E1B5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BF4F4-9CE4-4D6F-AE89-C41E9042F243}" type="datetimeFigureOut">
              <a:rPr lang="zh-TW" altLang="en-US" smtClean="0"/>
              <a:t>2025/12/9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393F0818-8A44-E744-BDF9-652A9AD0B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F3F53DD1-4E1C-98E5-277E-5F8D2D344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2B308-6A68-40B4-AC9C-6A28BC754F8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856947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BABE719-6FD6-416B-0BBA-B69B54CB98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F1E8EF10-F3A9-FEAE-6D10-2D6A1692DA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4C970BD9-3577-5DAD-F444-11144DA009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ED4780EE-D8BA-0E1C-8BE5-6FDE6C2692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BF4F4-9CE4-4D6F-AE89-C41E9042F243}" type="datetimeFigureOut">
              <a:rPr lang="zh-TW" altLang="en-US" smtClean="0"/>
              <a:t>2025/12/9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235680D4-0BD2-9F3C-E6C0-0A3B1FE20D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C58DD455-7F95-C32E-5245-1B2336EE0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2B308-6A68-40B4-AC9C-6A28BC754F8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105102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7600CF0-5EFF-2EB6-E95C-DA9A0F3EB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34B0D1A6-B5DB-4F7B-524D-3C0F09E13B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9FCE6AF6-18F2-7735-E9CB-B51C46AB69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6E2B6019-DA2A-5779-0644-EB883A8404F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48E20B05-F60B-BADC-5486-56ED52C5866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94EAB80C-C001-6839-E47F-62543FED1C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BF4F4-9CE4-4D6F-AE89-C41E9042F243}" type="datetimeFigureOut">
              <a:rPr lang="zh-TW" altLang="en-US" smtClean="0"/>
              <a:t>2025/12/9</a:t>
            </a:fld>
            <a:endParaRPr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17E32660-460A-B9B0-AD45-3F6A596F3B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40F6B271-CF3C-01DE-A356-7AC554BF8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2B308-6A68-40B4-AC9C-6A28BC754F8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755354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7AD4794-6C86-9D03-BF5E-DA57117ED1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8C34B6DD-7D57-135D-1029-66E68A9576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BF4F4-9CE4-4D6F-AE89-C41E9042F243}" type="datetimeFigureOut">
              <a:rPr lang="zh-TW" altLang="en-US" smtClean="0"/>
              <a:t>2025/12/9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E510959C-2C4D-DDC1-2471-67CB6C10C3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0267848A-26B2-7535-A4AD-1A1B1FB0B2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2B308-6A68-40B4-AC9C-6A28BC754F8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617766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58684CC5-2FA1-DEB6-37D6-BE6D3CA745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BF4F4-9CE4-4D6F-AE89-C41E9042F243}" type="datetimeFigureOut">
              <a:rPr lang="zh-TW" altLang="en-US" smtClean="0"/>
              <a:t>2025/12/9</a:t>
            </a:fld>
            <a:endParaRPr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4A70278D-2B18-D434-650A-0D63EA06F5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A3A4FFF5-E19A-26D9-0FCF-B32105FAFB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2B308-6A68-40B4-AC9C-6A28BC754F8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651402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645E4F2-463B-24E0-2262-F02B442997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E6B85882-80EC-F48D-7A3B-A9A494D518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4514F776-61DF-0493-EA14-560C67A864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CB8D4131-F8D9-AB6B-4F5E-3CE1685952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BF4F4-9CE4-4D6F-AE89-C41E9042F243}" type="datetimeFigureOut">
              <a:rPr lang="zh-TW" altLang="en-US" smtClean="0"/>
              <a:t>2025/12/9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BF52C7E2-5F55-2B00-F78A-A9F5743F1B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A0442B6A-FBD5-54DE-C93B-1BF2EB401F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2B308-6A68-40B4-AC9C-6A28BC754F8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099697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829F40E-58C9-E675-74D4-3337011B74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F75C7805-8E2F-24D1-FAA2-341A6A86F7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CE29C54D-F460-9FC1-10A4-45E448D7BF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9B69E6F2-7E45-E250-FFF0-AB9338E28F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BF4F4-9CE4-4D6F-AE89-C41E9042F243}" type="datetimeFigureOut">
              <a:rPr lang="zh-TW" altLang="en-US" smtClean="0"/>
              <a:t>2025/12/9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8C5B1A75-AB25-84C6-CEBC-11B799C9B9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C85367EB-626B-E1F6-95E8-C0487FAA5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2B308-6A68-40B4-AC9C-6A28BC754F8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896755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4D5ECE11-3F09-5E6E-6792-10A7B2F19B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52D1DBF6-C7AD-F6A8-1681-694E628826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BBBEE2A8-6CFF-B4BE-67BB-09D8B07C50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8BF4F4-9CE4-4D6F-AE89-C41E9042F243}" type="datetimeFigureOut">
              <a:rPr lang="zh-TW" altLang="en-US" smtClean="0"/>
              <a:t>2025/12/9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3C4D2B4F-638C-0D3A-74ED-150B35A524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77325418-FED9-DCA6-96AF-F7B776B6BB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02B308-6A68-40B4-AC9C-6A28BC754F8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6969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comments" Target="../comments/comment1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200E6970-D129-D089-3A4D-8019765363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5496" y="2189583"/>
            <a:ext cx="2552700" cy="3086100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7C7FDDB4-113A-0D58-BD80-C34ED8FC26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484" y="1806251"/>
            <a:ext cx="2952750" cy="3581400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3AF56313-9348-9E19-B708-6310697BEA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0604" y="2551533"/>
            <a:ext cx="4010025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0209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圖片 14">
            <a:extLst>
              <a:ext uri="{FF2B5EF4-FFF2-40B4-BE49-F238E27FC236}">
                <a16:creationId xmlns:a16="http://schemas.microsoft.com/office/drawing/2014/main" id="{4841F7DE-29CA-33AE-E2F1-3E8248EEE6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8798" y="1473042"/>
            <a:ext cx="4696599" cy="4696599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DFED49B9-2ECE-CB60-B953-4626393C786A}"/>
              </a:ext>
            </a:extLst>
          </p:cNvPr>
          <p:cNvSpPr/>
          <p:nvPr/>
        </p:nvSpPr>
        <p:spPr>
          <a:xfrm>
            <a:off x="1701271" y="214325"/>
            <a:ext cx="8617528" cy="1149478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50000">
                <a:schemeClr val="bg1">
                  <a:lumMod val="100000"/>
                  <a:alpha val="50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Google Shape;104;p4">
            <a:extLst>
              <a:ext uri="{FF2B5EF4-FFF2-40B4-BE49-F238E27FC236}">
                <a16:creationId xmlns:a16="http://schemas.microsoft.com/office/drawing/2014/main" id="{820C995F-93DB-E633-D9F2-9FCF60EC84D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369938" y="399660"/>
            <a:ext cx="7452124" cy="7788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SzPts val="4400"/>
            </a:pP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COMPUTER TEMPERATURE MONITOR -</a:t>
            </a:r>
            <a:b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 SETS INCLUDED </a:t>
            </a: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4DB86329-394E-7D73-DA24-FFC493A90C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103" y="2223908"/>
            <a:ext cx="5383569" cy="4634092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0977F8C8-F760-D59A-7871-9B4B6BE744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0035" y="3127990"/>
            <a:ext cx="2628900" cy="2524125"/>
          </a:xfrm>
          <a:prstGeom prst="rect">
            <a:avLst/>
          </a:prstGeom>
        </p:spPr>
      </p:pic>
      <p:sp>
        <p:nvSpPr>
          <p:cNvPr id="13" name="文字方塊 12">
            <a:extLst>
              <a:ext uri="{FF2B5EF4-FFF2-40B4-BE49-F238E27FC236}">
                <a16:creationId xmlns:a16="http://schemas.microsoft.com/office/drawing/2014/main" id="{3471D927-6CF7-83D4-C761-05196F656FCA}"/>
              </a:ext>
            </a:extLst>
          </p:cNvPr>
          <p:cNvSpPr txBox="1"/>
          <p:nvPr/>
        </p:nvSpPr>
        <p:spPr>
          <a:xfrm>
            <a:off x="7004218" y="5946690"/>
            <a:ext cx="4441179" cy="738664"/>
          </a:xfrm>
          <a:prstGeom prst="rect">
            <a:avLst/>
          </a:prstGeom>
          <a:solidFill>
            <a:schemeClr val="tx1">
              <a:alpha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TW" sz="1400" dirty="0">
                <a:solidFill>
                  <a:srgbClr val="FF0000"/>
                </a:solidFill>
              </a:rPr>
              <a:t>Note: Do not place the sensor directly on the motherboard, graphics card, memory, or other related components to avoid damage.</a:t>
            </a:r>
            <a:endParaRPr lang="zh-TW" altLang="en-US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79140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3E6B3984-05A7-1B85-7EB6-C34783687F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135161"/>
            <a:ext cx="5400000" cy="5400000"/>
          </a:xfr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9230CD29-0D20-396F-06BB-BC26775D59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5617" y="1135161"/>
            <a:ext cx="6120000" cy="6120000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A4F1E66F-E26B-BBEC-4BFC-F5E34DCA02F1}"/>
              </a:ext>
            </a:extLst>
          </p:cNvPr>
          <p:cNvSpPr txBox="1"/>
          <p:nvPr/>
        </p:nvSpPr>
        <p:spPr>
          <a:xfrm rot="19830989">
            <a:off x="1578942" y="1512278"/>
            <a:ext cx="19912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solidFill>
                  <a:schemeClr val="bg1"/>
                </a:solidFill>
                <a:latin typeface="Bahnschrift SemiBold" panose="020B0502040204020203" pitchFamily="34" charset="0"/>
              </a:rPr>
              <a:t>465mm(18.3 Inch)</a:t>
            </a:r>
            <a:endParaRPr lang="zh-TW" altLang="en-US" dirty="0">
              <a:solidFill>
                <a:schemeClr val="bg1"/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0DCD46DD-DDE4-F595-8490-347297D5C1D2}"/>
              </a:ext>
            </a:extLst>
          </p:cNvPr>
          <p:cNvSpPr txBox="1"/>
          <p:nvPr/>
        </p:nvSpPr>
        <p:spPr>
          <a:xfrm rot="16354853">
            <a:off x="257432" y="3811130"/>
            <a:ext cx="19912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solidFill>
                  <a:schemeClr val="bg1"/>
                </a:solidFill>
                <a:latin typeface="Bahnschrift SemiBold" panose="020B0502040204020203" pitchFamily="34" charset="0"/>
              </a:rPr>
              <a:t>453mm(17.8 Inch)</a:t>
            </a:r>
            <a:endParaRPr lang="zh-TW" altLang="en-US" dirty="0">
              <a:solidFill>
                <a:schemeClr val="bg1"/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FD1EC13E-9E51-7BA2-7942-885E00CDC489}"/>
              </a:ext>
            </a:extLst>
          </p:cNvPr>
          <p:cNvSpPr txBox="1"/>
          <p:nvPr/>
        </p:nvSpPr>
        <p:spPr>
          <a:xfrm>
            <a:off x="7881707" y="861506"/>
            <a:ext cx="18678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solidFill>
                  <a:schemeClr val="bg1"/>
                </a:solidFill>
                <a:latin typeface="Bahnschrift SemiBold" panose="020B0502040204020203" pitchFamily="34" charset="0"/>
              </a:rPr>
              <a:t>218mm(8.5 Inch)</a:t>
            </a:r>
            <a:endParaRPr lang="zh-TW" altLang="en-US" dirty="0">
              <a:solidFill>
                <a:schemeClr val="bg1"/>
              </a:solidFill>
              <a:latin typeface="Bahnschrift SemiBol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23510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6F1FA122-359E-3141-3FCA-3A0C0C28F7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406" y="1464907"/>
            <a:ext cx="5040000" cy="5040000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A8414B43-5F9D-7B8E-50C0-F8830D7799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1833" y="1464907"/>
            <a:ext cx="5040000" cy="5040000"/>
          </a:xfrm>
          <a:prstGeom prst="rect">
            <a:avLst/>
          </a:prstGeom>
        </p:spPr>
      </p:pic>
      <p:grpSp>
        <p:nvGrpSpPr>
          <p:cNvPr id="62" name="群組 61">
            <a:extLst>
              <a:ext uri="{FF2B5EF4-FFF2-40B4-BE49-F238E27FC236}">
                <a16:creationId xmlns:a16="http://schemas.microsoft.com/office/drawing/2014/main" id="{51F88AE6-916B-4953-8385-50BAB371DC18}"/>
              </a:ext>
            </a:extLst>
          </p:cNvPr>
          <p:cNvGrpSpPr/>
          <p:nvPr/>
        </p:nvGrpSpPr>
        <p:grpSpPr>
          <a:xfrm>
            <a:off x="1263133" y="1066866"/>
            <a:ext cx="3664155" cy="0"/>
            <a:chOff x="907302" y="1066866"/>
            <a:chExt cx="3664155" cy="0"/>
          </a:xfrm>
        </p:grpSpPr>
        <p:cxnSp>
          <p:nvCxnSpPr>
            <p:cNvPr id="8" name="直線接點 7">
              <a:extLst>
                <a:ext uri="{FF2B5EF4-FFF2-40B4-BE49-F238E27FC236}">
                  <a16:creationId xmlns:a16="http://schemas.microsoft.com/office/drawing/2014/main" id="{CF722DA6-B4A3-7C35-F394-1FD4EF653C81}"/>
                </a:ext>
              </a:extLst>
            </p:cNvPr>
            <p:cNvCxnSpPr>
              <a:cxnSpLocks/>
            </p:cNvCxnSpPr>
            <p:nvPr/>
          </p:nvCxnSpPr>
          <p:spPr>
            <a:xfrm>
              <a:off x="907302" y="1066866"/>
              <a:ext cx="1113559" cy="0"/>
            </a:xfrm>
            <a:prstGeom prst="line">
              <a:avLst/>
            </a:prstGeom>
            <a:ln w="76200">
              <a:solidFill>
                <a:srgbClr val="FFFF00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9" name="直線接點 8">
              <a:extLst>
                <a:ext uri="{FF2B5EF4-FFF2-40B4-BE49-F238E27FC236}">
                  <a16:creationId xmlns:a16="http://schemas.microsoft.com/office/drawing/2014/main" id="{D74C5CCE-408F-A61A-2F8E-F437E4B407B2}"/>
                </a:ext>
              </a:extLst>
            </p:cNvPr>
            <p:cNvCxnSpPr>
              <a:cxnSpLocks/>
            </p:cNvCxnSpPr>
            <p:nvPr/>
          </p:nvCxnSpPr>
          <p:spPr>
            <a:xfrm>
              <a:off x="2183280" y="1066866"/>
              <a:ext cx="1113559" cy="0"/>
            </a:xfrm>
            <a:prstGeom prst="line">
              <a:avLst/>
            </a:prstGeom>
            <a:ln w="76200">
              <a:solidFill>
                <a:srgbClr val="FFFF00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0" name="直線接點 9">
              <a:extLst>
                <a:ext uri="{FF2B5EF4-FFF2-40B4-BE49-F238E27FC236}">
                  <a16:creationId xmlns:a16="http://schemas.microsoft.com/office/drawing/2014/main" id="{BD4AEA6C-5AB0-E213-56D2-61659B45FC4E}"/>
                </a:ext>
              </a:extLst>
            </p:cNvPr>
            <p:cNvCxnSpPr>
              <a:cxnSpLocks/>
            </p:cNvCxnSpPr>
            <p:nvPr/>
          </p:nvCxnSpPr>
          <p:spPr>
            <a:xfrm>
              <a:off x="3457898" y="1066866"/>
              <a:ext cx="1113559" cy="0"/>
            </a:xfrm>
            <a:prstGeom prst="line">
              <a:avLst/>
            </a:prstGeom>
            <a:ln w="76200">
              <a:solidFill>
                <a:srgbClr val="FFFF00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0E48EC53-95D2-5254-8CD9-6D5C290994D5}"/>
              </a:ext>
            </a:extLst>
          </p:cNvPr>
          <p:cNvSpPr txBox="1"/>
          <p:nvPr/>
        </p:nvSpPr>
        <p:spPr>
          <a:xfrm>
            <a:off x="5224868" y="850321"/>
            <a:ext cx="9909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120mm</a:t>
            </a:r>
            <a:endParaRPr lang="zh-TW" alt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0F838711-3AF8-AAA6-0B79-1E924C66C76B}"/>
              </a:ext>
            </a:extLst>
          </p:cNvPr>
          <p:cNvSpPr txBox="1"/>
          <p:nvPr/>
        </p:nvSpPr>
        <p:spPr>
          <a:xfrm>
            <a:off x="5224868" y="1176893"/>
            <a:ext cx="9909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140mm</a:t>
            </a:r>
            <a:endParaRPr lang="zh-TW" alt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0" name="群組 19">
            <a:extLst>
              <a:ext uri="{FF2B5EF4-FFF2-40B4-BE49-F238E27FC236}">
                <a16:creationId xmlns:a16="http://schemas.microsoft.com/office/drawing/2014/main" id="{F7CE594E-968B-4D77-31CD-9A8B11C8F726}"/>
              </a:ext>
            </a:extLst>
          </p:cNvPr>
          <p:cNvGrpSpPr/>
          <p:nvPr/>
        </p:nvGrpSpPr>
        <p:grpSpPr>
          <a:xfrm rot="16200000">
            <a:off x="58783" y="1163289"/>
            <a:ext cx="1029449" cy="726682"/>
            <a:chOff x="5180479" y="909287"/>
            <a:chExt cx="1029449" cy="726682"/>
          </a:xfrm>
        </p:grpSpPr>
        <p:sp>
          <p:nvSpPr>
            <p:cNvPr id="18" name="文字方塊 17">
              <a:extLst>
                <a:ext uri="{FF2B5EF4-FFF2-40B4-BE49-F238E27FC236}">
                  <a16:creationId xmlns:a16="http://schemas.microsoft.com/office/drawing/2014/main" id="{FD0B15F5-1360-6741-DD91-C90C6066341B}"/>
                </a:ext>
              </a:extLst>
            </p:cNvPr>
            <p:cNvSpPr txBox="1"/>
            <p:nvPr/>
          </p:nvSpPr>
          <p:spPr>
            <a:xfrm>
              <a:off x="5218951" y="909287"/>
              <a:ext cx="99097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120mm</a:t>
              </a:r>
              <a:endParaRPr lang="zh-TW" alt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9" name="文字方塊 18">
              <a:extLst>
                <a:ext uri="{FF2B5EF4-FFF2-40B4-BE49-F238E27FC236}">
                  <a16:creationId xmlns:a16="http://schemas.microsoft.com/office/drawing/2014/main" id="{91CEA435-C810-7C7B-0678-EDAD45961404}"/>
                </a:ext>
              </a:extLst>
            </p:cNvPr>
            <p:cNvSpPr txBox="1"/>
            <p:nvPr/>
          </p:nvSpPr>
          <p:spPr>
            <a:xfrm>
              <a:off x="5180479" y="1235859"/>
              <a:ext cx="99097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140mm</a:t>
              </a:r>
              <a:endParaRPr lang="zh-TW" alt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23" name="群組 22">
            <a:extLst>
              <a:ext uri="{FF2B5EF4-FFF2-40B4-BE49-F238E27FC236}">
                <a16:creationId xmlns:a16="http://schemas.microsoft.com/office/drawing/2014/main" id="{A2030430-6255-2C74-64D7-EC0605AE574D}"/>
              </a:ext>
            </a:extLst>
          </p:cNvPr>
          <p:cNvGrpSpPr/>
          <p:nvPr/>
        </p:nvGrpSpPr>
        <p:grpSpPr>
          <a:xfrm rot="16200000">
            <a:off x="-56493" y="2585013"/>
            <a:ext cx="1260000" cy="326572"/>
            <a:chOff x="2120405" y="3178567"/>
            <a:chExt cx="1260000" cy="326572"/>
          </a:xfrm>
        </p:grpSpPr>
        <p:cxnSp>
          <p:nvCxnSpPr>
            <p:cNvPr id="21" name="直線接點 20">
              <a:extLst>
                <a:ext uri="{FF2B5EF4-FFF2-40B4-BE49-F238E27FC236}">
                  <a16:creationId xmlns:a16="http://schemas.microsoft.com/office/drawing/2014/main" id="{376EC29D-FC24-1FF5-C4D5-7A0A90143991}"/>
                </a:ext>
              </a:extLst>
            </p:cNvPr>
            <p:cNvCxnSpPr>
              <a:cxnSpLocks/>
            </p:cNvCxnSpPr>
            <p:nvPr/>
          </p:nvCxnSpPr>
          <p:spPr>
            <a:xfrm>
              <a:off x="2266846" y="3178567"/>
              <a:ext cx="1113559" cy="0"/>
            </a:xfrm>
            <a:prstGeom prst="line">
              <a:avLst/>
            </a:prstGeom>
            <a:ln w="76200">
              <a:solidFill>
                <a:srgbClr val="FFFF00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2" name="直線接點 21">
              <a:extLst>
                <a:ext uri="{FF2B5EF4-FFF2-40B4-BE49-F238E27FC236}">
                  <a16:creationId xmlns:a16="http://schemas.microsoft.com/office/drawing/2014/main" id="{4BC64F64-1B25-9650-E903-1B56634BE360}"/>
                </a:ext>
              </a:extLst>
            </p:cNvPr>
            <p:cNvCxnSpPr>
              <a:cxnSpLocks/>
            </p:cNvCxnSpPr>
            <p:nvPr/>
          </p:nvCxnSpPr>
          <p:spPr>
            <a:xfrm>
              <a:off x="2120405" y="3505139"/>
              <a:ext cx="1260000" cy="0"/>
            </a:xfrm>
            <a:prstGeom prst="line">
              <a:avLst/>
            </a:prstGeom>
            <a:ln w="76200">
              <a:solidFill>
                <a:srgbClr val="00B0F0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grpSp>
        <p:nvGrpSpPr>
          <p:cNvPr id="38" name="群組 37">
            <a:extLst>
              <a:ext uri="{FF2B5EF4-FFF2-40B4-BE49-F238E27FC236}">
                <a16:creationId xmlns:a16="http://schemas.microsoft.com/office/drawing/2014/main" id="{B0A2F72A-977F-CBA2-C413-BC0E28C8E7B7}"/>
              </a:ext>
            </a:extLst>
          </p:cNvPr>
          <p:cNvGrpSpPr/>
          <p:nvPr/>
        </p:nvGrpSpPr>
        <p:grpSpPr>
          <a:xfrm>
            <a:off x="5889824" y="1507394"/>
            <a:ext cx="753351" cy="4493463"/>
            <a:chOff x="6097706" y="1158236"/>
            <a:chExt cx="753351" cy="4493463"/>
          </a:xfrm>
        </p:grpSpPr>
        <p:cxnSp>
          <p:nvCxnSpPr>
            <p:cNvPr id="24" name="直線接點 23">
              <a:extLst>
                <a:ext uri="{FF2B5EF4-FFF2-40B4-BE49-F238E27FC236}">
                  <a16:creationId xmlns:a16="http://schemas.microsoft.com/office/drawing/2014/main" id="{99241E59-E05F-72F3-2778-23EFB0951878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110712" y="5094920"/>
              <a:ext cx="1113559" cy="0"/>
            </a:xfrm>
            <a:prstGeom prst="line">
              <a:avLst/>
            </a:prstGeom>
            <a:ln w="76200">
              <a:solidFill>
                <a:srgbClr val="FFFF00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5" name="直線接點 24">
              <a:extLst>
                <a:ext uri="{FF2B5EF4-FFF2-40B4-BE49-F238E27FC236}">
                  <a16:creationId xmlns:a16="http://schemas.microsoft.com/office/drawing/2014/main" id="{71DB325B-926E-C7F0-6474-E810FC0915CC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110712" y="3900457"/>
              <a:ext cx="1113559" cy="0"/>
            </a:xfrm>
            <a:prstGeom prst="line">
              <a:avLst/>
            </a:prstGeom>
            <a:ln w="76200">
              <a:solidFill>
                <a:srgbClr val="FFFF00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6" name="直線接點 25">
              <a:extLst>
                <a:ext uri="{FF2B5EF4-FFF2-40B4-BE49-F238E27FC236}">
                  <a16:creationId xmlns:a16="http://schemas.microsoft.com/office/drawing/2014/main" id="{62A7A346-C9AD-7EB0-72EF-4EE5ED7F8E0E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110711" y="2717489"/>
              <a:ext cx="1113559" cy="0"/>
            </a:xfrm>
            <a:prstGeom prst="line">
              <a:avLst/>
            </a:prstGeom>
            <a:ln w="76200">
              <a:solidFill>
                <a:srgbClr val="FFFF00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sp>
          <p:nvSpPr>
            <p:cNvPr id="27" name="文字方塊 26">
              <a:extLst>
                <a:ext uri="{FF2B5EF4-FFF2-40B4-BE49-F238E27FC236}">
                  <a16:creationId xmlns:a16="http://schemas.microsoft.com/office/drawing/2014/main" id="{1011C9AD-ABA9-7D29-2870-EFB39E2052E1}"/>
                </a:ext>
              </a:extLst>
            </p:cNvPr>
            <p:cNvSpPr txBox="1"/>
            <p:nvPr/>
          </p:nvSpPr>
          <p:spPr>
            <a:xfrm rot="16200000">
              <a:off x="6155513" y="1453670"/>
              <a:ext cx="99097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120mm</a:t>
              </a:r>
              <a:endParaRPr lang="zh-TW" alt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28" name="直線接點 27">
              <a:extLst>
                <a:ext uri="{FF2B5EF4-FFF2-40B4-BE49-F238E27FC236}">
                  <a16:creationId xmlns:a16="http://schemas.microsoft.com/office/drawing/2014/main" id="{0A4E2B4B-7F44-07DF-2E59-3DCC64B24C69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5684250" y="3098942"/>
              <a:ext cx="1260000" cy="0"/>
            </a:xfrm>
            <a:prstGeom prst="line">
              <a:avLst/>
            </a:prstGeom>
            <a:ln w="76200">
              <a:solidFill>
                <a:srgbClr val="00B0F0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sp>
          <p:nvSpPr>
            <p:cNvPr id="29" name="文字方塊 28">
              <a:extLst>
                <a:ext uri="{FF2B5EF4-FFF2-40B4-BE49-F238E27FC236}">
                  <a16:creationId xmlns:a16="http://schemas.microsoft.com/office/drawing/2014/main" id="{C3439523-62EB-F37D-3C2B-2F737C486D90}"/>
                </a:ext>
              </a:extLst>
            </p:cNvPr>
            <p:cNvSpPr txBox="1"/>
            <p:nvPr/>
          </p:nvSpPr>
          <p:spPr>
            <a:xfrm rot="16200000">
              <a:off x="5802272" y="1492142"/>
              <a:ext cx="99097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140mm</a:t>
              </a:r>
              <a:endParaRPr lang="zh-TW" alt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30" name="直線接點 29">
              <a:extLst>
                <a:ext uri="{FF2B5EF4-FFF2-40B4-BE49-F238E27FC236}">
                  <a16:creationId xmlns:a16="http://schemas.microsoft.com/office/drawing/2014/main" id="{BA01FAB1-8363-CFDB-60BA-A39E28E06EE8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5684250" y="4426170"/>
              <a:ext cx="1260000" cy="0"/>
            </a:xfrm>
            <a:prstGeom prst="line">
              <a:avLst/>
            </a:prstGeom>
            <a:ln w="76200">
              <a:solidFill>
                <a:srgbClr val="00B0F0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39" name="文字方塊 38">
            <a:extLst>
              <a:ext uri="{FF2B5EF4-FFF2-40B4-BE49-F238E27FC236}">
                <a16:creationId xmlns:a16="http://schemas.microsoft.com/office/drawing/2014/main" id="{EE5647FA-47CF-F61D-6BEC-35B2F4920AD3}"/>
              </a:ext>
            </a:extLst>
          </p:cNvPr>
          <p:cNvSpPr txBox="1"/>
          <p:nvPr/>
        </p:nvSpPr>
        <p:spPr>
          <a:xfrm>
            <a:off x="1936781" y="1720010"/>
            <a:ext cx="2840842" cy="307777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en-US" altLang="zh-TW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Radiator 360mm/280mm/240mm</a:t>
            </a:r>
            <a:endParaRPr lang="zh-TW" altLang="en-US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SemiBold" panose="020B0502040204020203" pitchFamily="34" charset="0"/>
            </a:endParaRPr>
          </a:p>
        </p:txBody>
      </p:sp>
      <p:sp>
        <p:nvSpPr>
          <p:cNvPr id="40" name="文字方塊 39">
            <a:extLst>
              <a:ext uri="{FF2B5EF4-FFF2-40B4-BE49-F238E27FC236}">
                <a16:creationId xmlns:a16="http://schemas.microsoft.com/office/drawing/2014/main" id="{83E81EC1-8FA6-71EF-4422-4ADD4D9A60D2}"/>
              </a:ext>
            </a:extLst>
          </p:cNvPr>
          <p:cNvSpPr txBox="1"/>
          <p:nvPr/>
        </p:nvSpPr>
        <p:spPr>
          <a:xfrm rot="16200000">
            <a:off x="3766555" y="3831018"/>
            <a:ext cx="2840842" cy="307777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en-US" altLang="zh-TW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Radiator 360mm/280mm/240mm</a:t>
            </a:r>
            <a:endParaRPr lang="zh-TW" altLang="en-US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SemiBold" panose="020B0502040204020203" pitchFamily="34" charset="0"/>
            </a:endParaRPr>
          </a:p>
        </p:txBody>
      </p:sp>
      <p:sp>
        <p:nvSpPr>
          <p:cNvPr id="41" name="文字方塊 40">
            <a:extLst>
              <a:ext uri="{FF2B5EF4-FFF2-40B4-BE49-F238E27FC236}">
                <a16:creationId xmlns:a16="http://schemas.microsoft.com/office/drawing/2014/main" id="{8AD38E83-6EB4-337B-EEAD-E21809F392BC}"/>
              </a:ext>
            </a:extLst>
          </p:cNvPr>
          <p:cNvSpPr txBox="1"/>
          <p:nvPr/>
        </p:nvSpPr>
        <p:spPr>
          <a:xfrm rot="16200000">
            <a:off x="697448" y="2331157"/>
            <a:ext cx="1388522" cy="523220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zh-TW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Radiator</a:t>
            </a:r>
          </a:p>
          <a:p>
            <a:pPr algn="ctr"/>
            <a:r>
              <a:rPr lang="en-US" altLang="zh-TW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140mm/120mm</a:t>
            </a:r>
            <a:endParaRPr lang="zh-TW" altLang="en-US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SemiBold" panose="020B0502040204020203" pitchFamily="34" charset="0"/>
            </a:endParaRPr>
          </a:p>
        </p:txBody>
      </p:sp>
      <p:sp>
        <p:nvSpPr>
          <p:cNvPr id="42" name="矩形 41">
            <a:extLst>
              <a:ext uri="{FF2B5EF4-FFF2-40B4-BE49-F238E27FC236}">
                <a16:creationId xmlns:a16="http://schemas.microsoft.com/office/drawing/2014/main" id="{A87ABBD6-4460-D571-06EF-CEEA8703DC76}"/>
              </a:ext>
            </a:extLst>
          </p:cNvPr>
          <p:cNvSpPr/>
          <p:nvPr/>
        </p:nvSpPr>
        <p:spPr>
          <a:xfrm>
            <a:off x="10001405" y="2527161"/>
            <a:ext cx="961053" cy="1018470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3" name="矩形 42">
            <a:extLst>
              <a:ext uri="{FF2B5EF4-FFF2-40B4-BE49-F238E27FC236}">
                <a16:creationId xmlns:a16="http://schemas.microsoft.com/office/drawing/2014/main" id="{BE6F4AAA-BB65-9E3D-C9BA-F328E5E573CC}"/>
              </a:ext>
            </a:extLst>
          </p:cNvPr>
          <p:cNvSpPr/>
          <p:nvPr/>
        </p:nvSpPr>
        <p:spPr>
          <a:xfrm>
            <a:off x="10001405" y="3692836"/>
            <a:ext cx="961053" cy="1018470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5" name="文字方塊 44">
            <a:extLst>
              <a:ext uri="{FF2B5EF4-FFF2-40B4-BE49-F238E27FC236}">
                <a16:creationId xmlns:a16="http://schemas.microsoft.com/office/drawing/2014/main" id="{11F39859-7240-0DCF-B49F-D1390103DEE7}"/>
              </a:ext>
            </a:extLst>
          </p:cNvPr>
          <p:cNvSpPr txBox="1"/>
          <p:nvPr/>
        </p:nvSpPr>
        <p:spPr>
          <a:xfrm>
            <a:off x="9617659" y="1969957"/>
            <a:ext cx="1719988" cy="5572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800"/>
              </a:lnSpc>
            </a:pPr>
            <a:r>
              <a:rPr lang="en-US" altLang="zh-TW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MB</a:t>
            </a:r>
          </a:p>
          <a:p>
            <a:pPr algn="ctr">
              <a:lnSpc>
                <a:spcPts val="1800"/>
              </a:lnSpc>
            </a:pPr>
            <a:r>
              <a:rPr lang="en-US" altLang="zh-TW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120mm x2</a:t>
            </a:r>
            <a:endParaRPr lang="zh-TW" altLang="en-US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7" name="手繪多邊形: 圖案 46">
            <a:extLst>
              <a:ext uri="{FF2B5EF4-FFF2-40B4-BE49-F238E27FC236}">
                <a16:creationId xmlns:a16="http://schemas.microsoft.com/office/drawing/2014/main" id="{A48DBA01-E237-358E-8D61-469A7CA7F0D9}"/>
              </a:ext>
            </a:extLst>
          </p:cNvPr>
          <p:cNvSpPr/>
          <p:nvPr/>
        </p:nvSpPr>
        <p:spPr>
          <a:xfrm>
            <a:off x="7370173" y="4945223"/>
            <a:ext cx="3247053" cy="158621"/>
          </a:xfrm>
          <a:custGeom>
            <a:avLst/>
            <a:gdLst>
              <a:gd name="connsiteX0" fmla="*/ 186612 w 3247053"/>
              <a:gd name="connsiteY0" fmla="*/ 0 h 186612"/>
              <a:gd name="connsiteX1" fmla="*/ 0 w 3247053"/>
              <a:gd name="connsiteY1" fmla="*/ 186612 h 186612"/>
              <a:gd name="connsiteX2" fmla="*/ 3247053 w 3247053"/>
              <a:gd name="connsiteY2" fmla="*/ 186612 h 186612"/>
              <a:gd name="connsiteX3" fmla="*/ 3116424 w 3247053"/>
              <a:gd name="connsiteY3" fmla="*/ 0 h 186612"/>
              <a:gd name="connsiteX4" fmla="*/ 186612 w 3247053"/>
              <a:gd name="connsiteY4" fmla="*/ 0 h 186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47053" h="186612">
                <a:moveTo>
                  <a:pt x="186612" y="0"/>
                </a:moveTo>
                <a:lnTo>
                  <a:pt x="0" y="186612"/>
                </a:lnTo>
                <a:lnTo>
                  <a:pt x="3247053" y="186612"/>
                </a:lnTo>
                <a:lnTo>
                  <a:pt x="3116424" y="0"/>
                </a:lnTo>
                <a:lnTo>
                  <a:pt x="186612" y="0"/>
                </a:lnTo>
                <a:close/>
              </a:path>
            </a:pathLst>
          </a:cu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51" name="直線接點 50">
            <a:extLst>
              <a:ext uri="{FF2B5EF4-FFF2-40B4-BE49-F238E27FC236}">
                <a16:creationId xmlns:a16="http://schemas.microsoft.com/office/drawing/2014/main" id="{66749B54-D068-9106-7FD7-43F7D5F69D62}"/>
              </a:ext>
            </a:extLst>
          </p:cNvPr>
          <p:cNvCxnSpPr>
            <a:cxnSpLocks/>
          </p:cNvCxnSpPr>
          <p:nvPr/>
        </p:nvCxnSpPr>
        <p:spPr>
          <a:xfrm flipV="1">
            <a:off x="8401594" y="4945223"/>
            <a:ext cx="73025" cy="158621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線接點 56">
            <a:extLst>
              <a:ext uri="{FF2B5EF4-FFF2-40B4-BE49-F238E27FC236}">
                <a16:creationId xmlns:a16="http://schemas.microsoft.com/office/drawing/2014/main" id="{671B50F9-8B50-FABE-17F5-6844FA29BC7E}"/>
              </a:ext>
            </a:extLst>
          </p:cNvPr>
          <p:cNvCxnSpPr>
            <a:cxnSpLocks/>
          </p:cNvCxnSpPr>
          <p:nvPr/>
        </p:nvCxnSpPr>
        <p:spPr>
          <a:xfrm>
            <a:off x="9544076" y="4945223"/>
            <a:ext cx="32268" cy="158621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文字方塊 59">
            <a:extLst>
              <a:ext uri="{FF2B5EF4-FFF2-40B4-BE49-F238E27FC236}">
                <a16:creationId xmlns:a16="http://schemas.microsoft.com/office/drawing/2014/main" id="{43F3D808-F4F3-A23E-3BD5-2C1D8CA0D2CE}"/>
              </a:ext>
            </a:extLst>
          </p:cNvPr>
          <p:cNvSpPr txBox="1"/>
          <p:nvPr/>
        </p:nvSpPr>
        <p:spPr>
          <a:xfrm>
            <a:off x="8122036" y="4407040"/>
            <a:ext cx="1719988" cy="5572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800"/>
              </a:lnSpc>
            </a:pPr>
            <a:r>
              <a:rPr lang="en-US" altLang="zh-TW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PSU</a:t>
            </a:r>
            <a:r>
              <a:rPr lang="zh-TW" altLang="en-US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zh-TW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Cover</a:t>
            </a:r>
          </a:p>
          <a:p>
            <a:pPr algn="ctr">
              <a:lnSpc>
                <a:spcPts val="1800"/>
              </a:lnSpc>
            </a:pPr>
            <a:r>
              <a:rPr lang="en-US" altLang="zh-TW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120mm x3</a:t>
            </a:r>
            <a:endParaRPr lang="zh-TW" altLang="en-US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63" name="群組 62">
            <a:extLst>
              <a:ext uri="{FF2B5EF4-FFF2-40B4-BE49-F238E27FC236}">
                <a16:creationId xmlns:a16="http://schemas.microsoft.com/office/drawing/2014/main" id="{181DBDE9-0917-4A37-2609-2510150A2279}"/>
              </a:ext>
            </a:extLst>
          </p:cNvPr>
          <p:cNvGrpSpPr/>
          <p:nvPr/>
        </p:nvGrpSpPr>
        <p:grpSpPr>
          <a:xfrm>
            <a:off x="1085381" y="1393438"/>
            <a:ext cx="4019658" cy="0"/>
            <a:chOff x="698240" y="1393438"/>
            <a:chExt cx="4019658" cy="0"/>
          </a:xfrm>
        </p:grpSpPr>
        <p:cxnSp>
          <p:nvCxnSpPr>
            <p:cNvPr id="15" name="直線接點 14">
              <a:extLst>
                <a:ext uri="{FF2B5EF4-FFF2-40B4-BE49-F238E27FC236}">
                  <a16:creationId xmlns:a16="http://schemas.microsoft.com/office/drawing/2014/main" id="{2AA0BE35-DE7D-1743-6E57-9EB44543DCCE}"/>
                </a:ext>
              </a:extLst>
            </p:cNvPr>
            <p:cNvCxnSpPr>
              <a:cxnSpLocks/>
            </p:cNvCxnSpPr>
            <p:nvPr/>
          </p:nvCxnSpPr>
          <p:spPr>
            <a:xfrm>
              <a:off x="3457898" y="1393438"/>
              <a:ext cx="1260000" cy="0"/>
            </a:xfrm>
            <a:prstGeom prst="line">
              <a:avLst/>
            </a:prstGeom>
            <a:ln w="76200">
              <a:solidFill>
                <a:srgbClr val="00B0F0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7" name="直線接點 16">
              <a:extLst>
                <a:ext uri="{FF2B5EF4-FFF2-40B4-BE49-F238E27FC236}">
                  <a16:creationId xmlns:a16="http://schemas.microsoft.com/office/drawing/2014/main" id="{BCA991BB-33E0-4971-2A5D-C9CCA8247D72}"/>
                </a:ext>
              </a:extLst>
            </p:cNvPr>
            <p:cNvCxnSpPr>
              <a:cxnSpLocks/>
            </p:cNvCxnSpPr>
            <p:nvPr/>
          </p:nvCxnSpPr>
          <p:spPr>
            <a:xfrm>
              <a:off x="2078069" y="1393438"/>
              <a:ext cx="1260000" cy="0"/>
            </a:xfrm>
            <a:prstGeom prst="line">
              <a:avLst/>
            </a:prstGeom>
            <a:ln w="76200">
              <a:solidFill>
                <a:srgbClr val="00B0F0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61" name="直線接點 60">
              <a:extLst>
                <a:ext uri="{FF2B5EF4-FFF2-40B4-BE49-F238E27FC236}">
                  <a16:creationId xmlns:a16="http://schemas.microsoft.com/office/drawing/2014/main" id="{59CCEF44-2D97-7D94-CD68-C0CAB504F3D1}"/>
                </a:ext>
              </a:extLst>
            </p:cNvPr>
            <p:cNvCxnSpPr>
              <a:cxnSpLocks/>
            </p:cNvCxnSpPr>
            <p:nvPr/>
          </p:nvCxnSpPr>
          <p:spPr>
            <a:xfrm>
              <a:off x="698240" y="1393438"/>
              <a:ext cx="1260000" cy="0"/>
            </a:xfrm>
            <a:prstGeom prst="line">
              <a:avLst/>
            </a:prstGeom>
            <a:ln w="76200">
              <a:solidFill>
                <a:srgbClr val="00B0F0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576168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6333D036-4FB3-4476-FB12-4AD8A9C52F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9731" y="653487"/>
            <a:ext cx="5586269" cy="5586269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9E0457FC-B477-20CB-306E-F7AAE4B64B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8250" y="729000"/>
            <a:ext cx="5400000" cy="54000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688C923F-C741-48CC-0DCD-781AECCAA4C2}"/>
              </a:ext>
            </a:extLst>
          </p:cNvPr>
          <p:cNvSpPr/>
          <p:nvPr/>
        </p:nvSpPr>
        <p:spPr>
          <a:xfrm>
            <a:off x="3895726" y="4821860"/>
            <a:ext cx="4151088" cy="2725036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50000">
                <a:schemeClr val="bg1">
                  <a:lumMod val="100000"/>
                  <a:alpha val="45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Google Shape;104;p4">
            <a:extLst>
              <a:ext uri="{FF2B5EF4-FFF2-40B4-BE49-F238E27FC236}">
                <a16:creationId xmlns:a16="http://schemas.microsoft.com/office/drawing/2014/main" id="{26F43888-62C7-D61E-CB71-42BC7D7BA014}"/>
              </a:ext>
            </a:extLst>
          </p:cNvPr>
          <p:cNvSpPr txBox="1">
            <a:spLocks/>
          </p:cNvSpPr>
          <p:nvPr/>
        </p:nvSpPr>
        <p:spPr>
          <a:xfrm>
            <a:off x="3776338" y="4576229"/>
            <a:ext cx="4639323" cy="8713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SzPts val="4400"/>
            </a:pPr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360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mm </a:t>
            </a:r>
          </a:p>
          <a:p>
            <a:pPr algn="ctr">
              <a:buSzPts val="4400"/>
            </a:pPr>
            <a:r>
              <a:rPr lang="en-US" sz="24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AIO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Support At Top</a:t>
            </a: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DF80F23A-C118-87EA-8A02-140A760A06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6361" y="5543646"/>
            <a:ext cx="1819275" cy="790575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A7B88695-7AA2-C548-731D-26D926C480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6090" y="6374606"/>
            <a:ext cx="1733550" cy="314325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C5757517-5F8F-B2E7-6E14-EC0A75077D61}"/>
              </a:ext>
            </a:extLst>
          </p:cNvPr>
          <p:cNvSpPr/>
          <p:nvPr/>
        </p:nvSpPr>
        <p:spPr>
          <a:xfrm>
            <a:off x="184744" y="653487"/>
            <a:ext cx="3351215" cy="2725036"/>
          </a:xfrm>
          <a:prstGeom prst="rect">
            <a:avLst/>
          </a:prstGeom>
          <a:gradFill>
            <a:gsLst>
              <a:gs pos="0">
                <a:schemeClr val="bg1">
                  <a:lumMod val="100000"/>
                  <a:alpha val="45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E43479BA-C94A-5CAB-D608-52DEA8C2F645}"/>
              </a:ext>
            </a:extLst>
          </p:cNvPr>
          <p:cNvSpPr txBox="1"/>
          <p:nvPr/>
        </p:nvSpPr>
        <p:spPr>
          <a:xfrm>
            <a:off x="682785" y="369124"/>
            <a:ext cx="23551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MOTHER</a:t>
            </a:r>
            <a:r>
              <a:rPr lang="en-US" altLang="zh-TW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BOARD</a:t>
            </a:r>
            <a:endParaRPr lang="zh-TW" alt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SemiBold" panose="020B0502040204020203" pitchFamily="34" charset="0"/>
            </a:endParaRPr>
          </a:p>
        </p:txBody>
      </p:sp>
      <p:pic>
        <p:nvPicPr>
          <p:cNvPr id="15" name="圖片 14">
            <a:extLst>
              <a:ext uri="{FF2B5EF4-FFF2-40B4-BE49-F238E27FC236}">
                <a16:creationId xmlns:a16="http://schemas.microsoft.com/office/drawing/2014/main" id="{E0B0ED03-0F6E-FDB1-3C6B-F0638897180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600" y="930486"/>
            <a:ext cx="1019175" cy="1257300"/>
          </a:xfrm>
          <a:prstGeom prst="rect">
            <a:avLst/>
          </a:prstGeom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3063E179-301F-D3B0-BCA4-6F26559026D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0516" y="1540086"/>
            <a:ext cx="685800" cy="657225"/>
          </a:xfrm>
          <a:prstGeom prst="rect">
            <a:avLst/>
          </a:prstGeom>
        </p:spPr>
      </p:pic>
      <p:pic>
        <p:nvPicPr>
          <p:cNvPr id="19" name="圖片 18">
            <a:extLst>
              <a:ext uri="{FF2B5EF4-FFF2-40B4-BE49-F238E27FC236}">
                <a16:creationId xmlns:a16="http://schemas.microsoft.com/office/drawing/2014/main" id="{BC464AA6-703F-33C2-3F9A-DB79815FEDC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27" t="18372" r="75870" b="62531"/>
          <a:stretch>
            <a:fillRect/>
          </a:stretch>
        </p:blipFill>
        <p:spPr>
          <a:xfrm>
            <a:off x="1377992" y="1179788"/>
            <a:ext cx="998159" cy="1091407"/>
          </a:xfrm>
          <a:prstGeom prst="rect">
            <a:avLst/>
          </a:prstGeom>
        </p:spPr>
      </p:pic>
      <p:sp>
        <p:nvSpPr>
          <p:cNvPr id="20" name="文字方塊 19">
            <a:extLst>
              <a:ext uri="{FF2B5EF4-FFF2-40B4-BE49-F238E27FC236}">
                <a16:creationId xmlns:a16="http://schemas.microsoft.com/office/drawing/2014/main" id="{55AA1470-2094-984F-5E92-563114CE6F1A}"/>
              </a:ext>
            </a:extLst>
          </p:cNvPr>
          <p:cNvSpPr txBox="1"/>
          <p:nvPr/>
        </p:nvSpPr>
        <p:spPr>
          <a:xfrm>
            <a:off x="578767" y="2233952"/>
            <a:ext cx="4908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ATX</a:t>
            </a:r>
            <a:endParaRPr lang="zh-TW" altLang="en-US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SemiBold" panose="020B0502040204020203" pitchFamily="34" charset="0"/>
            </a:endParaRP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E9808045-EA8D-A913-B34E-3D88B2B5F07D}"/>
              </a:ext>
            </a:extLst>
          </p:cNvPr>
          <p:cNvSpPr txBox="1"/>
          <p:nvPr/>
        </p:nvSpPr>
        <p:spPr>
          <a:xfrm>
            <a:off x="1364751" y="2212720"/>
            <a:ext cx="10246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Micro-ATX</a:t>
            </a:r>
            <a:endParaRPr lang="zh-TW" altLang="en-US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SemiBold" panose="020B0502040204020203" pitchFamily="34" charset="0"/>
            </a:endParaRP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E1A7F03F-B744-6E03-1764-DC06D69DFA2C}"/>
              </a:ext>
            </a:extLst>
          </p:cNvPr>
          <p:cNvSpPr txBox="1"/>
          <p:nvPr/>
        </p:nvSpPr>
        <p:spPr>
          <a:xfrm>
            <a:off x="2357658" y="2207214"/>
            <a:ext cx="8515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Mini-ITX</a:t>
            </a:r>
            <a:endParaRPr lang="zh-TW" altLang="en-US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SemiBold" panose="020B0502040204020203" pitchFamily="34" charset="0"/>
            </a:endParaRP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A656778B-7634-84A0-FF36-E7A55D8238F4}"/>
              </a:ext>
            </a:extLst>
          </p:cNvPr>
          <p:cNvSpPr/>
          <p:nvPr/>
        </p:nvSpPr>
        <p:spPr>
          <a:xfrm>
            <a:off x="578767" y="2980492"/>
            <a:ext cx="2275781" cy="1399839"/>
          </a:xfrm>
          <a:prstGeom prst="rect">
            <a:avLst/>
          </a:prstGeom>
          <a:gradFill>
            <a:gsLst>
              <a:gs pos="0">
                <a:schemeClr val="bg1">
                  <a:lumMod val="100000"/>
                  <a:alpha val="45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3CED7FFA-8069-749C-4240-38078BFFADD9}"/>
              </a:ext>
            </a:extLst>
          </p:cNvPr>
          <p:cNvSpPr txBox="1"/>
          <p:nvPr/>
        </p:nvSpPr>
        <p:spPr>
          <a:xfrm>
            <a:off x="730650" y="2696129"/>
            <a:ext cx="197201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24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VGA </a:t>
            </a:r>
            <a:r>
              <a:rPr lang="en-US" altLang="zh-TW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LENGTH</a:t>
            </a:r>
          </a:p>
          <a:p>
            <a:pPr algn="ctr"/>
            <a:r>
              <a:rPr lang="en-US" altLang="zh-TW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SUPPORT</a:t>
            </a:r>
            <a:endParaRPr lang="zh-TW" alt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SemiBold" panose="020B0502040204020203" pitchFamily="34" charset="0"/>
            </a:endParaRPr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73C04D48-CB88-CD1C-B0BE-9274AB07E046}"/>
              </a:ext>
            </a:extLst>
          </p:cNvPr>
          <p:cNvSpPr txBox="1"/>
          <p:nvPr/>
        </p:nvSpPr>
        <p:spPr>
          <a:xfrm>
            <a:off x="995145" y="3424689"/>
            <a:ext cx="144302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410</a:t>
            </a:r>
            <a:r>
              <a:rPr lang="en-US" altLang="zh-TW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mm</a:t>
            </a:r>
          </a:p>
          <a:p>
            <a:pPr algn="ctr"/>
            <a:r>
              <a:rPr lang="en-US" altLang="zh-TW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(16inch)</a:t>
            </a:r>
            <a:endParaRPr lang="zh-TW" alt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SemiBold" panose="020B0502040204020203" pitchFamily="34" charset="0"/>
            </a:endParaRP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35B5EF1F-E612-1368-DB00-9B76A44DB233}"/>
              </a:ext>
            </a:extLst>
          </p:cNvPr>
          <p:cNvSpPr/>
          <p:nvPr/>
        </p:nvSpPr>
        <p:spPr>
          <a:xfrm>
            <a:off x="590952" y="4870536"/>
            <a:ext cx="2275781" cy="1399839"/>
          </a:xfrm>
          <a:prstGeom prst="rect">
            <a:avLst/>
          </a:prstGeom>
          <a:gradFill>
            <a:gsLst>
              <a:gs pos="0">
                <a:schemeClr val="bg1">
                  <a:lumMod val="100000"/>
                  <a:alpha val="45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7" name="文字方塊 26">
            <a:extLst>
              <a:ext uri="{FF2B5EF4-FFF2-40B4-BE49-F238E27FC236}">
                <a16:creationId xmlns:a16="http://schemas.microsoft.com/office/drawing/2014/main" id="{D42551CF-D051-D740-EB59-EEB430B7DA75}"/>
              </a:ext>
            </a:extLst>
          </p:cNvPr>
          <p:cNvSpPr txBox="1"/>
          <p:nvPr/>
        </p:nvSpPr>
        <p:spPr>
          <a:xfrm>
            <a:off x="616200" y="4586173"/>
            <a:ext cx="222528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24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CABLE</a:t>
            </a:r>
            <a:endParaRPr lang="en-US" altLang="zh-TW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SemiBold" panose="020B0502040204020203" pitchFamily="34" charset="0"/>
            </a:endParaRPr>
          </a:p>
          <a:p>
            <a:pPr algn="ctr"/>
            <a:r>
              <a:rPr lang="en-US" altLang="zh-TW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MAMAGEMENT</a:t>
            </a:r>
          </a:p>
        </p:txBody>
      </p: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969C2211-DDF6-344B-C3D6-C23429FFDF30}"/>
              </a:ext>
            </a:extLst>
          </p:cNvPr>
          <p:cNvSpPr txBox="1"/>
          <p:nvPr/>
        </p:nvSpPr>
        <p:spPr>
          <a:xfrm>
            <a:off x="588146" y="5417170"/>
            <a:ext cx="2281394" cy="8104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altLang="zh-TW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UP TO</a:t>
            </a:r>
          </a:p>
          <a:p>
            <a:pPr algn="ctr">
              <a:lnSpc>
                <a:spcPts val="2800"/>
              </a:lnSpc>
            </a:pPr>
            <a:r>
              <a:rPr lang="en-US" altLang="zh-TW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30</a:t>
            </a:r>
            <a:r>
              <a:rPr lang="en-US" altLang="zh-TW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mm</a:t>
            </a:r>
            <a:r>
              <a:rPr lang="en-US" altLang="zh-TW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(1.8inch)</a:t>
            </a:r>
            <a:endParaRPr lang="zh-TW" alt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SemiBold" panose="020B0502040204020203" pitchFamily="34" charset="0"/>
            </a:endParaRP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340B2F9E-2FB9-A3F1-216D-08E957744D05}"/>
              </a:ext>
            </a:extLst>
          </p:cNvPr>
          <p:cNvSpPr/>
          <p:nvPr/>
        </p:nvSpPr>
        <p:spPr>
          <a:xfrm>
            <a:off x="9258300" y="1438275"/>
            <a:ext cx="1990725" cy="1647825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600"/>
              </a:lnSpc>
            </a:pPr>
            <a:r>
              <a:rPr lang="en-US" altLang="zh-TW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Maximum CPU</a:t>
            </a:r>
          </a:p>
          <a:p>
            <a:pPr algn="ctr">
              <a:lnSpc>
                <a:spcPts val="2600"/>
              </a:lnSpc>
            </a:pPr>
            <a:r>
              <a:rPr lang="en-US" altLang="zh-TW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Cooler Height</a:t>
            </a:r>
          </a:p>
          <a:p>
            <a:pPr algn="ctr">
              <a:lnSpc>
                <a:spcPts val="2600"/>
              </a:lnSpc>
            </a:pPr>
            <a:r>
              <a:rPr lang="en-US" altLang="zh-TW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165mm</a:t>
            </a:r>
          </a:p>
          <a:p>
            <a:pPr algn="ctr">
              <a:lnSpc>
                <a:spcPts val="2600"/>
              </a:lnSpc>
            </a:pPr>
            <a:r>
              <a:rPr lang="en-US" altLang="zh-TW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(6.49inch)</a:t>
            </a:r>
            <a:endParaRPr lang="zh-TW" altLang="en-US" sz="2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SemiBol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7439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C1B9D23C-6B63-4F97-F77E-61F36AA65D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61" t="10843" b="11972"/>
          <a:stretch>
            <a:fillRect/>
          </a:stretch>
        </p:blipFill>
        <p:spPr>
          <a:xfrm>
            <a:off x="649498" y="704571"/>
            <a:ext cx="6808366" cy="5797829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7F040DBB-B700-23ED-C61F-1770F52BBF08}"/>
              </a:ext>
            </a:extLst>
          </p:cNvPr>
          <p:cNvSpPr/>
          <p:nvPr/>
        </p:nvSpPr>
        <p:spPr>
          <a:xfrm rot="5400000">
            <a:off x="8658571" y="-1124951"/>
            <a:ext cx="2275781" cy="4791075"/>
          </a:xfrm>
          <a:prstGeom prst="rect">
            <a:avLst/>
          </a:prstGeom>
          <a:gradFill>
            <a:gsLst>
              <a:gs pos="0">
                <a:schemeClr val="bg1">
                  <a:lumMod val="100000"/>
                  <a:alpha val="45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14" name="群組 13">
            <a:extLst>
              <a:ext uri="{FF2B5EF4-FFF2-40B4-BE49-F238E27FC236}">
                <a16:creationId xmlns:a16="http://schemas.microsoft.com/office/drawing/2014/main" id="{F44EE6E4-F784-8DB7-FCA0-593780158D95}"/>
              </a:ext>
            </a:extLst>
          </p:cNvPr>
          <p:cNvGrpSpPr/>
          <p:nvPr/>
        </p:nvGrpSpPr>
        <p:grpSpPr>
          <a:xfrm>
            <a:off x="7138556" y="4934049"/>
            <a:ext cx="4639323" cy="2152650"/>
            <a:chOff x="7073396" y="4934049"/>
            <a:chExt cx="4639323" cy="2152650"/>
          </a:xfrm>
        </p:grpSpPr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31C4403B-F786-085C-A405-A46AA7010175}"/>
                </a:ext>
              </a:extLst>
            </p:cNvPr>
            <p:cNvSpPr/>
            <p:nvPr/>
          </p:nvSpPr>
          <p:spPr>
            <a:xfrm rot="5400000">
              <a:off x="8621532" y="3744833"/>
              <a:ext cx="1543050" cy="4531083"/>
            </a:xfrm>
            <a:prstGeom prst="rect">
              <a:avLst/>
            </a:prstGeom>
            <a:gradFill flip="none" rotWithShape="1">
              <a:gsLst>
                <a:gs pos="32000">
                  <a:schemeClr val="bg1">
                    <a:lumMod val="100000"/>
                    <a:alpha val="45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5" name="Google Shape;104;p4">
              <a:extLst>
                <a:ext uri="{FF2B5EF4-FFF2-40B4-BE49-F238E27FC236}">
                  <a16:creationId xmlns:a16="http://schemas.microsoft.com/office/drawing/2014/main" id="{48CB0C3E-D6D8-346F-9291-4EAE1BFC61CA}"/>
                </a:ext>
              </a:extLst>
            </p:cNvPr>
            <p:cNvSpPr txBox="1">
              <a:spLocks/>
            </p:cNvSpPr>
            <p:nvPr/>
          </p:nvSpPr>
          <p:spPr>
            <a:xfrm>
              <a:off x="7073396" y="4934049"/>
              <a:ext cx="4639323" cy="21526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buSzPts val="4400"/>
              </a:pPr>
              <a:r>
                <a:rPr lang="en-US" altLang="zh-TW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SemiBold" panose="020B0502040204020203" pitchFamily="34" charset="0"/>
                  <a:cs typeface="Arial" panose="020B0604020202020204" pitchFamily="34" charset="0"/>
                </a:rPr>
                <a:t>HIGH-DENSITY MESH FRONT</a:t>
              </a:r>
            </a:p>
            <a:p>
              <a:pPr algn="ctr">
                <a:buSzPts val="4400"/>
              </a:pPr>
              <a:r>
                <a:rPr lang="en-US" altLang="zh-TW" sz="3200" b="1" dirty="0">
                  <a:solidFill>
                    <a:srgbClr val="00B0F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SemiBold" panose="020B0502040204020203" pitchFamily="34" charset="0"/>
                  <a:cs typeface="Arial" panose="020B0604020202020204" pitchFamily="34" charset="0"/>
                </a:rPr>
                <a:t>HIGH</a:t>
              </a:r>
            </a:p>
            <a:p>
              <a:pPr algn="ctr">
                <a:buSzPts val="4400"/>
              </a:pPr>
              <a:r>
                <a:rPr lang="en-US" altLang="zh-TW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SemiBold" panose="020B0502040204020203" pitchFamily="34" charset="0"/>
                  <a:cs typeface="Arial" panose="020B0604020202020204" pitchFamily="34" charset="0"/>
                </a:rPr>
                <a:t>AIRFLOW PERFORMANCE</a:t>
              </a:r>
              <a:endParaRPr lang="en-US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2" name="Google Shape;104;p4">
            <a:extLst>
              <a:ext uri="{FF2B5EF4-FFF2-40B4-BE49-F238E27FC236}">
                <a16:creationId xmlns:a16="http://schemas.microsoft.com/office/drawing/2014/main" id="{DCC0450C-7F4E-850A-2045-0484D6257C0A}"/>
              </a:ext>
            </a:extLst>
          </p:cNvPr>
          <p:cNvSpPr txBox="1">
            <a:spLocks/>
          </p:cNvSpPr>
          <p:nvPr/>
        </p:nvSpPr>
        <p:spPr>
          <a:xfrm>
            <a:off x="7138556" y="264333"/>
            <a:ext cx="4639323" cy="2152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SzPts val="4400"/>
            </a:pPr>
            <a:r>
              <a:rPr lang="en-US" altLang="zh-TW" sz="6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  <a:cs typeface="Arial" panose="020B0604020202020204" pitchFamily="34" charset="0"/>
              </a:rPr>
              <a:t>4X</a:t>
            </a:r>
          </a:p>
          <a:p>
            <a:pPr algn="ctr">
              <a:buSzPts val="4400"/>
            </a:pPr>
            <a:r>
              <a:rPr lang="en-US" altLang="zh-TW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  <a:cs typeface="Arial" panose="020B0604020202020204" pitchFamily="34" charset="0"/>
              </a:rPr>
              <a:t>PRE-INSTALLED</a:t>
            </a:r>
          </a:p>
          <a:p>
            <a:pPr algn="ctr">
              <a:buSzPts val="4400"/>
            </a:pP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  <a:cs typeface="Arial" panose="020B0604020202020204" pitchFamily="34" charset="0"/>
              </a:rPr>
              <a:t>ARGB FANS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SemiBold" panose="020B0502040204020203" pitchFamily="34" charset="0"/>
              <a:cs typeface="Arial" panose="020B0604020202020204" pitchFamily="34" charset="0"/>
            </a:endParaRPr>
          </a:p>
        </p:txBody>
      </p:sp>
      <p:pic>
        <p:nvPicPr>
          <p:cNvPr id="18" name="圖片 17">
            <a:extLst>
              <a:ext uri="{FF2B5EF4-FFF2-40B4-BE49-F238E27FC236}">
                <a16:creationId xmlns:a16="http://schemas.microsoft.com/office/drawing/2014/main" id="{56AA6A7A-BC06-89C5-AA36-A9F157FC11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89" t="11320" r="11314" b="9410"/>
          <a:stretch>
            <a:fillRect/>
          </a:stretch>
        </p:blipFill>
        <p:spPr>
          <a:xfrm>
            <a:off x="7963271" y="2391154"/>
            <a:ext cx="1415333" cy="1462834"/>
          </a:xfrm>
          <a:prstGeom prst="rect">
            <a:avLst/>
          </a:prstGeom>
        </p:spPr>
      </p:pic>
      <p:pic>
        <p:nvPicPr>
          <p:cNvPr id="19" name="圖片 18">
            <a:extLst>
              <a:ext uri="{FF2B5EF4-FFF2-40B4-BE49-F238E27FC236}">
                <a16:creationId xmlns:a16="http://schemas.microsoft.com/office/drawing/2014/main" id="{A7BAB61A-93D3-014B-BA48-41D97161C0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89" t="11320" r="11314" b="9410"/>
          <a:stretch>
            <a:fillRect/>
          </a:stretch>
        </p:blipFill>
        <p:spPr>
          <a:xfrm>
            <a:off x="9406392" y="2391153"/>
            <a:ext cx="1415333" cy="1462834"/>
          </a:xfrm>
          <a:prstGeom prst="rect">
            <a:avLst/>
          </a:prstGeom>
        </p:spPr>
      </p:pic>
      <p:pic>
        <p:nvPicPr>
          <p:cNvPr id="20" name="圖片 19">
            <a:extLst>
              <a:ext uri="{FF2B5EF4-FFF2-40B4-BE49-F238E27FC236}">
                <a16:creationId xmlns:a16="http://schemas.microsoft.com/office/drawing/2014/main" id="{3650BBB3-22A2-F20C-C2F9-96C7364413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89" t="11320" r="11314" b="9410"/>
          <a:stretch>
            <a:fillRect/>
          </a:stretch>
        </p:blipFill>
        <p:spPr>
          <a:xfrm>
            <a:off x="7963271" y="3823720"/>
            <a:ext cx="1415333" cy="1462834"/>
          </a:xfrm>
          <a:prstGeom prst="rect">
            <a:avLst/>
          </a:prstGeom>
        </p:spPr>
      </p:pic>
      <p:pic>
        <p:nvPicPr>
          <p:cNvPr id="21" name="圖片 20">
            <a:extLst>
              <a:ext uri="{FF2B5EF4-FFF2-40B4-BE49-F238E27FC236}">
                <a16:creationId xmlns:a16="http://schemas.microsoft.com/office/drawing/2014/main" id="{BBA9C3BA-CBCF-CE74-251F-E550211B88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89" t="11320" r="11314" b="9410"/>
          <a:stretch>
            <a:fillRect/>
          </a:stretch>
        </p:blipFill>
        <p:spPr>
          <a:xfrm>
            <a:off x="9398306" y="3823721"/>
            <a:ext cx="1415333" cy="1462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2484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A6B93800-59C4-44F2-87C0-26E26A81F4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039"/>
          <a:stretch>
            <a:fillRect/>
          </a:stretch>
        </p:blipFill>
        <p:spPr>
          <a:xfrm>
            <a:off x="-720098" y="206496"/>
            <a:ext cx="6239286" cy="5949708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367887FD-4C71-E6A4-79AD-68F7A00469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61" t="8638" r="20451" b="10465"/>
          <a:stretch>
            <a:fillRect/>
          </a:stretch>
        </p:blipFill>
        <p:spPr>
          <a:xfrm>
            <a:off x="5895975" y="304800"/>
            <a:ext cx="5838826" cy="561975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D5C36A7B-5A52-2C3F-986E-9B0EBA36C9B2}"/>
              </a:ext>
            </a:extLst>
          </p:cNvPr>
          <p:cNvSpPr/>
          <p:nvPr/>
        </p:nvSpPr>
        <p:spPr>
          <a:xfrm>
            <a:off x="2905125" y="4276724"/>
            <a:ext cx="2247900" cy="863817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8" name="群組 7">
            <a:extLst>
              <a:ext uri="{FF2B5EF4-FFF2-40B4-BE49-F238E27FC236}">
                <a16:creationId xmlns:a16="http://schemas.microsoft.com/office/drawing/2014/main" id="{36EDE104-B4B1-B9A4-9645-13EFEBD7EB40}"/>
              </a:ext>
            </a:extLst>
          </p:cNvPr>
          <p:cNvGrpSpPr/>
          <p:nvPr/>
        </p:nvGrpSpPr>
        <p:grpSpPr>
          <a:xfrm>
            <a:off x="1695450" y="5392953"/>
            <a:ext cx="2819758" cy="1015663"/>
            <a:chOff x="1895475" y="5392953"/>
            <a:chExt cx="2819758" cy="1015663"/>
          </a:xfrm>
        </p:grpSpPr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DA5FBAD0-4A26-A7EF-3B8F-46D04A712F72}"/>
                </a:ext>
              </a:extLst>
            </p:cNvPr>
            <p:cNvSpPr/>
            <p:nvPr/>
          </p:nvSpPr>
          <p:spPr>
            <a:xfrm>
              <a:off x="1895475" y="5613279"/>
              <a:ext cx="2819758" cy="795337"/>
            </a:xfrm>
            <a:prstGeom prst="rect">
              <a:avLst/>
            </a:prstGeom>
            <a:solidFill>
              <a:srgbClr val="00B0F0"/>
            </a:solidFill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7" name="文字方塊 6">
              <a:extLst>
                <a:ext uri="{FF2B5EF4-FFF2-40B4-BE49-F238E27FC236}">
                  <a16:creationId xmlns:a16="http://schemas.microsoft.com/office/drawing/2014/main" id="{5057A959-C0C5-1BE5-4CA7-6F0DBAF5FB8C}"/>
                </a:ext>
              </a:extLst>
            </p:cNvPr>
            <p:cNvSpPr txBox="1"/>
            <p:nvPr/>
          </p:nvSpPr>
          <p:spPr>
            <a:xfrm>
              <a:off x="1971495" y="5392953"/>
              <a:ext cx="2667718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TW" sz="2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SemiBold" panose="020B0502040204020203" pitchFamily="34" charset="0"/>
                </a:rPr>
                <a:t>POWER SUPPLY</a:t>
              </a:r>
            </a:p>
            <a:p>
              <a:pPr algn="ctr"/>
              <a:r>
                <a:rPr lang="en-US" altLang="zh-TW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SemiBold" panose="020B0502040204020203" pitchFamily="34" charset="0"/>
                </a:rPr>
                <a:t>ATX &amp; Standard /</a:t>
              </a:r>
            </a:p>
            <a:p>
              <a:pPr algn="ctr"/>
              <a:r>
                <a:rPr lang="en-US" altLang="zh-TW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SemiBold" panose="020B0502040204020203" pitchFamily="34" charset="0"/>
                </a:rPr>
                <a:t>up to </a:t>
              </a:r>
              <a:r>
                <a:rPr lang="en-US" altLang="zh-TW" sz="2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SemiBold" panose="020B0502040204020203" pitchFamily="34" charset="0"/>
                </a:rPr>
                <a:t>220mm(8.7 Inch)</a:t>
              </a:r>
              <a:endParaRPr lang="zh-TW" alt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endParaRPr>
            </a:p>
          </p:txBody>
        </p:sp>
      </p:grpSp>
      <p:sp>
        <p:nvSpPr>
          <p:cNvPr id="10" name="矩形 9">
            <a:extLst>
              <a:ext uri="{FF2B5EF4-FFF2-40B4-BE49-F238E27FC236}">
                <a16:creationId xmlns:a16="http://schemas.microsoft.com/office/drawing/2014/main" id="{C7BE4B51-3546-8E42-28B0-33210B75084A}"/>
              </a:ext>
            </a:extLst>
          </p:cNvPr>
          <p:cNvSpPr/>
          <p:nvPr/>
        </p:nvSpPr>
        <p:spPr>
          <a:xfrm rot="5400000">
            <a:off x="8724743" y="3982909"/>
            <a:ext cx="1066897" cy="4531083"/>
          </a:xfrm>
          <a:prstGeom prst="rect">
            <a:avLst/>
          </a:prstGeom>
          <a:gradFill flip="none" rotWithShape="1">
            <a:gsLst>
              <a:gs pos="32000">
                <a:schemeClr val="bg1">
                  <a:lumMod val="100000"/>
                  <a:alpha val="4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Google Shape;104;p4">
            <a:extLst>
              <a:ext uri="{FF2B5EF4-FFF2-40B4-BE49-F238E27FC236}">
                <a16:creationId xmlns:a16="http://schemas.microsoft.com/office/drawing/2014/main" id="{D2B04A47-E543-416C-4B67-C6C14CC4AAE8}"/>
              </a:ext>
            </a:extLst>
          </p:cNvPr>
          <p:cNvSpPr txBox="1">
            <a:spLocks/>
          </p:cNvSpPr>
          <p:nvPr/>
        </p:nvSpPr>
        <p:spPr>
          <a:xfrm>
            <a:off x="6930756" y="5705246"/>
            <a:ext cx="4639323" cy="11907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SzPts val="4400"/>
            </a:pPr>
            <a:r>
              <a:rPr lang="en-US" altLang="zh-TW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  <a:cs typeface="Arial" panose="020B0604020202020204" pitchFamily="34" charset="0"/>
              </a:rPr>
              <a:t>3.5" Drive </a:t>
            </a:r>
            <a:r>
              <a:rPr lang="en-US" altLang="zh-TW" sz="32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  <a:cs typeface="Arial" panose="020B0604020202020204" pitchFamily="34" charset="0"/>
              </a:rPr>
              <a:t>X2</a:t>
            </a:r>
            <a:r>
              <a:rPr lang="en-US" altLang="zh-TW" sz="28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altLang="zh-TW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  <a:cs typeface="Arial" panose="020B0604020202020204" pitchFamily="34" charset="0"/>
              </a:rPr>
              <a:t>or</a:t>
            </a:r>
          </a:p>
          <a:p>
            <a:pPr algn="ctr">
              <a:buSzPts val="4400"/>
            </a:pPr>
            <a:r>
              <a:rPr lang="en-US" altLang="zh-TW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  <a:cs typeface="Arial" panose="020B0604020202020204" pitchFamily="34" charset="0"/>
              </a:rPr>
              <a:t>2.5" Drive </a:t>
            </a:r>
            <a:r>
              <a:rPr lang="en-US" altLang="zh-TW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  <a:cs typeface="Arial" panose="020B0604020202020204" pitchFamily="34" charset="0"/>
              </a:rPr>
              <a:t>X1</a:t>
            </a:r>
            <a:r>
              <a:rPr lang="en-US" altLang="zh-TW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  <a:cs typeface="Arial" panose="020B0604020202020204" pitchFamily="34" charset="0"/>
              </a:rPr>
              <a:t> + 3.5" Drive </a:t>
            </a:r>
            <a:r>
              <a:rPr lang="en-US" altLang="zh-TW" sz="32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  <a:cs typeface="Arial" panose="020B0604020202020204" pitchFamily="34" charset="0"/>
              </a:rPr>
              <a:t>X1</a:t>
            </a:r>
            <a:endParaRPr lang="en-US" sz="20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SemiBold" panose="020B0502040204020203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群組 14">
            <a:extLst>
              <a:ext uri="{FF2B5EF4-FFF2-40B4-BE49-F238E27FC236}">
                <a16:creationId xmlns:a16="http://schemas.microsoft.com/office/drawing/2014/main" id="{74D58F4A-24DD-592C-BF76-7AA6A96D66F8}"/>
              </a:ext>
            </a:extLst>
          </p:cNvPr>
          <p:cNvGrpSpPr/>
          <p:nvPr/>
        </p:nvGrpSpPr>
        <p:grpSpPr>
          <a:xfrm>
            <a:off x="7505701" y="4514850"/>
            <a:ext cx="960125" cy="333375"/>
            <a:chOff x="7553326" y="4514850"/>
            <a:chExt cx="960125" cy="333375"/>
          </a:xfrm>
        </p:grpSpPr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DED32AFF-6C71-0305-85B5-45DB9A388E11}"/>
                </a:ext>
              </a:extLst>
            </p:cNvPr>
            <p:cNvSpPr/>
            <p:nvPr/>
          </p:nvSpPr>
          <p:spPr>
            <a:xfrm>
              <a:off x="7553326" y="4514850"/>
              <a:ext cx="472448" cy="333375"/>
            </a:xfrm>
            <a:prstGeom prst="rect">
              <a:avLst/>
            </a:prstGeom>
            <a:noFill/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F6585F22-CB75-264B-1C54-600634BDF3D6}"/>
                </a:ext>
              </a:extLst>
            </p:cNvPr>
            <p:cNvSpPr/>
            <p:nvPr/>
          </p:nvSpPr>
          <p:spPr>
            <a:xfrm>
              <a:off x="8041003" y="4514850"/>
              <a:ext cx="472448" cy="333375"/>
            </a:xfrm>
            <a:prstGeom prst="rect">
              <a:avLst/>
            </a:prstGeom>
            <a:noFill/>
            <a:ln w="57150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18" name="矩形 17">
            <a:extLst>
              <a:ext uri="{FF2B5EF4-FFF2-40B4-BE49-F238E27FC236}">
                <a16:creationId xmlns:a16="http://schemas.microsoft.com/office/drawing/2014/main" id="{B165BCE0-9F2E-22D0-9D04-C756C2AF0F2D}"/>
              </a:ext>
            </a:extLst>
          </p:cNvPr>
          <p:cNvSpPr/>
          <p:nvPr/>
        </p:nvSpPr>
        <p:spPr>
          <a:xfrm>
            <a:off x="7505701" y="5059578"/>
            <a:ext cx="967739" cy="333375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C83C5E7B-806D-24A0-AC0B-A6D9768EF93D}"/>
              </a:ext>
            </a:extLst>
          </p:cNvPr>
          <p:cNvSpPr/>
          <p:nvPr/>
        </p:nvSpPr>
        <p:spPr>
          <a:xfrm>
            <a:off x="10229851" y="2847975"/>
            <a:ext cx="967739" cy="1104900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22" name="群組 21">
            <a:extLst>
              <a:ext uri="{FF2B5EF4-FFF2-40B4-BE49-F238E27FC236}">
                <a16:creationId xmlns:a16="http://schemas.microsoft.com/office/drawing/2014/main" id="{BDFA41AB-A7B4-2B9E-BA1D-AA50093B1792}"/>
              </a:ext>
            </a:extLst>
          </p:cNvPr>
          <p:cNvGrpSpPr/>
          <p:nvPr/>
        </p:nvGrpSpPr>
        <p:grpSpPr>
          <a:xfrm>
            <a:off x="9138285" y="1876555"/>
            <a:ext cx="2853690" cy="595012"/>
            <a:chOff x="8543925" y="1867368"/>
            <a:chExt cx="2853690" cy="595012"/>
          </a:xfrm>
        </p:grpSpPr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BE601AD4-0AFA-59E7-92E6-FCA29C006194}"/>
                </a:ext>
              </a:extLst>
            </p:cNvPr>
            <p:cNvSpPr/>
            <p:nvPr/>
          </p:nvSpPr>
          <p:spPr>
            <a:xfrm rot="5400000">
              <a:off x="9721730" y="738030"/>
              <a:ext cx="498080" cy="2853690"/>
            </a:xfrm>
            <a:prstGeom prst="rect">
              <a:avLst/>
            </a:prstGeom>
            <a:gradFill flip="none" rotWithShape="1">
              <a:gsLst>
                <a:gs pos="32000">
                  <a:schemeClr val="bg1">
                    <a:lumMod val="100000"/>
                    <a:alpha val="45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1" name="Google Shape;104;p4">
              <a:extLst>
                <a:ext uri="{FF2B5EF4-FFF2-40B4-BE49-F238E27FC236}">
                  <a16:creationId xmlns:a16="http://schemas.microsoft.com/office/drawing/2014/main" id="{629A85EE-2473-54FB-1792-4797A41E2589}"/>
                </a:ext>
              </a:extLst>
            </p:cNvPr>
            <p:cNvSpPr txBox="1">
              <a:spLocks/>
            </p:cNvSpPr>
            <p:nvPr/>
          </p:nvSpPr>
          <p:spPr>
            <a:xfrm>
              <a:off x="8830161" y="1867368"/>
              <a:ext cx="2281218" cy="5950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buSzPts val="4400"/>
              </a:pPr>
              <a:r>
                <a:rPr lang="en-US" altLang="zh-TW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SemiBold" panose="020B0502040204020203" pitchFamily="34" charset="0"/>
                  <a:cs typeface="Arial" panose="020B0604020202020204" pitchFamily="34" charset="0"/>
                </a:rPr>
                <a:t>2.5" Drive </a:t>
              </a:r>
              <a:r>
                <a:rPr lang="en-US" altLang="zh-TW" sz="32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SemiBold" panose="020B0502040204020203" pitchFamily="34" charset="0"/>
                  <a:cs typeface="Arial" panose="020B0604020202020204" pitchFamily="34" charset="0"/>
                </a:rPr>
                <a:t>X1</a:t>
              </a:r>
              <a:endParaRPr lang="en-US" sz="2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713815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7497AEA2-5C39-E949-18E2-BDE67C32C0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60487"/>
            <a:ext cx="5581650" cy="5397513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518A11B8-C63B-12DA-8943-FE4301C0EBF9}"/>
              </a:ext>
            </a:extLst>
          </p:cNvPr>
          <p:cNvSpPr txBox="1"/>
          <p:nvPr/>
        </p:nvSpPr>
        <p:spPr>
          <a:xfrm>
            <a:off x="3429190" y="2062713"/>
            <a:ext cx="1593334" cy="7078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  <a:cs typeface="Arial" panose="020B0604020202020204" pitchFamily="34" charset="0"/>
              </a:rPr>
              <a:t>Power Button</a:t>
            </a:r>
            <a:endParaRPr lang="zh-TW" alt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SemiBold" panose="020B0502040204020203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直線接點 6">
            <a:extLst>
              <a:ext uri="{FF2B5EF4-FFF2-40B4-BE49-F238E27FC236}">
                <a16:creationId xmlns:a16="http://schemas.microsoft.com/office/drawing/2014/main" id="{99DC5D1B-E636-2D93-6693-B96D3B9C0E77}"/>
              </a:ext>
            </a:extLst>
          </p:cNvPr>
          <p:cNvCxnSpPr>
            <a:cxnSpLocks/>
          </p:cNvCxnSpPr>
          <p:nvPr/>
        </p:nvCxnSpPr>
        <p:spPr>
          <a:xfrm>
            <a:off x="4205868" y="2776880"/>
            <a:ext cx="0" cy="901402"/>
          </a:xfrm>
          <a:prstGeom prst="line">
            <a:avLst/>
          </a:prstGeom>
          <a:ln w="28575">
            <a:solidFill>
              <a:srgbClr val="F2F2F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字方塊 7">
            <a:extLst>
              <a:ext uri="{FF2B5EF4-FFF2-40B4-BE49-F238E27FC236}">
                <a16:creationId xmlns:a16="http://schemas.microsoft.com/office/drawing/2014/main" id="{C3EC5A00-128B-83DF-3E9E-FC38C4340737}"/>
              </a:ext>
            </a:extLst>
          </p:cNvPr>
          <p:cNvSpPr txBox="1"/>
          <p:nvPr/>
        </p:nvSpPr>
        <p:spPr>
          <a:xfrm>
            <a:off x="1098263" y="1721520"/>
            <a:ext cx="2652527" cy="400110"/>
          </a:xfrm>
          <a:prstGeom prst="rect">
            <a:avLst/>
          </a:prstGeom>
          <a:noFill/>
          <a:effectLst>
            <a:outerShdw blurRad="25400" dist="25400" dir="2700000" algn="tl" rotWithShape="0">
              <a:prstClr val="black">
                <a:alpha val="5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zh-TW" sz="2000" b="1" dirty="0">
                <a:solidFill>
                  <a:schemeClr val="bg1"/>
                </a:solidFill>
                <a:latin typeface="Bahnschrift SemiBold" panose="020B0502040204020203" pitchFamily="34" charset="0"/>
                <a:cs typeface="Arial" panose="020B0604020202020204" pitchFamily="34" charset="0"/>
              </a:rPr>
              <a:t>USB 2.0</a:t>
            </a:r>
            <a:endParaRPr lang="zh-TW" altLang="en-US" sz="2000" b="1" dirty="0">
              <a:solidFill>
                <a:schemeClr val="bg1"/>
              </a:solidFill>
              <a:latin typeface="Bahnschrift SemiBold" panose="020B0502040204020203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直線接點 8">
            <a:extLst>
              <a:ext uri="{FF2B5EF4-FFF2-40B4-BE49-F238E27FC236}">
                <a16:creationId xmlns:a16="http://schemas.microsoft.com/office/drawing/2014/main" id="{5BD9C485-FD0A-E8B8-742E-B79C14B8A859}"/>
              </a:ext>
            </a:extLst>
          </p:cNvPr>
          <p:cNvCxnSpPr>
            <a:cxnSpLocks/>
          </p:cNvCxnSpPr>
          <p:nvPr/>
        </p:nvCxnSpPr>
        <p:spPr>
          <a:xfrm>
            <a:off x="2424527" y="2172310"/>
            <a:ext cx="0" cy="836177"/>
          </a:xfrm>
          <a:prstGeom prst="line">
            <a:avLst/>
          </a:prstGeom>
          <a:ln w="28575">
            <a:solidFill>
              <a:srgbClr val="F2F2F2"/>
            </a:solidFill>
          </a:ln>
          <a:effectLst>
            <a:outerShdw blurRad="25400" dist="25400" dir="2700000" algn="tl" rotWithShape="0">
              <a:prstClr val="black">
                <a:alpha val="3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字方塊 9">
            <a:extLst>
              <a:ext uri="{FF2B5EF4-FFF2-40B4-BE49-F238E27FC236}">
                <a16:creationId xmlns:a16="http://schemas.microsoft.com/office/drawing/2014/main" id="{1D6BEA5F-1CE9-3FDB-A756-E0B5A7BC5313}"/>
              </a:ext>
            </a:extLst>
          </p:cNvPr>
          <p:cNvSpPr txBox="1"/>
          <p:nvPr/>
        </p:nvSpPr>
        <p:spPr>
          <a:xfrm>
            <a:off x="970723" y="796564"/>
            <a:ext cx="1862192" cy="40011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000" b="1" dirty="0">
                <a:solidFill>
                  <a:srgbClr val="FFFF00"/>
                </a:solidFill>
                <a:latin typeface="Bahnschrift SemiBold" panose="020B0502040204020203" pitchFamily="34" charset="0"/>
                <a:cs typeface="Arial" panose="020B0604020202020204" pitchFamily="34" charset="0"/>
              </a:rPr>
              <a:t>USB</a:t>
            </a:r>
            <a:r>
              <a:rPr lang="zh-TW" altLang="en-US" sz="2000" b="1" dirty="0">
                <a:solidFill>
                  <a:srgbClr val="FFFF00"/>
                </a:solidFill>
                <a:latin typeface="Bahnschrift SemiBold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altLang="zh-TW" sz="2000" b="1" dirty="0">
                <a:solidFill>
                  <a:srgbClr val="FFFF00"/>
                </a:solidFill>
                <a:latin typeface="Bahnschrift SemiBold" panose="020B0502040204020203" pitchFamily="34" charset="0"/>
                <a:cs typeface="Arial" panose="020B0604020202020204" pitchFamily="34" charset="0"/>
              </a:rPr>
              <a:t>3.0</a:t>
            </a:r>
            <a:endParaRPr lang="zh-TW" altLang="en-US" sz="2000" b="1" dirty="0">
              <a:solidFill>
                <a:srgbClr val="FFFF00"/>
              </a:solidFill>
              <a:latin typeface="Bahnschrift SemiBold" panose="020B0502040204020203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直線接點 10">
            <a:extLst>
              <a:ext uri="{FF2B5EF4-FFF2-40B4-BE49-F238E27FC236}">
                <a16:creationId xmlns:a16="http://schemas.microsoft.com/office/drawing/2014/main" id="{CD52D297-C7C4-51EA-DAE2-938C96BA6CC9}"/>
              </a:ext>
            </a:extLst>
          </p:cNvPr>
          <p:cNvCxnSpPr>
            <a:cxnSpLocks/>
          </p:cNvCxnSpPr>
          <p:nvPr/>
        </p:nvCxnSpPr>
        <p:spPr>
          <a:xfrm>
            <a:off x="1901819" y="1192695"/>
            <a:ext cx="0" cy="1620846"/>
          </a:xfrm>
          <a:prstGeom prst="line">
            <a:avLst/>
          </a:prstGeom>
          <a:ln w="28575">
            <a:solidFill>
              <a:srgbClr val="F2F2F2"/>
            </a:solidFill>
          </a:ln>
          <a:effectLst>
            <a:outerShdw blurRad="25400" dist="25400" dir="2700000" algn="tl" rotWithShape="0">
              <a:prstClr val="black">
                <a:alpha val="3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551A11D3-5C76-C911-9485-746C046F475E}"/>
              </a:ext>
            </a:extLst>
          </p:cNvPr>
          <p:cNvSpPr txBox="1"/>
          <p:nvPr/>
        </p:nvSpPr>
        <p:spPr>
          <a:xfrm>
            <a:off x="2706587" y="2062713"/>
            <a:ext cx="1098264" cy="400110"/>
          </a:xfrm>
          <a:prstGeom prst="rect">
            <a:avLst/>
          </a:prstGeom>
          <a:noFill/>
          <a:effectLst>
            <a:outerShdw blurRad="25400" dist="25400" dir="2700000" algn="tl" rotWithShape="0">
              <a:prstClr val="black">
                <a:alpha val="5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zh-TW" sz="2000" b="1" dirty="0">
                <a:solidFill>
                  <a:schemeClr val="bg1"/>
                </a:solidFill>
                <a:latin typeface="Bahnschrift SemiBold" panose="020B0502040204020203" pitchFamily="34" charset="0"/>
                <a:cs typeface="Arial" panose="020B0604020202020204" pitchFamily="34" charset="0"/>
              </a:rPr>
              <a:t>USB 2.0</a:t>
            </a:r>
            <a:endParaRPr lang="zh-TW" altLang="en-US" sz="2000" b="1" dirty="0">
              <a:solidFill>
                <a:schemeClr val="bg1"/>
              </a:solidFill>
              <a:latin typeface="Bahnschrift SemiBold" panose="020B0502040204020203" pitchFamily="34" charset="0"/>
              <a:cs typeface="Arial" panose="020B0604020202020204" pitchFamily="34" charset="0"/>
            </a:endParaRPr>
          </a:p>
        </p:txBody>
      </p:sp>
      <p:cxnSp>
        <p:nvCxnSpPr>
          <p:cNvPr id="15" name="直線接點 14">
            <a:extLst>
              <a:ext uri="{FF2B5EF4-FFF2-40B4-BE49-F238E27FC236}">
                <a16:creationId xmlns:a16="http://schemas.microsoft.com/office/drawing/2014/main" id="{7D6F5131-43AD-2A45-E906-F2D68FD47832}"/>
              </a:ext>
            </a:extLst>
          </p:cNvPr>
          <p:cNvCxnSpPr>
            <a:cxnSpLocks/>
          </p:cNvCxnSpPr>
          <p:nvPr/>
        </p:nvCxnSpPr>
        <p:spPr>
          <a:xfrm>
            <a:off x="3275708" y="2513503"/>
            <a:ext cx="0" cy="836177"/>
          </a:xfrm>
          <a:prstGeom prst="line">
            <a:avLst/>
          </a:prstGeom>
          <a:ln w="28575">
            <a:solidFill>
              <a:srgbClr val="F2F2F2"/>
            </a:solidFill>
          </a:ln>
          <a:effectLst>
            <a:outerShdw blurRad="25400" dist="25400" dir="2700000" algn="tl" rotWithShape="0">
              <a:prstClr val="black">
                <a:alpha val="3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接點 15">
            <a:extLst>
              <a:ext uri="{FF2B5EF4-FFF2-40B4-BE49-F238E27FC236}">
                <a16:creationId xmlns:a16="http://schemas.microsoft.com/office/drawing/2014/main" id="{96093F1A-883A-1EAC-B034-4E05357E3876}"/>
              </a:ext>
            </a:extLst>
          </p:cNvPr>
          <p:cNvCxnSpPr>
            <a:cxnSpLocks/>
          </p:cNvCxnSpPr>
          <p:nvPr/>
        </p:nvCxnSpPr>
        <p:spPr>
          <a:xfrm>
            <a:off x="3662943" y="3500780"/>
            <a:ext cx="0" cy="337795"/>
          </a:xfrm>
          <a:prstGeom prst="line">
            <a:avLst/>
          </a:prstGeom>
          <a:ln w="28575">
            <a:solidFill>
              <a:srgbClr val="F2F2F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4D4D87BA-2FE6-3988-0372-09D935926A0C}"/>
              </a:ext>
            </a:extLst>
          </p:cNvPr>
          <p:cNvSpPr txBox="1"/>
          <p:nvPr/>
        </p:nvSpPr>
        <p:spPr>
          <a:xfrm>
            <a:off x="2866276" y="3835075"/>
            <a:ext cx="1593334" cy="7078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  <a:cs typeface="Arial" panose="020B0604020202020204" pitchFamily="34" charset="0"/>
              </a:rPr>
              <a:t>LED/Reset</a:t>
            </a:r>
          </a:p>
          <a:p>
            <a:pPr algn="ctr"/>
            <a:r>
              <a:rPr lang="en-US" altLang="zh-TW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  <a:cs typeface="Arial" panose="020B0604020202020204" pitchFamily="34" charset="0"/>
              </a:rPr>
              <a:t>Button</a:t>
            </a:r>
            <a:endParaRPr lang="zh-TW" alt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SemiBold" panose="020B0502040204020203" pitchFamily="34" charset="0"/>
              <a:cs typeface="Arial" panose="020B0604020202020204" pitchFamily="34" charset="0"/>
            </a:endParaRPr>
          </a:p>
        </p:txBody>
      </p:sp>
      <p:grpSp>
        <p:nvGrpSpPr>
          <p:cNvPr id="22" name="群組 21">
            <a:extLst>
              <a:ext uri="{FF2B5EF4-FFF2-40B4-BE49-F238E27FC236}">
                <a16:creationId xmlns:a16="http://schemas.microsoft.com/office/drawing/2014/main" id="{92690240-EEF1-5042-C0B9-445A887276D8}"/>
              </a:ext>
            </a:extLst>
          </p:cNvPr>
          <p:cNvGrpSpPr/>
          <p:nvPr/>
        </p:nvGrpSpPr>
        <p:grpSpPr>
          <a:xfrm>
            <a:off x="6454414" y="401257"/>
            <a:ext cx="4639323" cy="1190724"/>
            <a:chOff x="6304253" y="1622817"/>
            <a:chExt cx="4639323" cy="1190724"/>
          </a:xfrm>
        </p:grpSpPr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2751F648-EE3A-4F4C-63A6-9FC2E1594F4D}"/>
                </a:ext>
              </a:extLst>
            </p:cNvPr>
            <p:cNvSpPr/>
            <p:nvPr/>
          </p:nvSpPr>
          <p:spPr>
            <a:xfrm rot="5400000">
              <a:off x="8098240" y="-99520"/>
              <a:ext cx="1066897" cy="4531083"/>
            </a:xfrm>
            <a:prstGeom prst="rect">
              <a:avLst/>
            </a:prstGeom>
            <a:gradFill flip="none" rotWithShape="1">
              <a:gsLst>
                <a:gs pos="32000">
                  <a:schemeClr val="bg1">
                    <a:lumMod val="100000"/>
                    <a:alpha val="45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1" name="Google Shape;104;p4">
              <a:extLst>
                <a:ext uri="{FF2B5EF4-FFF2-40B4-BE49-F238E27FC236}">
                  <a16:creationId xmlns:a16="http://schemas.microsoft.com/office/drawing/2014/main" id="{FA0087A4-7428-BDEC-9880-1D472705A1B2}"/>
                </a:ext>
              </a:extLst>
            </p:cNvPr>
            <p:cNvSpPr txBox="1">
              <a:spLocks/>
            </p:cNvSpPr>
            <p:nvPr/>
          </p:nvSpPr>
          <p:spPr>
            <a:xfrm>
              <a:off x="6304253" y="1622817"/>
              <a:ext cx="4639323" cy="11907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buSzPts val="4400"/>
              </a:pPr>
              <a:r>
                <a:rPr lang="en-US" altLang="zh-TW" sz="28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SemiBold" panose="020B0502040204020203" pitchFamily="34" charset="0"/>
                  <a:cs typeface="Arial" panose="020B0604020202020204" pitchFamily="34" charset="0"/>
                </a:rPr>
                <a:t>EASY CLEAN </a:t>
              </a:r>
              <a:r>
                <a:rPr lang="en-US" altLang="zh-TW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SemiBold" panose="020B0502040204020203" pitchFamily="34" charset="0"/>
                  <a:cs typeface="Arial" panose="020B0604020202020204" pitchFamily="34" charset="0"/>
                </a:rPr>
                <a:t>WITH</a:t>
              </a:r>
            </a:p>
            <a:p>
              <a:pPr algn="ctr">
                <a:buSzPts val="4400"/>
              </a:pPr>
              <a:r>
                <a:rPr lang="en-US" altLang="zh-TW" sz="28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SemiBold" panose="020B0502040204020203" pitchFamily="34" charset="0"/>
                  <a:cs typeface="Arial" panose="020B0604020202020204" pitchFamily="34" charset="0"/>
                </a:rPr>
                <a:t>REMOVABLE</a:t>
              </a:r>
              <a:r>
                <a:rPr lang="en-US" altLang="zh-TW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SemiBold" panose="020B0502040204020203" pitchFamily="34" charset="0"/>
                  <a:cs typeface="Arial" panose="020B0604020202020204" pitchFamily="34" charset="0"/>
                </a:rPr>
                <a:t> DUST FILTERS</a:t>
              </a:r>
              <a:endParaRPr lang="en-US" sz="2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9" name="群組 28">
            <a:extLst>
              <a:ext uri="{FF2B5EF4-FFF2-40B4-BE49-F238E27FC236}">
                <a16:creationId xmlns:a16="http://schemas.microsoft.com/office/drawing/2014/main" id="{9910B7EE-4788-0CDE-6DF8-55BF5AD2A4CA}"/>
              </a:ext>
            </a:extLst>
          </p:cNvPr>
          <p:cNvGrpSpPr/>
          <p:nvPr/>
        </p:nvGrpSpPr>
        <p:grpSpPr>
          <a:xfrm>
            <a:off x="6732856" y="1586749"/>
            <a:ext cx="4314534" cy="5158451"/>
            <a:chOff x="7873840" y="2371051"/>
            <a:chExt cx="3490982" cy="4173813"/>
          </a:xfrm>
        </p:grpSpPr>
        <p:pic>
          <p:nvPicPr>
            <p:cNvPr id="24" name="圖片 23">
              <a:extLst>
                <a:ext uri="{FF2B5EF4-FFF2-40B4-BE49-F238E27FC236}">
                  <a16:creationId xmlns:a16="http://schemas.microsoft.com/office/drawing/2014/main" id="{5498DAAD-F4FC-242F-FE9C-33DD3EDFD19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751" t="35577" r="8465"/>
            <a:stretch>
              <a:fillRect/>
            </a:stretch>
          </p:blipFill>
          <p:spPr>
            <a:xfrm>
              <a:off x="7873840" y="2371051"/>
              <a:ext cx="3490982" cy="2411561"/>
            </a:xfrm>
            <a:prstGeom prst="rect">
              <a:avLst/>
            </a:prstGeom>
          </p:spPr>
        </p:pic>
        <p:pic>
          <p:nvPicPr>
            <p:cNvPr id="26" name="圖片 25">
              <a:extLst>
                <a:ext uri="{FF2B5EF4-FFF2-40B4-BE49-F238E27FC236}">
                  <a16:creationId xmlns:a16="http://schemas.microsoft.com/office/drawing/2014/main" id="{7E511052-4B3B-E4A0-4F0D-BD6DA0DD962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130" t="69492" r="9085"/>
            <a:stretch>
              <a:fillRect/>
            </a:stretch>
          </p:blipFill>
          <p:spPr>
            <a:xfrm>
              <a:off x="7873840" y="4801325"/>
              <a:ext cx="3490982" cy="1743539"/>
            </a:xfrm>
            <a:prstGeom prst="rect">
              <a:avLst/>
            </a:prstGeom>
          </p:spPr>
        </p:pic>
      </p:grpSp>
      <p:sp>
        <p:nvSpPr>
          <p:cNvPr id="27" name="文字方塊 26">
            <a:extLst>
              <a:ext uri="{FF2B5EF4-FFF2-40B4-BE49-F238E27FC236}">
                <a16:creationId xmlns:a16="http://schemas.microsoft.com/office/drawing/2014/main" id="{A50F72C6-F5BC-CBFA-3B0F-EC612FB60110}"/>
              </a:ext>
            </a:extLst>
          </p:cNvPr>
          <p:cNvSpPr txBox="1"/>
          <p:nvPr/>
        </p:nvSpPr>
        <p:spPr>
          <a:xfrm>
            <a:off x="8001888" y="5960890"/>
            <a:ext cx="1862192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  <a:cs typeface="Arial" panose="020B0604020202020204" pitchFamily="34" charset="0"/>
              </a:rPr>
              <a:t>BOTTOM</a:t>
            </a:r>
            <a:endParaRPr lang="zh-TW" altLang="en-US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SemiBold" panose="020B0502040204020203" pitchFamily="34" charset="0"/>
              <a:cs typeface="Arial" panose="020B0604020202020204" pitchFamily="34" charset="0"/>
            </a:endParaRPr>
          </a:p>
        </p:txBody>
      </p: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0F653B20-2C0B-943F-62B6-C64659CD937C}"/>
              </a:ext>
            </a:extLst>
          </p:cNvPr>
          <p:cNvSpPr txBox="1"/>
          <p:nvPr/>
        </p:nvSpPr>
        <p:spPr>
          <a:xfrm>
            <a:off x="8001888" y="1679265"/>
            <a:ext cx="1862192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  <a:cs typeface="Arial" panose="020B0604020202020204" pitchFamily="34" charset="0"/>
              </a:rPr>
              <a:t>TOP</a:t>
            </a:r>
            <a:endParaRPr lang="zh-TW" altLang="en-US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SemiBold" panose="020B0502040204020203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55013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>
            <a:extLst>
              <a:ext uri="{FF2B5EF4-FFF2-40B4-BE49-F238E27FC236}">
                <a16:creationId xmlns:a16="http://schemas.microsoft.com/office/drawing/2014/main" id="{01B7157D-790C-B709-6E86-112778E5513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6559250"/>
              </p:ext>
            </p:extLst>
          </p:nvPr>
        </p:nvGraphicFramePr>
        <p:xfrm>
          <a:off x="2457450" y="622584"/>
          <a:ext cx="7416471" cy="5299791"/>
        </p:xfrm>
        <a:graphic>
          <a:graphicData uri="http://schemas.openxmlformats.org/drawingml/2006/table">
            <a:tbl>
              <a:tblPr>
                <a:solidFill>
                  <a:srgbClr val="000000">
                    <a:alpha val="40000"/>
                  </a:srgbClr>
                </a:solidFill>
                <a:tableStyleId>{5C22544A-7EE6-4342-B048-85BDC9FD1C3A}</a:tableStyleId>
              </a:tblPr>
              <a:tblGrid>
                <a:gridCol w="1100971">
                  <a:extLst>
                    <a:ext uri="{9D8B030D-6E8A-4147-A177-3AD203B41FA5}">
                      <a16:colId xmlns:a16="http://schemas.microsoft.com/office/drawing/2014/main" val="1157317570"/>
                    </a:ext>
                  </a:extLst>
                </a:gridCol>
                <a:gridCol w="932560">
                  <a:extLst>
                    <a:ext uri="{9D8B030D-6E8A-4147-A177-3AD203B41FA5}">
                      <a16:colId xmlns:a16="http://schemas.microsoft.com/office/drawing/2014/main" val="1794252403"/>
                    </a:ext>
                  </a:extLst>
                </a:gridCol>
                <a:gridCol w="2557508">
                  <a:extLst>
                    <a:ext uri="{9D8B030D-6E8A-4147-A177-3AD203B41FA5}">
                      <a16:colId xmlns:a16="http://schemas.microsoft.com/office/drawing/2014/main" val="1635403276"/>
                    </a:ext>
                  </a:extLst>
                </a:gridCol>
                <a:gridCol w="2825432">
                  <a:extLst>
                    <a:ext uri="{9D8B030D-6E8A-4147-A177-3AD203B41FA5}">
                      <a16:colId xmlns:a16="http://schemas.microsoft.com/office/drawing/2014/main" val="3452845672"/>
                    </a:ext>
                  </a:extLst>
                </a:gridCol>
              </a:tblGrid>
              <a:tr h="248153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altLang="zh-TW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IT 200</a:t>
                      </a:r>
                      <a:endParaRPr lang="zh-TW" alt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alpha val="27059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Black</a:t>
                      </a:r>
                      <a:endParaRPr lang="pt-BR" sz="105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alpha val="2705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altLang="zh-TW" sz="105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White</a:t>
                      </a:r>
                      <a:endParaRPr lang="pt-BR" sz="105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alpha val="27059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5077028"/>
                  </a:ext>
                </a:extLst>
              </a:tr>
              <a:tr h="248153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Part no.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alpha val="27059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BFC-IT2-700-KKGXK-4A</a:t>
                      </a:r>
                      <a:endParaRPr lang="en-US" sz="105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alpha val="2705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BFC-IT2-700-WWGXW-4A</a:t>
                      </a:r>
                      <a:endParaRPr lang="en-US" sz="105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alpha val="27059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8122623"/>
                  </a:ext>
                </a:extLst>
              </a:tr>
              <a:tr h="248153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Materials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alpha val="27059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Steel, Mesh, Plastic, Tempered Glass 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alpha val="27059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/>
                </a:tc>
                <a:extLst>
                  <a:ext uri="{0D108BD9-81ED-4DB2-BD59-A6C34878D82A}">
                    <a16:rowId xmlns:a16="http://schemas.microsoft.com/office/drawing/2014/main" val="2543593585"/>
                  </a:ext>
                </a:extLst>
              </a:tr>
              <a:tr h="279433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pt-BR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Chassis Dimensions</a:t>
                      </a:r>
                    </a:p>
                    <a:p>
                      <a:pPr algn="ctr" fontAlgn="ctr"/>
                      <a:r>
                        <a:rPr lang="pt-BR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(W x H x D)</a:t>
                      </a:r>
                      <a:endParaRPr lang="pt-BR" sz="1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alpha val="27059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zh-TW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465 x 218 x 453mm</a:t>
                      </a:r>
                      <a:endParaRPr lang="en-US" altLang="zh-TW" sz="1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alpha val="27059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/>
                </a:tc>
                <a:extLst>
                  <a:ext uri="{0D108BD9-81ED-4DB2-BD59-A6C34878D82A}">
                    <a16:rowId xmlns:a16="http://schemas.microsoft.com/office/drawing/2014/main" val="2669068196"/>
                  </a:ext>
                </a:extLst>
              </a:tr>
              <a:tr h="248153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Motherboard Supports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alpha val="27059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Mini-ITX, Micro-ATX, ATX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alpha val="27059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/>
                </a:tc>
                <a:extLst>
                  <a:ext uri="{0D108BD9-81ED-4DB2-BD59-A6C34878D82A}">
                    <a16:rowId xmlns:a16="http://schemas.microsoft.com/office/drawing/2014/main" val="1068865358"/>
                  </a:ext>
                </a:extLst>
              </a:tr>
              <a:tr h="248153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Air Cooler Height Support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alpha val="27059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zh-TW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165</a:t>
                      </a:r>
                      <a:r>
                        <a:rPr lang="en-US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mm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alpha val="27059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/>
                </a:tc>
                <a:extLst>
                  <a:ext uri="{0D108BD9-81ED-4DB2-BD59-A6C34878D82A}">
                    <a16:rowId xmlns:a16="http://schemas.microsoft.com/office/drawing/2014/main" val="2803502124"/>
                  </a:ext>
                </a:extLst>
              </a:tr>
              <a:tr h="248153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VGA Length Support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alpha val="27059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zh-TW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410</a:t>
                      </a:r>
                      <a:r>
                        <a:rPr lang="en-US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mm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alpha val="27059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/>
                </a:tc>
                <a:extLst>
                  <a:ext uri="{0D108BD9-81ED-4DB2-BD59-A6C34878D82A}">
                    <a16:rowId xmlns:a16="http://schemas.microsoft.com/office/drawing/2014/main" val="895260043"/>
                  </a:ext>
                </a:extLst>
              </a:tr>
              <a:tr h="248153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Cable Management Support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alpha val="27059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up to 30</a:t>
                      </a:r>
                      <a:r>
                        <a:rPr lang="en-US" altLang="zh-TW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m</a:t>
                      </a:r>
                      <a:r>
                        <a:rPr lang="en-US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m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alpha val="27059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/>
                </a:tc>
                <a:extLst>
                  <a:ext uri="{0D108BD9-81ED-4DB2-BD59-A6C34878D82A}">
                    <a16:rowId xmlns:a16="http://schemas.microsoft.com/office/drawing/2014/main" val="3153672933"/>
                  </a:ext>
                </a:extLst>
              </a:tr>
              <a:tr h="248153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3.5" Drive Bay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alpha val="27059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zh-TW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2</a:t>
                      </a:r>
                    </a:p>
                  </a:txBody>
                  <a:tcPr marL="8241" marR="8241" marT="8241" marB="0" anchor="ctr">
                    <a:solidFill>
                      <a:schemeClr val="tx1">
                        <a:alpha val="27059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altLang="zh-TW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/>
                </a:tc>
                <a:extLst>
                  <a:ext uri="{0D108BD9-81ED-4DB2-BD59-A6C34878D82A}">
                    <a16:rowId xmlns:a16="http://schemas.microsoft.com/office/drawing/2014/main" val="958354661"/>
                  </a:ext>
                </a:extLst>
              </a:tr>
              <a:tr h="248153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2.5"  Drive Bay</a:t>
                      </a:r>
                      <a:endParaRPr lang="en-US" altLang="zh-TW" sz="1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alpha val="27059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zh-TW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1+1</a:t>
                      </a:r>
                    </a:p>
                  </a:txBody>
                  <a:tcPr marL="8241" marR="8241" marT="8241" marB="0" anchor="ctr">
                    <a:solidFill>
                      <a:schemeClr val="tx1">
                        <a:alpha val="27059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3552987"/>
                  </a:ext>
                </a:extLst>
              </a:tr>
              <a:tr h="248153">
                <a:tc rowSpan="5">
                  <a:txBody>
                    <a:bodyPr/>
                    <a:lstStyle/>
                    <a:p>
                      <a:pPr algn="ctr"/>
                      <a:r>
                        <a:rPr lang="en-US" altLang="zh-TW" sz="1000" b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Fan</a:t>
                      </a:r>
                      <a:endParaRPr lang="zh-TW" altLang="en-US" sz="1000" b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alpha val="2705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Front</a:t>
                      </a:r>
                    </a:p>
                  </a:txBody>
                  <a:tcPr marL="8241" marR="8241" marT="8241" marB="0" anchor="ctr">
                    <a:solidFill>
                      <a:schemeClr val="tx1">
                        <a:alpha val="27059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altLang="zh-TW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3 x 120mm</a:t>
                      </a:r>
                      <a:endParaRPr lang="en-US" altLang="zh-TW" sz="1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alpha val="27059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6334079"/>
                  </a:ext>
                </a:extLst>
              </a:tr>
              <a:tr h="24815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MB</a:t>
                      </a:r>
                    </a:p>
                  </a:txBody>
                  <a:tcPr marL="8241" marR="8241" marT="8241" marB="0" anchor="ctr">
                    <a:solidFill>
                      <a:schemeClr val="tx1">
                        <a:alpha val="27059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altLang="zh-TW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 x 120mm</a:t>
                      </a:r>
                      <a:endParaRPr lang="en-US" altLang="zh-TW" sz="1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alpha val="27059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/>
                </a:tc>
                <a:extLst>
                  <a:ext uri="{0D108BD9-81ED-4DB2-BD59-A6C34878D82A}">
                    <a16:rowId xmlns:a16="http://schemas.microsoft.com/office/drawing/2014/main" val="2036098377"/>
                  </a:ext>
                </a:extLst>
              </a:tr>
              <a:tr h="24815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Top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alpha val="27059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altLang="zh-TW" sz="1000" b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 </a:t>
                      </a:r>
                      <a:r>
                        <a:rPr lang="en-US" altLang="zh-TW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x 140mm / 3 x 120mm</a:t>
                      </a:r>
                      <a:endParaRPr lang="en-US" altLang="zh-TW" sz="1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alpha val="27059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/>
                </a:tc>
                <a:extLst>
                  <a:ext uri="{0D108BD9-81ED-4DB2-BD59-A6C34878D82A}">
                    <a16:rowId xmlns:a16="http://schemas.microsoft.com/office/drawing/2014/main" val="3083787260"/>
                  </a:ext>
                </a:extLst>
              </a:tr>
              <a:tr h="24815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Rear</a:t>
                      </a:r>
                      <a:endParaRPr lang="en-US" altLang="zh-TW" sz="1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alpha val="27059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altLang="zh-TW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1 x 120mm</a:t>
                      </a:r>
                      <a:endParaRPr lang="en-US" altLang="zh-TW" sz="1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alpha val="27059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1849793"/>
                  </a:ext>
                </a:extLst>
              </a:tr>
              <a:tr h="24815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PSU Cover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alpha val="27059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3 x 120mm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alpha val="27059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/>
                </a:tc>
                <a:extLst>
                  <a:ext uri="{0D108BD9-81ED-4DB2-BD59-A6C34878D82A}">
                    <a16:rowId xmlns:a16="http://schemas.microsoft.com/office/drawing/2014/main" val="283981169"/>
                  </a:ext>
                </a:extLst>
              </a:tr>
              <a:tr h="271843">
                <a:tc rowSpan="3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1000" b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Radiator</a:t>
                      </a:r>
                    </a:p>
                  </a:txBody>
                  <a:tcPr marL="8241" marR="8241" marT="8241" marB="0" anchor="ctr">
                    <a:solidFill>
                      <a:schemeClr val="tx1">
                        <a:alpha val="2705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Front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alpha val="27059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zh-TW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 x 360mm/ 1 x 280mm/  1 x 240mm (Thickness up to 27mm)</a:t>
                      </a:r>
                    </a:p>
                  </a:txBody>
                  <a:tcPr marL="8241" marR="8241" marT="8241" marB="0" anchor="ctr">
                    <a:solidFill>
                      <a:schemeClr val="tx1">
                        <a:alpha val="27059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/>
                </a:tc>
                <a:extLst>
                  <a:ext uri="{0D108BD9-81ED-4DB2-BD59-A6C34878D82A}">
                    <a16:rowId xmlns:a16="http://schemas.microsoft.com/office/drawing/2014/main" val="527912859"/>
                  </a:ext>
                </a:extLst>
              </a:tr>
              <a:tr h="24815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Top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alpha val="27059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 x 360mm/ 1 x 280mm/  1 x 240mm (Thickness up to 27mm)</a:t>
                      </a:r>
                    </a:p>
                  </a:txBody>
                  <a:tcPr marL="8241" marR="8241" marT="8241" marB="0" anchor="ctr">
                    <a:solidFill>
                      <a:schemeClr val="tx1">
                        <a:alpha val="27059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/>
                </a:tc>
                <a:extLst>
                  <a:ext uri="{0D108BD9-81ED-4DB2-BD59-A6C34878D82A}">
                    <a16:rowId xmlns:a16="http://schemas.microsoft.com/office/drawing/2014/main" val="2520461274"/>
                  </a:ext>
                </a:extLst>
              </a:tr>
              <a:tr h="24815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Rear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alpha val="27059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altLang="zh-TW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 x 140mm / 1 x 120mm (Thickness up to 27mm)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alpha val="27059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/>
                </a:tc>
                <a:extLst>
                  <a:ext uri="{0D108BD9-81ED-4DB2-BD59-A6C34878D82A}">
                    <a16:rowId xmlns:a16="http://schemas.microsoft.com/office/drawing/2014/main" val="2391559143"/>
                  </a:ext>
                </a:extLst>
              </a:tr>
              <a:tr h="248153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PCI-E Slots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alpha val="27059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7 Slots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alpha val="27059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/>
                </a:tc>
                <a:extLst>
                  <a:ext uri="{0D108BD9-81ED-4DB2-BD59-A6C34878D82A}">
                    <a16:rowId xmlns:a16="http://schemas.microsoft.com/office/drawing/2014/main" val="2564773868"/>
                  </a:ext>
                </a:extLst>
              </a:tr>
              <a:tr h="248153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I/O Ports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alpha val="27059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pt-BR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 x USB 3.0/ </a:t>
                      </a:r>
                      <a:r>
                        <a:rPr lang="pt-BR" altLang="zh-TW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 x USB 2.0/ </a:t>
                      </a:r>
                      <a:r>
                        <a:rPr lang="pt-BR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Audio I/O</a:t>
                      </a:r>
                      <a:endParaRPr lang="pt-BR" sz="1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alpha val="27059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pt-B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/>
                </a:tc>
                <a:extLst>
                  <a:ext uri="{0D108BD9-81ED-4DB2-BD59-A6C34878D82A}">
                    <a16:rowId xmlns:a16="http://schemas.microsoft.com/office/drawing/2014/main" val="1128453047"/>
                  </a:ext>
                </a:extLst>
              </a:tr>
              <a:tr h="248153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Power Supply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alpha val="27059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ATX &amp; Standard / up to 220mm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alpha val="27059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/>
                </a:tc>
                <a:extLst>
                  <a:ext uri="{0D108BD9-81ED-4DB2-BD59-A6C34878D82A}">
                    <a16:rowId xmlns:a16="http://schemas.microsoft.com/office/drawing/2014/main" val="5132523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49646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</TotalTime>
  <Words>344</Words>
  <Application>Microsoft Office PowerPoint</Application>
  <PresentationFormat>寬螢幕</PresentationFormat>
  <Paragraphs>106</Paragraphs>
  <Slides>9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9</vt:i4>
      </vt:variant>
    </vt:vector>
  </HeadingPairs>
  <TitlesOfParts>
    <vt:vector size="14" baseType="lpstr">
      <vt:lpstr>Arial</vt:lpstr>
      <vt:lpstr>Bahnschrift SemiBold</vt:lpstr>
      <vt:lpstr>Calibri</vt:lpstr>
      <vt:lpstr>Calibri Light</vt:lpstr>
      <vt:lpstr>Office 佈景主題</vt:lpstr>
      <vt:lpstr>PowerPoint 簡報</vt:lpstr>
      <vt:lpstr>COMPUTER TEMPERATURE MONITOR - 2 SETS INCLUDED 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Iris_Chang 張季稜</dc:creator>
  <cp:lastModifiedBy>kimi Huang</cp:lastModifiedBy>
  <cp:revision>16</cp:revision>
  <dcterms:created xsi:type="dcterms:W3CDTF">2025-12-07T12:54:05Z</dcterms:created>
  <dcterms:modified xsi:type="dcterms:W3CDTF">2025-12-09T08:50:18Z</dcterms:modified>
</cp:coreProperties>
</file>