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78" r:id="rId3"/>
    <p:sldId id="273" r:id="rId4"/>
    <p:sldId id="280" r:id="rId5"/>
    <p:sldId id="275" r:id="rId6"/>
    <p:sldId id="276" r:id="rId7"/>
    <p:sldId id="277" r:id="rId8"/>
    <p:sldId id="261" r:id="rId9"/>
    <p:sldId id="265" r:id="rId1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8" roundtripDataSignature="AMtx7mjcCe6s3Ihf0nu0ytdS8CWYeLuwhA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anjaya Bhanu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8E1F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FEDDD16-C3A1-4A7C-927D-D61040072FAD}">
  <a:tblStyle styleId="{6FEDDD16-C3A1-4A7C-927D-D61040072FA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>
          <a:extLst>
            <a:ext uri="{FF2B5EF4-FFF2-40B4-BE49-F238E27FC236}">
              <a16:creationId xmlns:a16="http://schemas.microsoft.com/office/drawing/2014/main" id="{21068D49-38A4-38FE-C5A5-9DB0D1A5E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>
            <a:extLst>
              <a:ext uri="{FF2B5EF4-FFF2-40B4-BE49-F238E27FC236}">
                <a16:creationId xmlns:a16="http://schemas.microsoft.com/office/drawing/2014/main" id="{E4A211EE-8DAF-FFD8-BDBD-6FEA20C33C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>
            <a:extLst>
              <a:ext uri="{FF2B5EF4-FFF2-40B4-BE49-F238E27FC236}">
                <a16:creationId xmlns:a16="http://schemas.microsoft.com/office/drawing/2014/main" id="{E3614FD9-F0DF-508B-2343-761594A9F58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609871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>
          <a:extLst>
            <a:ext uri="{FF2B5EF4-FFF2-40B4-BE49-F238E27FC236}">
              <a16:creationId xmlns:a16="http://schemas.microsoft.com/office/drawing/2014/main" id="{3E9120DF-9BDE-9683-FB96-8B59134DEB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>
            <a:extLst>
              <a:ext uri="{FF2B5EF4-FFF2-40B4-BE49-F238E27FC236}">
                <a16:creationId xmlns:a16="http://schemas.microsoft.com/office/drawing/2014/main" id="{8FC2C8C2-BB60-80E1-E399-A79723C7728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>
            <a:extLst>
              <a:ext uri="{FF2B5EF4-FFF2-40B4-BE49-F238E27FC236}">
                <a16:creationId xmlns:a16="http://schemas.microsoft.com/office/drawing/2014/main" id="{25F6CC3B-EB9B-BFFE-6BC1-439F551836B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028353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>
          <a:extLst>
            <a:ext uri="{FF2B5EF4-FFF2-40B4-BE49-F238E27FC236}">
              <a16:creationId xmlns:a16="http://schemas.microsoft.com/office/drawing/2014/main" id="{556959EF-8519-C4B6-061B-43ABA957CB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>
            <a:extLst>
              <a:ext uri="{FF2B5EF4-FFF2-40B4-BE49-F238E27FC236}">
                <a16:creationId xmlns:a16="http://schemas.microsoft.com/office/drawing/2014/main" id="{6E406900-B0B2-F3D8-7D44-34FD55E9CE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>
            <a:extLst>
              <a:ext uri="{FF2B5EF4-FFF2-40B4-BE49-F238E27FC236}">
                <a16:creationId xmlns:a16="http://schemas.microsoft.com/office/drawing/2014/main" id="{670B3EA1-75CB-A566-0E67-0968F35958A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850360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>
          <a:extLst>
            <a:ext uri="{FF2B5EF4-FFF2-40B4-BE49-F238E27FC236}">
              <a16:creationId xmlns:a16="http://schemas.microsoft.com/office/drawing/2014/main" id="{1B065DCE-AC2F-0E1C-5824-4712D981B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>
            <a:extLst>
              <a:ext uri="{FF2B5EF4-FFF2-40B4-BE49-F238E27FC236}">
                <a16:creationId xmlns:a16="http://schemas.microsoft.com/office/drawing/2014/main" id="{8EC27C94-D5C3-9FF6-2431-E4F34BC93F0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>
            <a:extLst>
              <a:ext uri="{FF2B5EF4-FFF2-40B4-BE49-F238E27FC236}">
                <a16:creationId xmlns:a16="http://schemas.microsoft.com/office/drawing/2014/main" id="{90AD165A-B7E7-AF5B-9C6D-6FE1E46C4BB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204296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>
          <a:extLst>
            <a:ext uri="{FF2B5EF4-FFF2-40B4-BE49-F238E27FC236}">
              <a16:creationId xmlns:a16="http://schemas.microsoft.com/office/drawing/2014/main" id="{2CFA35AF-65FD-520B-D69F-72F8CD1087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>
            <a:extLst>
              <a:ext uri="{FF2B5EF4-FFF2-40B4-BE49-F238E27FC236}">
                <a16:creationId xmlns:a16="http://schemas.microsoft.com/office/drawing/2014/main" id="{58C277E0-871B-0703-2D36-B8D8A551580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>
            <a:extLst>
              <a:ext uri="{FF2B5EF4-FFF2-40B4-BE49-F238E27FC236}">
                <a16:creationId xmlns:a16="http://schemas.microsoft.com/office/drawing/2014/main" id="{3587689A-51D3-3029-C6AC-EA0CC772C59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089976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>
          <a:extLst>
            <a:ext uri="{FF2B5EF4-FFF2-40B4-BE49-F238E27FC236}">
              <a16:creationId xmlns:a16="http://schemas.microsoft.com/office/drawing/2014/main" id="{C077FC4B-BCBB-BCCF-5E6A-4BE738414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>
            <a:extLst>
              <a:ext uri="{FF2B5EF4-FFF2-40B4-BE49-F238E27FC236}">
                <a16:creationId xmlns:a16="http://schemas.microsoft.com/office/drawing/2014/main" id="{4B012A3F-9789-99AD-E630-0DAD767FA28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>
            <a:extLst>
              <a:ext uri="{FF2B5EF4-FFF2-40B4-BE49-F238E27FC236}">
                <a16:creationId xmlns:a16="http://schemas.microsoft.com/office/drawing/2014/main" id="{36E4DF69-EBAC-6455-4283-ED51E8691E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18537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投影片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內容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章節標題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4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4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兩個內容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5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6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6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6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6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6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只有標題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內容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含標題的圖片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標題及直排文字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直排標題及文字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>
          <a:extLst>
            <a:ext uri="{FF2B5EF4-FFF2-40B4-BE49-F238E27FC236}">
              <a16:creationId xmlns:a16="http://schemas.microsoft.com/office/drawing/2014/main" id="{43E3F85C-80B0-DBDC-51C3-11F8B3A3AA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圖片 22">
            <a:extLst>
              <a:ext uri="{FF2B5EF4-FFF2-40B4-BE49-F238E27FC236}">
                <a16:creationId xmlns:a16="http://schemas.microsoft.com/office/drawing/2014/main" id="{0DFE195E-E8FB-9B5E-C419-54367BC7C6B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36084" y="110765"/>
            <a:ext cx="6148776" cy="6148776"/>
          </a:xfrm>
          <a:prstGeom prst="rect">
            <a:avLst/>
          </a:prstGeom>
        </p:spPr>
      </p:pic>
      <p:pic>
        <p:nvPicPr>
          <p:cNvPr id="41" name="圖片 40">
            <a:extLst>
              <a:ext uri="{FF2B5EF4-FFF2-40B4-BE49-F238E27FC236}">
                <a16:creationId xmlns:a16="http://schemas.microsoft.com/office/drawing/2014/main" id="{41289A1F-D03E-A099-C9D3-F8A85EFBCF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0808" y="2740490"/>
            <a:ext cx="3519051" cy="3519051"/>
          </a:xfrm>
          <a:prstGeom prst="rect">
            <a:avLst/>
          </a:prstGeom>
        </p:spPr>
      </p:pic>
      <p:pic>
        <p:nvPicPr>
          <p:cNvPr id="37" name="圖片 36">
            <a:extLst>
              <a:ext uri="{FF2B5EF4-FFF2-40B4-BE49-F238E27FC236}">
                <a16:creationId xmlns:a16="http://schemas.microsoft.com/office/drawing/2014/main" id="{850D237D-1369-D4E6-C032-6B4E590C71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5456" y="3168159"/>
            <a:ext cx="3394271" cy="3394271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D8F507F4-DD02-31F4-D54E-E8CDDE27C1F4}"/>
              </a:ext>
            </a:extLst>
          </p:cNvPr>
          <p:cNvSpPr/>
          <p:nvPr/>
        </p:nvSpPr>
        <p:spPr>
          <a:xfrm>
            <a:off x="651707" y="5730271"/>
            <a:ext cx="5406505" cy="59515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50000">
                <a:schemeClr val="bg1">
                  <a:lumMod val="100000"/>
                  <a:alpha val="45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Google Shape;104;p4">
            <a:extLst>
              <a:ext uri="{FF2B5EF4-FFF2-40B4-BE49-F238E27FC236}">
                <a16:creationId xmlns:a16="http://schemas.microsoft.com/office/drawing/2014/main" id="{4071BC6B-81D9-1C93-240C-D1B557DCCE6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67056" y="5730270"/>
            <a:ext cx="4375805" cy="595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SzPts val="4400"/>
            </a:pPr>
            <a:r>
              <a:rPr lang="en-US" altLang="zh-TW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360</a:t>
            </a:r>
            <a:r>
              <a:rPr lang="en-US" alt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mm AIO Support : Top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7" name="群組 46">
            <a:extLst>
              <a:ext uri="{FF2B5EF4-FFF2-40B4-BE49-F238E27FC236}">
                <a16:creationId xmlns:a16="http://schemas.microsoft.com/office/drawing/2014/main" id="{3BC96683-0151-B3BB-C6CD-A3739163E915}"/>
              </a:ext>
            </a:extLst>
          </p:cNvPr>
          <p:cNvGrpSpPr/>
          <p:nvPr/>
        </p:nvGrpSpPr>
        <p:grpSpPr>
          <a:xfrm>
            <a:off x="6617708" y="1339349"/>
            <a:ext cx="5451175" cy="4986072"/>
            <a:chOff x="299771" y="1188458"/>
            <a:chExt cx="5777742" cy="5284777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B6B51933-E8E8-CD3B-3534-322D8B61C14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/>
          </p:blipFill>
          <p:spPr>
            <a:xfrm>
              <a:off x="588452" y="1388513"/>
              <a:ext cx="4827101" cy="4827102"/>
            </a:xfrm>
            <a:prstGeom prst="rect">
              <a:avLst/>
            </a:prstGeom>
          </p:spPr>
        </p:pic>
        <p:sp>
          <p:nvSpPr>
            <p:cNvPr id="29" name="Google Shape;104;p4">
              <a:extLst>
                <a:ext uri="{FF2B5EF4-FFF2-40B4-BE49-F238E27FC236}">
                  <a16:creationId xmlns:a16="http://schemas.microsoft.com/office/drawing/2014/main" id="{631028C7-9609-0D90-89E4-4C1EDAEBC3CF}"/>
                </a:ext>
              </a:extLst>
            </p:cNvPr>
            <p:cNvSpPr txBox="1">
              <a:spLocks/>
            </p:cNvSpPr>
            <p:nvPr/>
          </p:nvSpPr>
          <p:spPr>
            <a:xfrm>
              <a:off x="5087301" y="1195655"/>
              <a:ext cx="990212" cy="6641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rmAutofit fontScale="97500"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  <a:defRPr sz="4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>
                <a:buSzPts val="4400"/>
              </a:pPr>
              <a:r>
                <a:rPr lang="en-US" sz="3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MB</a:t>
              </a:r>
              <a:endPara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文字方塊 30">
              <a:extLst>
                <a:ext uri="{FF2B5EF4-FFF2-40B4-BE49-F238E27FC236}">
                  <a16:creationId xmlns:a16="http://schemas.microsoft.com/office/drawing/2014/main" id="{D06BBA7C-7B87-F468-69DF-2FA31E2DF857}"/>
                </a:ext>
              </a:extLst>
            </p:cNvPr>
            <p:cNvSpPr txBox="1"/>
            <p:nvPr/>
          </p:nvSpPr>
          <p:spPr>
            <a:xfrm rot="16200000">
              <a:off x="-174658" y="3710435"/>
              <a:ext cx="13489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2000" b="1" dirty="0">
                  <a:solidFill>
                    <a:schemeClr val="bg1"/>
                  </a:solidFill>
                </a:rPr>
                <a:t>120mm</a:t>
              </a:r>
              <a:endParaRPr lang="zh-TW" altLang="en-US" sz="2000" b="1" dirty="0">
                <a:solidFill>
                  <a:schemeClr val="bg1"/>
                </a:solidFill>
              </a:endParaRPr>
            </a:p>
          </p:txBody>
        </p:sp>
        <p:cxnSp>
          <p:nvCxnSpPr>
            <p:cNvPr id="2" name="直線接點 1">
              <a:extLst>
                <a:ext uri="{FF2B5EF4-FFF2-40B4-BE49-F238E27FC236}">
                  <a16:creationId xmlns:a16="http://schemas.microsoft.com/office/drawing/2014/main" id="{56DD2B3E-F8E7-C7F6-EED2-6A7057AD1505}"/>
                </a:ext>
              </a:extLst>
            </p:cNvPr>
            <p:cNvCxnSpPr>
              <a:cxnSpLocks/>
            </p:cNvCxnSpPr>
            <p:nvPr/>
          </p:nvCxnSpPr>
          <p:spPr>
            <a:xfrm>
              <a:off x="537077" y="2546506"/>
              <a:ext cx="0" cy="834518"/>
            </a:xfrm>
            <a:prstGeom prst="line">
              <a:avLst/>
            </a:prstGeom>
            <a:ln w="76200" cmpd="sng"/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grpSp>
          <p:nvGrpSpPr>
            <p:cNvPr id="15" name="群組 14">
              <a:extLst>
                <a:ext uri="{FF2B5EF4-FFF2-40B4-BE49-F238E27FC236}">
                  <a16:creationId xmlns:a16="http://schemas.microsoft.com/office/drawing/2014/main" id="{D95400C9-0365-A774-A212-F34FC7A0EE70}"/>
                </a:ext>
              </a:extLst>
            </p:cNvPr>
            <p:cNvGrpSpPr/>
            <p:nvPr/>
          </p:nvGrpSpPr>
          <p:grpSpPr>
            <a:xfrm>
              <a:off x="802065" y="1188458"/>
              <a:ext cx="3874582" cy="5284777"/>
              <a:chOff x="333310" y="1450713"/>
              <a:chExt cx="3874582" cy="5284777"/>
            </a:xfrm>
          </p:grpSpPr>
          <p:cxnSp>
            <p:nvCxnSpPr>
              <p:cNvPr id="7" name="直線接點 6">
                <a:extLst>
                  <a:ext uri="{FF2B5EF4-FFF2-40B4-BE49-F238E27FC236}">
                    <a16:creationId xmlns:a16="http://schemas.microsoft.com/office/drawing/2014/main" id="{74EB50A4-7CD1-34D4-9187-ED144559F1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15076" y="1665836"/>
                <a:ext cx="848753" cy="0"/>
              </a:xfrm>
              <a:prstGeom prst="line">
                <a:avLst/>
              </a:prstGeom>
              <a:ln w="76200"/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9" name="直線接點 8">
                <a:extLst>
                  <a:ext uri="{FF2B5EF4-FFF2-40B4-BE49-F238E27FC236}">
                    <a16:creationId xmlns:a16="http://schemas.microsoft.com/office/drawing/2014/main" id="{35AA756C-7A2C-3444-B50B-7D00DB322A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87625" y="1665836"/>
                <a:ext cx="848753" cy="0"/>
              </a:xfrm>
              <a:prstGeom prst="line">
                <a:avLst/>
              </a:prstGeom>
              <a:ln w="76200"/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10" name="直線接點 9">
                <a:extLst>
                  <a:ext uri="{FF2B5EF4-FFF2-40B4-BE49-F238E27FC236}">
                    <a16:creationId xmlns:a16="http://schemas.microsoft.com/office/drawing/2014/main" id="{8EC39CEE-8DE1-570E-AC0F-583048B3E0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59138" y="1665836"/>
                <a:ext cx="848753" cy="0"/>
              </a:xfrm>
              <a:prstGeom prst="line">
                <a:avLst/>
              </a:prstGeom>
              <a:ln w="76200"/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11" name="文字方塊 10">
                <a:extLst>
                  <a:ext uri="{FF2B5EF4-FFF2-40B4-BE49-F238E27FC236}">
                    <a16:creationId xmlns:a16="http://schemas.microsoft.com/office/drawing/2014/main" id="{7A3048A1-1648-66D2-2FD1-2FDB25B7F526}"/>
                  </a:ext>
                </a:extLst>
              </p:cNvPr>
              <p:cNvSpPr txBox="1"/>
              <p:nvPr/>
            </p:nvSpPr>
            <p:spPr>
              <a:xfrm>
                <a:off x="333310" y="1450713"/>
                <a:ext cx="140105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000" b="1" dirty="0">
                    <a:solidFill>
                      <a:schemeClr val="bg1"/>
                    </a:solidFill>
                  </a:rPr>
                  <a:t>120mm</a:t>
                </a:r>
                <a:endParaRPr lang="zh-TW" altLang="en-US" sz="2000" b="1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3" name="直線接點 2">
                <a:extLst>
                  <a:ext uri="{FF2B5EF4-FFF2-40B4-BE49-F238E27FC236}">
                    <a16:creationId xmlns:a16="http://schemas.microsoft.com/office/drawing/2014/main" id="{818D2141-3442-BC54-243C-5CE8F3F74F7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15076" y="6550501"/>
                <a:ext cx="848754" cy="0"/>
              </a:xfrm>
              <a:prstGeom prst="line">
                <a:avLst/>
              </a:prstGeom>
              <a:ln w="76200"/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6" name="直線接點 5">
                <a:extLst>
                  <a:ext uri="{FF2B5EF4-FFF2-40B4-BE49-F238E27FC236}">
                    <a16:creationId xmlns:a16="http://schemas.microsoft.com/office/drawing/2014/main" id="{99C4599D-6915-D6C1-DAE8-DBE5024714D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87625" y="6550506"/>
                <a:ext cx="848754" cy="0"/>
              </a:xfrm>
              <a:prstGeom prst="line">
                <a:avLst/>
              </a:prstGeom>
              <a:ln w="76200"/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13" name="直線接點 12">
                <a:extLst>
                  <a:ext uri="{FF2B5EF4-FFF2-40B4-BE49-F238E27FC236}">
                    <a16:creationId xmlns:a16="http://schemas.microsoft.com/office/drawing/2014/main" id="{A262B59D-A090-31B4-DA9F-94EF80EA03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59138" y="6550506"/>
                <a:ext cx="848754" cy="0"/>
              </a:xfrm>
              <a:prstGeom prst="line">
                <a:avLst/>
              </a:prstGeom>
              <a:ln w="76200"/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17" name="文字方塊 16">
                <a:extLst>
                  <a:ext uri="{FF2B5EF4-FFF2-40B4-BE49-F238E27FC236}">
                    <a16:creationId xmlns:a16="http://schemas.microsoft.com/office/drawing/2014/main" id="{5E8E0E57-A28E-2F5D-DCF5-20B504A137C3}"/>
                  </a:ext>
                </a:extLst>
              </p:cNvPr>
              <p:cNvSpPr txBox="1"/>
              <p:nvPr/>
            </p:nvSpPr>
            <p:spPr>
              <a:xfrm>
                <a:off x="333310" y="6335380"/>
                <a:ext cx="140105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000" b="1" dirty="0">
                    <a:solidFill>
                      <a:schemeClr val="bg1"/>
                    </a:solidFill>
                  </a:rPr>
                  <a:t>120mm</a:t>
                </a:r>
                <a:endParaRPr lang="zh-TW" altLang="en-US" sz="20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36" name="群組 35">
              <a:extLst>
                <a:ext uri="{FF2B5EF4-FFF2-40B4-BE49-F238E27FC236}">
                  <a16:creationId xmlns:a16="http://schemas.microsoft.com/office/drawing/2014/main" id="{97FD1BC9-3464-05BC-3301-0705C5787F84}"/>
                </a:ext>
              </a:extLst>
            </p:cNvPr>
            <p:cNvGrpSpPr/>
            <p:nvPr/>
          </p:nvGrpSpPr>
          <p:grpSpPr>
            <a:xfrm rot="5400000">
              <a:off x="3668858" y="3481021"/>
              <a:ext cx="3874580" cy="400110"/>
              <a:chOff x="571957" y="1433254"/>
              <a:chExt cx="3874580" cy="400110"/>
            </a:xfrm>
          </p:grpSpPr>
          <p:cxnSp>
            <p:nvCxnSpPr>
              <p:cNvPr id="38" name="直線接點 37">
                <a:extLst>
                  <a:ext uri="{FF2B5EF4-FFF2-40B4-BE49-F238E27FC236}">
                    <a16:creationId xmlns:a16="http://schemas.microsoft.com/office/drawing/2014/main" id="{C0F9E243-F97B-5A3C-D9BE-C96A1E2C70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53722" y="1648377"/>
                <a:ext cx="848753" cy="0"/>
              </a:xfrm>
              <a:prstGeom prst="line">
                <a:avLst/>
              </a:prstGeom>
              <a:ln w="76200"/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39" name="直線接點 38">
                <a:extLst>
                  <a:ext uri="{FF2B5EF4-FFF2-40B4-BE49-F238E27FC236}">
                    <a16:creationId xmlns:a16="http://schemas.microsoft.com/office/drawing/2014/main" id="{A47B9F70-6654-4AC4-48B5-D8E478EC7C2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626271" y="1648377"/>
                <a:ext cx="848753" cy="0"/>
              </a:xfrm>
              <a:prstGeom prst="line">
                <a:avLst/>
              </a:prstGeom>
              <a:ln w="76200"/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cxnSp>
            <p:nvCxnSpPr>
              <p:cNvPr id="40" name="直線接點 39">
                <a:extLst>
                  <a:ext uri="{FF2B5EF4-FFF2-40B4-BE49-F238E27FC236}">
                    <a16:creationId xmlns:a16="http://schemas.microsoft.com/office/drawing/2014/main" id="{02D4C37E-31E6-C8A4-DF0F-FD4E73593E3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97784" y="1648377"/>
                <a:ext cx="848753" cy="0"/>
              </a:xfrm>
              <a:prstGeom prst="line">
                <a:avLst/>
              </a:prstGeom>
              <a:ln w="76200"/>
            </p:spPr>
            <p:style>
              <a:lnRef idx="3">
                <a:schemeClr val="accent5"/>
              </a:lnRef>
              <a:fillRef idx="0">
                <a:schemeClr val="accent5"/>
              </a:fillRef>
              <a:effectRef idx="2">
                <a:schemeClr val="accent5"/>
              </a:effectRef>
              <a:fontRef idx="minor">
                <a:schemeClr val="tx1"/>
              </a:fontRef>
            </p:style>
          </p:cxnSp>
          <p:sp>
            <p:nvSpPr>
              <p:cNvPr id="42" name="文字方塊 41">
                <a:extLst>
                  <a:ext uri="{FF2B5EF4-FFF2-40B4-BE49-F238E27FC236}">
                    <a16:creationId xmlns:a16="http://schemas.microsoft.com/office/drawing/2014/main" id="{586400B4-EA7C-5AB9-A177-33CC561D68D3}"/>
                  </a:ext>
                </a:extLst>
              </p:cNvPr>
              <p:cNvSpPr txBox="1"/>
              <p:nvPr/>
            </p:nvSpPr>
            <p:spPr>
              <a:xfrm>
                <a:off x="571957" y="1433254"/>
                <a:ext cx="140105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TW" sz="2000" b="1" dirty="0">
                    <a:solidFill>
                      <a:schemeClr val="bg1"/>
                    </a:solidFill>
                  </a:rPr>
                  <a:t>120mm</a:t>
                </a:r>
                <a:endParaRPr lang="zh-TW" altLang="en-US" sz="2000" b="1" dirty="0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12559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>
          <a:extLst>
            <a:ext uri="{FF2B5EF4-FFF2-40B4-BE49-F238E27FC236}">
              <a16:creationId xmlns:a16="http://schemas.microsoft.com/office/drawing/2014/main" id="{2B1FD821-5EC0-A7CE-02E4-BFA0FA0BC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>
            <a:extLst>
              <a:ext uri="{FF2B5EF4-FFF2-40B4-BE49-F238E27FC236}">
                <a16:creationId xmlns:a16="http://schemas.microsoft.com/office/drawing/2014/main" id="{BC75D9D0-D522-2C37-7134-5D04DBB400D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033664" y="1892441"/>
            <a:ext cx="4702930" cy="4702930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80F8D329-2FF4-8B1A-86C9-31D9BAB6CEB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38628" y="1977663"/>
            <a:ext cx="4571811" cy="4571811"/>
          </a:xfrm>
          <a:prstGeom prst="rect">
            <a:avLst/>
          </a:prstGeom>
        </p:spPr>
      </p:pic>
      <p:sp>
        <p:nvSpPr>
          <p:cNvPr id="46" name="Google Shape;104;p4">
            <a:extLst>
              <a:ext uri="{FF2B5EF4-FFF2-40B4-BE49-F238E27FC236}">
                <a16:creationId xmlns:a16="http://schemas.microsoft.com/office/drawing/2014/main" id="{DC0CF47C-9EEF-7D17-E23D-6F9A7621401A}"/>
              </a:ext>
            </a:extLst>
          </p:cNvPr>
          <p:cNvSpPr txBox="1">
            <a:spLocks/>
          </p:cNvSpPr>
          <p:nvPr/>
        </p:nvSpPr>
        <p:spPr>
          <a:xfrm>
            <a:off x="4877169" y="1498565"/>
            <a:ext cx="2863980" cy="687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425mm</a:t>
            </a:r>
          </a:p>
        </p:txBody>
      </p:sp>
      <p:sp>
        <p:nvSpPr>
          <p:cNvPr id="47" name="Google Shape;104;p4">
            <a:extLst>
              <a:ext uri="{FF2B5EF4-FFF2-40B4-BE49-F238E27FC236}">
                <a16:creationId xmlns:a16="http://schemas.microsoft.com/office/drawing/2014/main" id="{77896D6E-D9D4-47CD-1633-DA384F39AA80}"/>
              </a:ext>
            </a:extLst>
          </p:cNvPr>
          <p:cNvSpPr txBox="1">
            <a:spLocks/>
          </p:cNvSpPr>
          <p:nvPr/>
        </p:nvSpPr>
        <p:spPr>
          <a:xfrm rot="16200000">
            <a:off x="-621965" y="3754217"/>
            <a:ext cx="2863980" cy="687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alt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420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mm</a:t>
            </a: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001E969E-178E-2967-35A1-8E2BFC57712E}"/>
              </a:ext>
            </a:extLst>
          </p:cNvPr>
          <p:cNvSpPr/>
          <p:nvPr/>
        </p:nvSpPr>
        <p:spPr>
          <a:xfrm>
            <a:off x="1424145" y="2648467"/>
            <a:ext cx="1410004" cy="1304854"/>
          </a:xfrm>
          <a:prstGeom prst="rect">
            <a:avLst/>
          </a:prstGeom>
          <a:solidFill>
            <a:schemeClr val="accent1">
              <a:lumMod val="40000"/>
              <a:lumOff val="60000"/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93D955AF-F030-8EC4-7932-CAF8061B7510}"/>
              </a:ext>
            </a:extLst>
          </p:cNvPr>
          <p:cNvSpPr/>
          <p:nvPr/>
        </p:nvSpPr>
        <p:spPr>
          <a:xfrm>
            <a:off x="3298995" y="2139187"/>
            <a:ext cx="552627" cy="3917337"/>
          </a:xfrm>
          <a:prstGeom prst="rect">
            <a:avLst/>
          </a:prstGeom>
          <a:solidFill>
            <a:schemeClr val="accent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0" name="Google Shape;104;p4">
            <a:extLst>
              <a:ext uri="{FF2B5EF4-FFF2-40B4-BE49-F238E27FC236}">
                <a16:creationId xmlns:a16="http://schemas.microsoft.com/office/drawing/2014/main" id="{04F47B31-F802-DFD7-D974-B702FE93FE7D}"/>
              </a:ext>
            </a:extLst>
          </p:cNvPr>
          <p:cNvSpPr txBox="1">
            <a:spLocks/>
          </p:cNvSpPr>
          <p:nvPr/>
        </p:nvSpPr>
        <p:spPr>
          <a:xfrm rot="5400000">
            <a:off x="1533023" y="3765204"/>
            <a:ext cx="4107429" cy="687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Cable Management Space 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95 </a:t>
            </a:r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mm</a:t>
            </a:r>
          </a:p>
        </p:txBody>
      </p:sp>
      <p:sp>
        <p:nvSpPr>
          <p:cNvPr id="51" name="Google Shape;104;p4">
            <a:extLst>
              <a:ext uri="{FF2B5EF4-FFF2-40B4-BE49-F238E27FC236}">
                <a16:creationId xmlns:a16="http://schemas.microsoft.com/office/drawing/2014/main" id="{AA7D6C85-852F-698E-5E85-75F06839E56B}"/>
              </a:ext>
            </a:extLst>
          </p:cNvPr>
          <p:cNvSpPr txBox="1">
            <a:spLocks/>
          </p:cNvSpPr>
          <p:nvPr/>
        </p:nvSpPr>
        <p:spPr>
          <a:xfrm>
            <a:off x="1341668" y="2628863"/>
            <a:ext cx="1585785" cy="1004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85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10000"/>
              </a:lnSpc>
              <a:buSzPts val="4400"/>
            </a:pPr>
            <a:r>
              <a:rPr lang="en-US" sz="1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Maximun</a:t>
            </a:r>
            <a:r>
              <a:rPr 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CPU</a:t>
            </a:r>
          </a:p>
          <a:p>
            <a:pPr algn="ctr">
              <a:lnSpc>
                <a:spcPct val="110000"/>
              </a:lnSpc>
              <a:buSzPts val="4400"/>
            </a:pPr>
            <a:r>
              <a:rPr 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Cooler Height</a:t>
            </a:r>
          </a:p>
        </p:txBody>
      </p:sp>
      <p:sp>
        <p:nvSpPr>
          <p:cNvPr id="52" name="Google Shape;104;p4">
            <a:extLst>
              <a:ext uri="{FF2B5EF4-FFF2-40B4-BE49-F238E27FC236}">
                <a16:creationId xmlns:a16="http://schemas.microsoft.com/office/drawing/2014/main" id="{57B6BF35-24B6-6A10-DEE7-FEDB0F0A10AB}"/>
              </a:ext>
            </a:extLst>
          </p:cNvPr>
          <p:cNvSpPr txBox="1">
            <a:spLocks/>
          </p:cNvSpPr>
          <p:nvPr/>
        </p:nvSpPr>
        <p:spPr>
          <a:xfrm>
            <a:off x="1503161" y="3323168"/>
            <a:ext cx="802976" cy="535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00000"/>
              </a:lnSpc>
              <a:buSzPts val="4400"/>
            </a:pP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zh-TW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</a:t>
            </a:r>
            <a:endParaRPr lang="en-US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F5393678-18C4-3F7F-EC1B-77F7D4827E08}"/>
              </a:ext>
            </a:extLst>
          </p:cNvPr>
          <p:cNvSpPr/>
          <p:nvPr/>
        </p:nvSpPr>
        <p:spPr>
          <a:xfrm>
            <a:off x="4774526" y="2649413"/>
            <a:ext cx="2010694" cy="2655912"/>
          </a:xfrm>
          <a:prstGeom prst="rect">
            <a:avLst/>
          </a:prstGeom>
          <a:solidFill>
            <a:schemeClr val="accent1">
              <a:lumMod val="60000"/>
              <a:lumOff val="4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5" name="Google Shape;104;p4">
            <a:extLst>
              <a:ext uri="{FF2B5EF4-FFF2-40B4-BE49-F238E27FC236}">
                <a16:creationId xmlns:a16="http://schemas.microsoft.com/office/drawing/2014/main" id="{046BCB0B-75CE-C97E-C6C0-62B5E9946A12}"/>
              </a:ext>
            </a:extLst>
          </p:cNvPr>
          <p:cNvSpPr txBox="1">
            <a:spLocks/>
          </p:cNvSpPr>
          <p:nvPr/>
        </p:nvSpPr>
        <p:spPr>
          <a:xfrm>
            <a:off x="4720061" y="3482903"/>
            <a:ext cx="2060149" cy="964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20000"/>
              </a:lnSpc>
              <a:buSzPts val="4400"/>
            </a:pP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ITX</a:t>
            </a:r>
          </a:p>
          <a:p>
            <a:pPr algn="ctr">
              <a:lnSpc>
                <a:spcPct val="120000"/>
              </a:lnSpc>
              <a:buSzPts val="4400"/>
            </a:pP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M-ATX</a:t>
            </a:r>
          </a:p>
          <a:p>
            <a:pPr algn="ctr">
              <a:lnSpc>
                <a:spcPct val="120000"/>
              </a:lnSpc>
              <a:buSzPts val="4400"/>
            </a:pP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ATX</a:t>
            </a:r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455625E3-C155-180B-DC79-77176F59E4F6}"/>
              </a:ext>
            </a:extLst>
          </p:cNvPr>
          <p:cNvSpPr/>
          <p:nvPr/>
        </p:nvSpPr>
        <p:spPr>
          <a:xfrm>
            <a:off x="4527908" y="4523105"/>
            <a:ext cx="2672697" cy="687277"/>
          </a:xfrm>
          <a:prstGeom prst="rect">
            <a:avLst/>
          </a:prstGeom>
          <a:solidFill>
            <a:schemeClr val="accent4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7" name="Google Shape;104;p4">
            <a:extLst>
              <a:ext uri="{FF2B5EF4-FFF2-40B4-BE49-F238E27FC236}">
                <a16:creationId xmlns:a16="http://schemas.microsoft.com/office/drawing/2014/main" id="{3E5394A4-B877-3363-6538-55AEDE31C461}"/>
              </a:ext>
            </a:extLst>
          </p:cNvPr>
          <p:cNvSpPr txBox="1">
            <a:spLocks/>
          </p:cNvSpPr>
          <p:nvPr/>
        </p:nvSpPr>
        <p:spPr>
          <a:xfrm>
            <a:off x="4618553" y="4383024"/>
            <a:ext cx="2563946" cy="915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10000"/>
              </a:lnSpc>
              <a:buSzPts val="4400"/>
            </a:pPr>
            <a:r>
              <a:rPr lang="en-US" sz="16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Maximun</a:t>
            </a:r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Graphics Card </a:t>
            </a:r>
          </a:p>
          <a:p>
            <a:pPr>
              <a:lnSpc>
                <a:spcPct val="110000"/>
              </a:lnSpc>
              <a:buSzPts val="4400"/>
            </a:pPr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Support</a:t>
            </a:r>
          </a:p>
        </p:txBody>
      </p:sp>
      <p:sp>
        <p:nvSpPr>
          <p:cNvPr id="58" name="Google Shape;104;p4">
            <a:extLst>
              <a:ext uri="{FF2B5EF4-FFF2-40B4-BE49-F238E27FC236}">
                <a16:creationId xmlns:a16="http://schemas.microsoft.com/office/drawing/2014/main" id="{BA88A22E-CEEA-A618-23CD-F6B07F8D11B5}"/>
              </a:ext>
            </a:extLst>
          </p:cNvPr>
          <p:cNvSpPr txBox="1">
            <a:spLocks/>
          </p:cNvSpPr>
          <p:nvPr/>
        </p:nvSpPr>
        <p:spPr>
          <a:xfrm>
            <a:off x="6127001" y="4711164"/>
            <a:ext cx="642775" cy="497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00000"/>
              </a:lnSpc>
              <a:buSzPts val="4400"/>
            </a:pP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mm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Google Shape;104;p4">
            <a:extLst>
              <a:ext uri="{FF2B5EF4-FFF2-40B4-BE49-F238E27FC236}">
                <a16:creationId xmlns:a16="http://schemas.microsoft.com/office/drawing/2014/main" id="{0E57B6C8-12F5-1D0A-6515-F35797C78E02}"/>
              </a:ext>
            </a:extLst>
          </p:cNvPr>
          <p:cNvSpPr txBox="1">
            <a:spLocks/>
          </p:cNvSpPr>
          <p:nvPr/>
        </p:nvSpPr>
        <p:spPr>
          <a:xfrm>
            <a:off x="1149456" y="1498565"/>
            <a:ext cx="2863980" cy="687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alt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280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mm</a:t>
            </a:r>
          </a:p>
        </p:txBody>
      </p:sp>
      <p:sp>
        <p:nvSpPr>
          <p:cNvPr id="54" name="Google Shape;104;p4">
            <a:extLst>
              <a:ext uri="{FF2B5EF4-FFF2-40B4-BE49-F238E27FC236}">
                <a16:creationId xmlns:a16="http://schemas.microsoft.com/office/drawing/2014/main" id="{48506D0D-AAF7-CDAC-5675-92A8F18CC324}"/>
              </a:ext>
            </a:extLst>
          </p:cNvPr>
          <p:cNvSpPr txBox="1">
            <a:spLocks/>
          </p:cNvSpPr>
          <p:nvPr/>
        </p:nvSpPr>
        <p:spPr>
          <a:xfrm>
            <a:off x="4926602" y="2816216"/>
            <a:ext cx="1724645" cy="670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10000"/>
              </a:lnSpc>
              <a:buSzPts val="4400"/>
            </a:pPr>
            <a:r>
              <a:rPr 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Motherboard</a:t>
            </a:r>
          </a:p>
          <a:p>
            <a:pPr algn="ctr">
              <a:lnSpc>
                <a:spcPct val="110000"/>
              </a:lnSpc>
              <a:buSzPts val="4400"/>
            </a:pPr>
            <a:r>
              <a:rPr lang="en-US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Support</a:t>
            </a:r>
          </a:p>
        </p:txBody>
      </p:sp>
      <p:sp>
        <p:nvSpPr>
          <p:cNvPr id="2" name="Google Shape;104;p4">
            <a:extLst>
              <a:ext uri="{FF2B5EF4-FFF2-40B4-BE49-F238E27FC236}">
                <a16:creationId xmlns:a16="http://schemas.microsoft.com/office/drawing/2014/main" id="{37B3130A-DEB9-2129-5042-508CD7FC2AA8}"/>
              </a:ext>
            </a:extLst>
          </p:cNvPr>
          <p:cNvSpPr txBox="1">
            <a:spLocks/>
          </p:cNvSpPr>
          <p:nvPr/>
        </p:nvSpPr>
        <p:spPr>
          <a:xfrm>
            <a:off x="5439985" y="4726369"/>
            <a:ext cx="851068" cy="497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00000"/>
              </a:lnSpc>
              <a:buSzPts val="4400"/>
            </a:pPr>
            <a:r>
              <a:rPr lang="en-US" altLang="zh-TW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410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Google Shape;104;p4">
            <a:extLst>
              <a:ext uri="{FF2B5EF4-FFF2-40B4-BE49-F238E27FC236}">
                <a16:creationId xmlns:a16="http://schemas.microsoft.com/office/drawing/2014/main" id="{C45B9D38-9144-6E5D-B530-65C30C3C9F0B}"/>
              </a:ext>
            </a:extLst>
          </p:cNvPr>
          <p:cNvSpPr txBox="1">
            <a:spLocks/>
          </p:cNvSpPr>
          <p:nvPr/>
        </p:nvSpPr>
        <p:spPr>
          <a:xfrm>
            <a:off x="2151869" y="3350440"/>
            <a:ext cx="642775" cy="497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00000"/>
              </a:lnSpc>
              <a:buSzPts val="4400"/>
            </a:pP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mm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56B8CED-2A2B-9956-F38F-1730948AC622}"/>
              </a:ext>
            </a:extLst>
          </p:cNvPr>
          <p:cNvSpPr/>
          <p:nvPr/>
        </p:nvSpPr>
        <p:spPr>
          <a:xfrm>
            <a:off x="1701271" y="725975"/>
            <a:ext cx="8617528" cy="595122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50000">
                <a:schemeClr val="bg1">
                  <a:lumMod val="100000"/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zh-TW" alt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  <p:sp>
        <p:nvSpPr>
          <p:cNvPr id="5" name="Google Shape;104;p4">
            <a:extLst>
              <a:ext uri="{FF2B5EF4-FFF2-40B4-BE49-F238E27FC236}">
                <a16:creationId xmlns:a16="http://schemas.microsoft.com/office/drawing/2014/main" id="{782C2000-CA83-6E04-0D7A-F0CF6BA7186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26999" y="641724"/>
            <a:ext cx="7452124" cy="778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SzPts val="4400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Supports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BTF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Back-Connect Motherboard </a:t>
            </a:r>
          </a:p>
        </p:txBody>
      </p:sp>
      <p:grpSp>
        <p:nvGrpSpPr>
          <p:cNvPr id="6" name="群組 5">
            <a:extLst>
              <a:ext uri="{FF2B5EF4-FFF2-40B4-BE49-F238E27FC236}">
                <a16:creationId xmlns:a16="http://schemas.microsoft.com/office/drawing/2014/main" id="{05A02A62-0C56-7605-89A3-A889BCCE0ECE}"/>
              </a:ext>
            </a:extLst>
          </p:cNvPr>
          <p:cNvGrpSpPr/>
          <p:nvPr/>
        </p:nvGrpSpPr>
        <p:grpSpPr>
          <a:xfrm>
            <a:off x="8526522" y="2968220"/>
            <a:ext cx="3670641" cy="2626306"/>
            <a:chOff x="8613632" y="1459662"/>
            <a:chExt cx="4577460" cy="3275122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F44D0ECB-837E-7FF3-4963-F2CE927008AC}"/>
                </a:ext>
              </a:extLst>
            </p:cNvPr>
            <p:cNvSpPr/>
            <p:nvPr/>
          </p:nvSpPr>
          <p:spPr>
            <a:xfrm>
              <a:off x="8613632" y="1957911"/>
              <a:ext cx="4577460" cy="2776873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lumMod val="100000"/>
                    <a:alpha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zh-TW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新細明體" panose="02020500000000000000" pitchFamily="18" charset="-120"/>
                <a:cs typeface="+mn-cs"/>
                <a:sym typeface="Arial"/>
              </a:endParaRPr>
            </a:p>
          </p:txBody>
        </p:sp>
        <p:pic>
          <p:nvPicPr>
            <p:cNvPr id="8" name="圖片 7">
              <a:extLst>
                <a:ext uri="{FF2B5EF4-FFF2-40B4-BE49-F238E27FC236}">
                  <a16:creationId xmlns:a16="http://schemas.microsoft.com/office/drawing/2014/main" id="{DA9A5AEA-7E95-1852-60CF-87578ADB537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413336" y="1459662"/>
              <a:ext cx="2196389" cy="2381998"/>
            </a:xfrm>
            <a:prstGeom prst="rect">
              <a:avLst/>
            </a:prstGeom>
          </p:spPr>
        </p:pic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B6B5340D-2BD3-FB91-104E-2EA13F042C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030616" y="2111626"/>
              <a:ext cx="2274267" cy="2466457"/>
            </a:xfrm>
            <a:prstGeom prst="rect">
              <a:avLst/>
            </a:prstGeom>
          </p:spPr>
        </p:pic>
      </p:grpSp>
      <p:sp>
        <p:nvSpPr>
          <p:cNvPr id="10" name="文字方塊 9">
            <a:extLst>
              <a:ext uri="{FF2B5EF4-FFF2-40B4-BE49-F238E27FC236}">
                <a16:creationId xmlns:a16="http://schemas.microsoft.com/office/drawing/2014/main" id="{F497ACFB-27AE-E1BA-BBC3-628CD4C747DD}"/>
              </a:ext>
            </a:extLst>
          </p:cNvPr>
          <p:cNvSpPr txBox="1"/>
          <p:nvPr/>
        </p:nvSpPr>
        <p:spPr>
          <a:xfrm>
            <a:off x="8667483" y="2531051"/>
            <a:ext cx="33026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zh-TW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Back-Connect Motherboard </a:t>
            </a:r>
            <a:endParaRPr kumimoji="0" lang="zh-TW" alt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5668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>
          <a:extLst>
            <a:ext uri="{FF2B5EF4-FFF2-40B4-BE49-F238E27FC236}">
              <a16:creationId xmlns:a16="http://schemas.microsoft.com/office/drawing/2014/main" id="{86CA4A11-49F6-0074-7D6E-A0607515A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3345E1ED-C42E-F8AE-A8B1-4771D4A00E9B}"/>
              </a:ext>
            </a:extLst>
          </p:cNvPr>
          <p:cNvSpPr/>
          <p:nvPr/>
        </p:nvSpPr>
        <p:spPr>
          <a:xfrm>
            <a:off x="8027906" y="3671631"/>
            <a:ext cx="4163058" cy="1119689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lumMod val="100000"/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200" dirty="0"/>
          </a:p>
        </p:txBody>
      </p:sp>
      <p:sp>
        <p:nvSpPr>
          <p:cNvPr id="10" name="Google Shape;104;p4">
            <a:extLst>
              <a:ext uri="{FF2B5EF4-FFF2-40B4-BE49-F238E27FC236}">
                <a16:creationId xmlns:a16="http://schemas.microsoft.com/office/drawing/2014/main" id="{A50C338E-B220-49B1-A17B-3BD251909495}"/>
              </a:ext>
            </a:extLst>
          </p:cNvPr>
          <p:cNvSpPr txBox="1">
            <a:spLocks/>
          </p:cNvSpPr>
          <p:nvPr/>
        </p:nvSpPr>
        <p:spPr>
          <a:xfrm>
            <a:off x="9708865" y="3181833"/>
            <a:ext cx="1461287" cy="827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altLang="zh-TW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</p:txBody>
      </p:sp>
      <p:sp>
        <p:nvSpPr>
          <p:cNvPr id="11" name="Google Shape;104;p4">
            <a:extLst>
              <a:ext uri="{FF2B5EF4-FFF2-40B4-BE49-F238E27FC236}">
                <a16:creationId xmlns:a16="http://schemas.microsoft.com/office/drawing/2014/main" id="{3AE48954-30B6-A301-E5CC-8F32D0175C5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01101" y="3717364"/>
            <a:ext cx="3521488" cy="1195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ctr">
              <a:buSzPts val="4400"/>
            </a:pP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High-Performance</a:t>
            </a:r>
            <a:b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Reverse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ARGB Fan</a:t>
            </a:r>
          </a:p>
        </p:txBody>
      </p:sp>
      <p:pic>
        <p:nvPicPr>
          <p:cNvPr id="24" name="圖片 23">
            <a:extLst>
              <a:ext uri="{FF2B5EF4-FFF2-40B4-BE49-F238E27FC236}">
                <a16:creationId xmlns:a16="http://schemas.microsoft.com/office/drawing/2014/main" id="{53892D3A-2A1E-B888-C132-6515BDB191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3593" y="652224"/>
            <a:ext cx="2811832" cy="2811832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5FE22E1A-4B0E-C94B-A888-753BD4278E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9134" y="207945"/>
            <a:ext cx="5655911" cy="5655911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CEFD3152-A46A-F789-AF81-517EC87B927E}"/>
              </a:ext>
            </a:extLst>
          </p:cNvPr>
          <p:cNvSpPr/>
          <p:nvPr/>
        </p:nvSpPr>
        <p:spPr>
          <a:xfrm rot="10800000">
            <a:off x="-1" y="5798539"/>
            <a:ext cx="5439747" cy="77263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lumMod val="100000"/>
                  <a:alpha val="5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200" dirty="0"/>
          </a:p>
        </p:txBody>
      </p:sp>
      <p:sp>
        <p:nvSpPr>
          <p:cNvPr id="15" name="Google Shape;104;p4">
            <a:extLst>
              <a:ext uri="{FF2B5EF4-FFF2-40B4-BE49-F238E27FC236}">
                <a16:creationId xmlns:a16="http://schemas.microsoft.com/office/drawing/2014/main" id="{1A2467AC-8844-8E09-E199-40146BA73226}"/>
              </a:ext>
            </a:extLst>
          </p:cNvPr>
          <p:cNvSpPr txBox="1">
            <a:spLocks/>
          </p:cNvSpPr>
          <p:nvPr/>
        </p:nvSpPr>
        <p:spPr>
          <a:xfrm>
            <a:off x="1000033" y="5314793"/>
            <a:ext cx="1768158" cy="752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altLang="zh-TW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</p:txBody>
      </p:sp>
      <p:sp>
        <p:nvSpPr>
          <p:cNvPr id="16" name="Google Shape;104;p4">
            <a:extLst>
              <a:ext uri="{FF2B5EF4-FFF2-40B4-BE49-F238E27FC236}">
                <a16:creationId xmlns:a16="http://schemas.microsoft.com/office/drawing/2014/main" id="{EEAC1967-DDF1-7576-8B36-CF804A4EA59C}"/>
              </a:ext>
            </a:extLst>
          </p:cNvPr>
          <p:cNvSpPr txBox="1">
            <a:spLocks/>
          </p:cNvSpPr>
          <p:nvPr/>
        </p:nvSpPr>
        <p:spPr>
          <a:xfrm>
            <a:off x="0" y="5990642"/>
            <a:ext cx="4752516" cy="495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High-Performance</a:t>
            </a:r>
            <a:r>
              <a:rPr lang="zh-TW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ARGB Fan</a:t>
            </a:r>
          </a:p>
        </p:txBody>
      </p:sp>
      <p:pic>
        <p:nvPicPr>
          <p:cNvPr id="19" name="圖片 18">
            <a:extLst>
              <a:ext uri="{FF2B5EF4-FFF2-40B4-BE49-F238E27FC236}">
                <a16:creationId xmlns:a16="http://schemas.microsoft.com/office/drawing/2014/main" id="{02532C8B-768F-6302-7209-1FB86003957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769" y="2747254"/>
            <a:ext cx="2811832" cy="2811832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6D954A91-4DD2-B8DD-05D8-BC4EF6BD4440}"/>
              </a:ext>
            </a:extLst>
          </p:cNvPr>
          <p:cNvSpPr/>
          <p:nvPr/>
        </p:nvSpPr>
        <p:spPr>
          <a:xfrm>
            <a:off x="6715114" y="1040092"/>
            <a:ext cx="1427584" cy="3544958"/>
          </a:xfrm>
          <a:prstGeom prst="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A1C162B-79FB-5DC5-6266-E3968FDEDA53}"/>
              </a:ext>
            </a:extLst>
          </p:cNvPr>
          <p:cNvSpPr/>
          <p:nvPr/>
        </p:nvSpPr>
        <p:spPr>
          <a:xfrm>
            <a:off x="3328103" y="4478698"/>
            <a:ext cx="5270466" cy="915782"/>
          </a:xfrm>
          <a:prstGeom prst="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B8711C8B-649B-9296-6D14-23299DFBF6A1}"/>
              </a:ext>
            </a:extLst>
          </p:cNvPr>
          <p:cNvSpPr/>
          <p:nvPr/>
        </p:nvSpPr>
        <p:spPr>
          <a:xfrm>
            <a:off x="3318772" y="1203084"/>
            <a:ext cx="1045028" cy="1652086"/>
          </a:xfrm>
          <a:prstGeom prst="rect">
            <a:avLst/>
          </a:prstGeom>
          <a:noFill/>
          <a:ln w="381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矩形: 圓角化對角角落 1">
            <a:extLst>
              <a:ext uri="{FF2B5EF4-FFF2-40B4-BE49-F238E27FC236}">
                <a16:creationId xmlns:a16="http://schemas.microsoft.com/office/drawing/2014/main" id="{64FE2729-8FF4-C9F1-EE46-CC011910A1A2}"/>
              </a:ext>
            </a:extLst>
          </p:cNvPr>
          <p:cNvSpPr/>
          <p:nvPr/>
        </p:nvSpPr>
        <p:spPr>
          <a:xfrm>
            <a:off x="1805167" y="2685841"/>
            <a:ext cx="328895" cy="328895"/>
          </a:xfrm>
          <a:prstGeom prst="round2Diag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: 圓角化對角角落 17">
            <a:extLst>
              <a:ext uri="{FF2B5EF4-FFF2-40B4-BE49-F238E27FC236}">
                <a16:creationId xmlns:a16="http://schemas.microsoft.com/office/drawing/2014/main" id="{EE7D2D0B-8CE2-BA05-D1C0-066F7557CDAE}"/>
              </a:ext>
            </a:extLst>
          </p:cNvPr>
          <p:cNvSpPr/>
          <p:nvPr/>
        </p:nvSpPr>
        <p:spPr>
          <a:xfrm>
            <a:off x="9247438" y="616012"/>
            <a:ext cx="328895" cy="328895"/>
          </a:xfrm>
          <a:prstGeom prst="round2Diag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矩形: 圓角化對角角落 19">
            <a:extLst>
              <a:ext uri="{FF2B5EF4-FFF2-40B4-BE49-F238E27FC236}">
                <a16:creationId xmlns:a16="http://schemas.microsoft.com/office/drawing/2014/main" id="{FA4F1B91-F8DD-0806-50FB-E04B4BB21B03}"/>
              </a:ext>
            </a:extLst>
          </p:cNvPr>
          <p:cNvSpPr/>
          <p:nvPr/>
        </p:nvSpPr>
        <p:spPr>
          <a:xfrm>
            <a:off x="9669347" y="616012"/>
            <a:ext cx="328895" cy="328895"/>
          </a:xfrm>
          <a:prstGeom prst="round2Diag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矩形: 圓角化對角角落 20">
            <a:extLst>
              <a:ext uri="{FF2B5EF4-FFF2-40B4-BE49-F238E27FC236}">
                <a16:creationId xmlns:a16="http://schemas.microsoft.com/office/drawing/2014/main" id="{91EE95BA-5E22-3A52-C070-948C7B51A015}"/>
              </a:ext>
            </a:extLst>
          </p:cNvPr>
          <p:cNvSpPr/>
          <p:nvPr/>
        </p:nvSpPr>
        <p:spPr>
          <a:xfrm>
            <a:off x="10091256" y="616012"/>
            <a:ext cx="328895" cy="328895"/>
          </a:xfrm>
          <a:prstGeom prst="round2Diag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矩形: 圓角化對角角落 11">
            <a:extLst>
              <a:ext uri="{FF2B5EF4-FFF2-40B4-BE49-F238E27FC236}">
                <a16:creationId xmlns:a16="http://schemas.microsoft.com/office/drawing/2014/main" id="{FE1ABD5A-1CF8-AC02-8E33-3E36CB29151E}"/>
              </a:ext>
            </a:extLst>
          </p:cNvPr>
          <p:cNvSpPr/>
          <p:nvPr/>
        </p:nvSpPr>
        <p:spPr>
          <a:xfrm>
            <a:off x="10513165" y="616012"/>
            <a:ext cx="328895" cy="328895"/>
          </a:xfrm>
          <a:prstGeom prst="round2Diag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矩形: 圓角化對角角落 13">
            <a:extLst>
              <a:ext uri="{FF2B5EF4-FFF2-40B4-BE49-F238E27FC236}">
                <a16:creationId xmlns:a16="http://schemas.microsoft.com/office/drawing/2014/main" id="{4E90F806-96BA-F8FF-7E1B-53C8DFCAD9C6}"/>
              </a:ext>
            </a:extLst>
          </p:cNvPr>
          <p:cNvSpPr/>
          <p:nvPr/>
        </p:nvSpPr>
        <p:spPr>
          <a:xfrm>
            <a:off x="10935074" y="616012"/>
            <a:ext cx="328895" cy="328895"/>
          </a:xfrm>
          <a:prstGeom prst="round2Diag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矩形: 圓角化對角角落 21">
            <a:extLst>
              <a:ext uri="{FF2B5EF4-FFF2-40B4-BE49-F238E27FC236}">
                <a16:creationId xmlns:a16="http://schemas.microsoft.com/office/drawing/2014/main" id="{28F06321-DBA8-C106-7670-E3F7EC86A0B2}"/>
              </a:ext>
            </a:extLst>
          </p:cNvPr>
          <p:cNvSpPr/>
          <p:nvPr/>
        </p:nvSpPr>
        <p:spPr>
          <a:xfrm>
            <a:off x="11356983" y="616012"/>
            <a:ext cx="328895" cy="328895"/>
          </a:xfrm>
          <a:prstGeom prst="round2Diag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2490DF0D-EE6D-0DC5-68BE-ABBFBDA94D9A}"/>
              </a:ext>
            </a:extLst>
          </p:cNvPr>
          <p:cNvSpPr txBox="1"/>
          <p:nvPr/>
        </p:nvSpPr>
        <p:spPr>
          <a:xfrm>
            <a:off x="5439746" y="5698192"/>
            <a:ext cx="60265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solidFill>
                  <a:schemeClr val="bg1"/>
                </a:solidFill>
              </a:rPr>
              <a:t>This model comes standard with</a:t>
            </a:r>
            <a:r>
              <a:rPr lang="en-US" altLang="zh-TW" b="1" dirty="0">
                <a:solidFill>
                  <a:srgbClr val="FFFF00"/>
                </a:solidFill>
              </a:rPr>
              <a:t> </a:t>
            </a:r>
            <a:r>
              <a:rPr lang="en-US" altLang="zh-TW" sz="2400" b="1" dirty="0">
                <a:solidFill>
                  <a:srgbClr val="FFFF00"/>
                </a:solidFill>
              </a:rPr>
              <a:t>7</a:t>
            </a:r>
            <a:r>
              <a:rPr lang="en-US" altLang="zh-TW" dirty="0">
                <a:solidFill>
                  <a:schemeClr val="bg1"/>
                </a:solidFill>
              </a:rPr>
              <a:t> ARGB fans</a:t>
            </a:r>
          </a:p>
          <a:p>
            <a:r>
              <a:rPr lang="en-US" altLang="zh-TW" sz="1600" b="1" dirty="0">
                <a:solidFill>
                  <a:schemeClr val="bg1"/>
                </a:solidFill>
              </a:rPr>
              <a:t>(</a:t>
            </a:r>
            <a:r>
              <a:rPr lang="en-US" altLang="zh-TW" sz="1600" b="1" dirty="0">
                <a:solidFill>
                  <a:srgbClr val="FFFF00"/>
                </a:solidFill>
              </a:rPr>
              <a:t>6</a:t>
            </a:r>
            <a:r>
              <a:rPr lang="en-US" altLang="zh-TW" sz="1600" b="1" dirty="0">
                <a:solidFill>
                  <a:schemeClr val="bg1"/>
                </a:solidFill>
              </a:rPr>
              <a:t> reverse-fans +</a:t>
            </a:r>
            <a:r>
              <a:rPr lang="en-US" altLang="zh-TW" sz="1600" b="1" dirty="0">
                <a:solidFill>
                  <a:srgbClr val="FFFF00"/>
                </a:solidFill>
              </a:rPr>
              <a:t> 1</a:t>
            </a:r>
            <a:r>
              <a:rPr lang="en-US" altLang="zh-TW" sz="1600" b="1" dirty="0">
                <a:solidFill>
                  <a:schemeClr val="bg1"/>
                </a:solidFill>
              </a:rPr>
              <a:t> standard fan)</a:t>
            </a:r>
          </a:p>
          <a:p>
            <a:r>
              <a:rPr lang="en-US" altLang="zh-TW" dirty="0">
                <a:solidFill>
                  <a:schemeClr val="bg1"/>
                </a:solidFill>
              </a:rPr>
              <a:t>The raised bottom fan bracket increases intake airflow for the bottom fans.</a:t>
            </a:r>
            <a:endParaRPr lang="zh-TW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4291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>
          <a:extLst>
            <a:ext uri="{FF2B5EF4-FFF2-40B4-BE49-F238E27FC236}">
              <a16:creationId xmlns:a16="http://schemas.microsoft.com/office/drawing/2014/main" id="{927FBB5B-CF45-ABEA-7D6C-542915C30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圖片 31">
            <a:extLst>
              <a:ext uri="{FF2B5EF4-FFF2-40B4-BE49-F238E27FC236}">
                <a16:creationId xmlns:a16="http://schemas.microsoft.com/office/drawing/2014/main" id="{C88B4752-7BA1-71A9-93FC-C727354CA6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3213" y="-905071"/>
            <a:ext cx="7747782" cy="7747782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C57B5772-A276-AA0D-5F75-057D93BAB551}"/>
              </a:ext>
            </a:extLst>
          </p:cNvPr>
          <p:cNvSpPr/>
          <p:nvPr/>
        </p:nvSpPr>
        <p:spPr>
          <a:xfrm>
            <a:off x="1787235" y="481820"/>
            <a:ext cx="8617528" cy="595122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50000">
                <a:schemeClr val="bg1">
                  <a:lumMod val="100000"/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zh-TW" alt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新細明體" panose="02020500000000000000" pitchFamily="18" charset="-120"/>
              <a:cs typeface="+mn-cs"/>
              <a:sym typeface="Arial"/>
            </a:endParaRPr>
          </a:p>
        </p:txBody>
      </p:sp>
      <p:sp>
        <p:nvSpPr>
          <p:cNvPr id="14" name="Google Shape;104;p4">
            <a:extLst>
              <a:ext uri="{FF2B5EF4-FFF2-40B4-BE49-F238E27FC236}">
                <a16:creationId xmlns:a16="http://schemas.microsoft.com/office/drawing/2014/main" id="{0A07BFAA-CC52-F8F2-8267-8898197B752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225777" y="500945"/>
            <a:ext cx="7740445" cy="569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4400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Dual Chamber </a:t>
            </a:r>
            <a:r>
              <a:rPr lang="en-US" altLang="zh-TW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High </a:t>
            </a:r>
            <a:r>
              <a:rPr lang="en-US" altLang="zh-TW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Airflow Performance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圖片 17">
            <a:extLst>
              <a:ext uri="{FF2B5EF4-FFF2-40B4-BE49-F238E27FC236}">
                <a16:creationId xmlns:a16="http://schemas.microsoft.com/office/drawing/2014/main" id="{01AB60CE-FFC2-812C-04A3-CC5631BCF2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772" y="1331777"/>
            <a:ext cx="5693043" cy="5693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182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>
          <a:extLst>
            <a:ext uri="{FF2B5EF4-FFF2-40B4-BE49-F238E27FC236}">
              <a16:creationId xmlns:a16="http://schemas.microsoft.com/office/drawing/2014/main" id="{328B8666-B021-24A9-CC87-6675E49E0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圖片 21">
            <a:extLst>
              <a:ext uri="{FF2B5EF4-FFF2-40B4-BE49-F238E27FC236}">
                <a16:creationId xmlns:a16="http://schemas.microsoft.com/office/drawing/2014/main" id="{8FE4E1BA-8F4F-DA95-574B-4AC1F56868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5507" y="0"/>
            <a:ext cx="5946989" cy="5946989"/>
          </a:xfrm>
          <a:prstGeom prst="rect">
            <a:avLst/>
          </a:prstGeom>
        </p:spPr>
      </p:pic>
      <p:sp>
        <p:nvSpPr>
          <p:cNvPr id="15" name="Google Shape;104;p4">
            <a:extLst>
              <a:ext uri="{FF2B5EF4-FFF2-40B4-BE49-F238E27FC236}">
                <a16:creationId xmlns:a16="http://schemas.microsoft.com/office/drawing/2014/main" id="{91105145-C7D7-043C-AEA6-266DE7CB70CE}"/>
              </a:ext>
            </a:extLst>
          </p:cNvPr>
          <p:cNvSpPr txBox="1">
            <a:spLocks/>
          </p:cNvSpPr>
          <p:nvPr/>
        </p:nvSpPr>
        <p:spPr>
          <a:xfrm>
            <a:off x="3112510" y="340677"/>
            <a:ext cx="2670127" cy="8312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ATX &amp; Standard /</a:t>
            </a:r>
          </a:p>
          <a:p>
            <a:pPr algn="ctr">
              <a:buSzPts val="4400"/>
            </a:pP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up to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220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mm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A60FA742-B19A-4C81-9FC4-37F603B2CDD0}"/>
              </a:ext>
            </a:extLst>
          </p:cNvPr>
          <p:cNvSpPr/>
          <p:nvPr/>
        </p:nvSpPr>
        <p:spPr>
          <a:xfrm>
            <a:off x="2761407" y="5993778"/>
            <a:ext cx="6111089" cy="529877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50000">
                <a:schemeClr val="bg1">
                  <a:lumMod val="100000"/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Google Shape;104;p4">
            <a:extLst>
              <a:ext uri="{FF2B5EF4-FFF2-40B4-BE49-F238E27FC236}">
                <a16:creationId xmlns:a16="http://schemas.microsoft.com/office/drawing/2014/main" id="{A00FAC66-241A-447B-AA55-674AF9DFB100}"/>
              </a:ext>
            </a:extLst>
          </p:cNvPr>
          <p:cNvSpPr txBox="1">
            <a:spLocks/>
          </p:cNvSpPr>
          <p:nvPr/>
        </p:nvSpPr>
        <p:spPr>
          <a:xfrm>
            <a:off x="2954745" y="6010111"/>
            <a:ext cx="5724412" cy="555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altLang="zh-TW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3.5’’</a:t>
            </a:r>
            <a:r>
              <a: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Drive &amp;</a:t>
            </a:r>
            <a:r>
              <a:rPr lang="en-US" altLang="zh-TW" sz="2800" b="1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en-US" altLang="zh-TW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X 2.5’’Drive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31A5AEE-3051-8941-0F26-023DD663305F}"/>
              </a:ext>
            </a:extLst>
          </p:cNvPr>
          <p:cNvSpPr/>
          <p:nvPr/>
        </p:nvSpPr>
        <p:spPr>
          <a:xfrm>
            <a:off x="3356794" y="1200203"/>
            <a:ext cx="2181562" cy="2012918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highlight>
                <a:srgbClr val="FFFF00"/>
              </a:highlight>
            </a:endParaRPr>
          </a:p>
        </p:txBody>
      </p:sp>
      <p:sp>
        <p:nvSpPr>
          <p:cNvPr id="7" name="Google Shape;104;p4">
            <a:extLst>
              <a:ext uri="{FF2B5EF4-FFF2-40B4-BE49-F238E27FC236}">
                <a16:creationId xmlns:a16="http://schemas.microsoft.com/office/drawing/2014/main" id="{5CD19954-FE61-9E83-D487-CF4C28AD0942}"/>
              </a:ext>
            </a:extLst>
          </p:cNvPr>
          <p:cNvSpPr txBox="1">
            <a:spLocks/>
          </p:cNvSpPr>
          <p:nvPr/>
        </p:nvSpPr>
        <p:spPr>
          <a:xfrm>
            <a:off x="3256729" y="2036920"/>
            <a:ext cx="2381691" cy="471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PSU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FFA50CBF-8178-B196-E63C-62A1334760C3}"/>
              </a:ext>
            </a:extLst>
          </p:cNvPr>
          <p:cNvSpPr/>
          <p:nvPr/>
        </p:nvSpPr>
        <p:spPr>
          <a:xfrm>
            <a:off x="2925507" y="2951863"/>
            <a:ext cx="3728139" cy="2491273"/>
          </a:xfrm>
          <a:prstGeom prst="rect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490954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>
          <a:extLst>
            <a:ext uri="{FF2B5EF4-FFF2-40B4-BE49-F238E27FC236}">
              <a16:creationId xmlns:a16="http://schemas.microsoft.com/office/drawing/2014/main" id="{9FB8218B-2837-C637-484E-046251E85F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1F105E0E-C940-0672-A305-A47DC06C37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1432" y="1005384"/>
            <a:ext cx="6649441" cy="4255642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C65686BA-1685-40FD-AC7D-F9FE962B1F7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2" r="102"/>
          <a:stretch/>
        </p:blipFill>
        <p:spPr>
          <a:xfrm>
            <a:off x="290593" y="548752"/>
            <a:ext cx="5132433" cy="5142920"/>
          </a:xfrm>
          <a:prstGeom prst="rect">
            <a:avLst/>
          </a:prstGeom>
        </p:spPr>
      </p:pic>
      <p:grpSp>
        <p:nvGrpSpPr>
          <p:cNvPr id="12" name="群組 11">
            <a:extLst>
              <a:ext uri="{FF2B5EF4-FFF2-40B4-BE49-F238E27FC236}">
                <a16:creationId xmlns:a16="http://schemas.microsoft.com/office/drawing/2014/main" id="{55E01B99-A4C9-4CF8-AF42-D2A8D5C5DA91}"/>
              </a:ext>
            </a:extLst>
          </p:cNvPr>
          <p:cNvGrpSpPr/>
          <p:nvPr/>
        </p:nvGrpSpPr>
        <p:grpSpPr>
          <a:xfrm>
            <a:off x="1658283" y="5865561"/>
            <a:ext cx="8875435" cy="575264"/>
            <a:chOff x="637735" y="5654626"/>
            <a:chExt cx="9762978" cy="749357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6BA9677E-AE87-EB52-573D-82E606808B5D}"/>
                </a:ext>
              </a:extLst>
            </p:cNvPr>
            <p:cNvSpPr/>
            <p:nvPr/>
          </p:nvSpPr>
          <p:spPr>
            <a:xfrm>
              <a:off x="637735" y="5654626"/>
              <a:ext cx="9762978" cy="749356"/>
            </a:xfrm>
            <a:prstGeom prst="rect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50000">
                  <a:schemeClr val="bg1">
                    <a:lumMod val="100000"/>
                    <a:alpha val="5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15" name="Google Shape;104;p4">
              <a:extLst>
                <a:ext uri="{FF2B5EF4-FFF2-40B4-BE49-F238E27FC236}">
                  <a16:creationId xmlns:a16="http://schemas.microsoft.com/office/drawing/2014/main" id="{857AACFE-F880-2577-E78B-D43827ED6EB7}"/>
                </a:ext>
              </a:extLst>
            </p:cNvPr>
            <p:cNvSpPr txBox="1">
              <a:spLocks/>
            </p:cNvSpPr>
            <p:nvPr/>
          </p:nvSpPr>
          <p:spPr>
            <a:xfrm>
              <a:off x="1617709" y="5705059"/>
              <a:ext cx="7803029" cy="6989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rm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  <a:defRPr sz="4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 sz="18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>
                <a:buSzPts val="4400"/>
              </a:pPr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Easy Clean</a:t>
              </a:r>
              <a:r>
                <a:rPr lang="en-US" sz="2800" b="1" dirty="0">
                  <a:solidFill>
                    <a:schemeClr val="bg1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With </a:t>
              </a:r>
              <a:r>
                <a:rPr lang="en-US" sz="28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Removable</a:t>
              </a:r>
              <a:r>
                <a:rPr 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Dust Filters</a:t>
              </a:r>
            </a:p>
          </p:txBody>
        </p:sp>
      </p:grpSp>
      <p:sp>
        <p:nvSpPr>
          <p:cNvPr id="7" name="Google Shape;104;p4">
            <a:extLst>
              <a:ext uri="{FF2B5EF4-FFF2-40B4-BE49-F238E27FC236}">
                <a16:creationId xmlns:a16="http://schemas.microsoft.com/office/drawing/2014/main" id="{A6E2573A-3DC8-958A-164B-47F40991EBFB}"/>
              </a:ext>
            </a:extLst>
          </p:cNvPr>
          <p:cNvSpPr txBox="1">
            <a:spLocks/>
          </p:cNvSpPr>
          <p:nvPr/>
        </p:nvSpPr>
        <p:spPr>
          <a:xfrm>
            <a:off x="6318767" y="4601880"/>
            <a:ext cx="2492055" cy="471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Bottom</a:t>
            </a:r>
          </a:p>
        </p:txBody>
      </p:sp>
      <p:sp>
        <p:nvSpPr>
          <p:cNvPr id="9" name="Google Shape;104;p4">
            <a:extLst>
              <a:ext uri="{FF2B5EF4-FFF2-40B4-BE49-F238E27FC236}">
                <a16:creationId xmlns:a16="http://schemas.microsoft.com/office/drawing/2014/main" id="{61B1F535-D3A5-A8A2-D2F1-E9070C455997}"/>
              </a:ext>
            </a:extLst>
          </p:cNvPr>
          <p:cNvSpPr txBox="1">
            <a:spLocks/>
          </p:cNvSpPr>
          <p:nvPr/>
        </p:nvSpPr>
        <p:spPr>
          <a:xfrm>
            <a:off x="1620106" y="1125265"/>
            <a:ext cx="2110386" cy="471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Top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7A1DC0C-20AD-06BA-A43E-47873DA214DE}"/>
              </a:ext>
            </a:extLst>
          </p:cNvPr>
          <p:cNvSpPr/>
          <p:nvPr/>
        </p:nvSpPr>
        <p:spPr>
          <a:xfrm>
            <a:off x="651850" y="548751"/>
            <a:ext cx="4046899" cy="1624082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highlight>
                <a:srgbClr val="FFFF00"/>
              </a:highlight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1940CD20-ACE2-6302-0636-ABDBB623E31D}"/>
              </a:ext>
            </a:extLst>
          </p:cNvPr>
          <p:cNvSpPr/>
          <p:nvPr/>
        </p:nvSpPr>
        <p:spPr>
          <a:xfrm>
            <a:off x="5641560" y="4411895"/>
            <a:ext cx="3846471" cy="851025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964303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圖片 30">
            <a:extLst>
              <a:ext uri="{FF2B5EF4-FFF2-40B4-BE49-F238E27FC236}">
                <a16:creationId xmlns:a16="http://schemas.microsoft.com/office/drawing/2014/main" id="{16D078E4-C6CF-4413-BCE4-4B7B804C2E5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568475" y="1256479"/>
            <a:ext cx="4345042" cy="4345042"/>
          </a:xfrm>
          <a:prstGeom prst="rect">
            <a:avLst/>
          </a:prstGeom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21174F0B-F0BF-717E-8C67-DF37D984F1D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9176" t="-756" r="1994" b="55296"/>
          <a:stretch>
            <a:fillRect/>
          </a:stretch>
        </p:blipFill>
        <p:spPr>
          <a:xfrm>
            <a:off x="0" y="1"/>
            <a:ext cx="7366413" cy="6858000"/>
          </a:xfrm>
          <a:prstGeom prst="rect">
            <a:avLst/>
          </a:prstGeom>
        </p:spPr>
      </p:pic>
      <p:sp>
        <p:nvSpPr>
          <p:cNvPr id="38" name="矩形 37">
            <a:extLst>
              <a:ext uri="{FF2B5EF4-FFF2-40B4-BE49-F238E27FC236}">
                <a16:creationId xmlns:a16="http://schemas.microsoft.com/office/drawing/2014/main" id="{B189C4D0-D6E0-FEC8-5510-64BDDFE8079D}"/>
              </a:ext>
            </a:extLst>
          </p:cNvPr>
          <p:cNvSpPr/>
          <p:nvPr/>
        </p:nvSpPr>
        <p:spPr>
          <a:xfrm>
            <a:off x="6844420" y="5914049"/>
            <a:ext cx="5009723" cy="615635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50000">
                <a:schemeClr val="bg1">
                  <a:lumMod val="100000"/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5" name="Google Shape;104;p4">
            <a:extLst>
              <a:ext uri="{FF2B5EF4-FFF2-40B4-BE49-F238E27FC236}">
                <a16:creationId xmlns:a16="http://schemas.microsoft.com/office/drawing/2014/main" id="{D923A7F6-B380-56C9-5F8E-739E3CFC144D}"/>
              </a:ext>
            </a:extLst>
          </p:cNvPr>
          <p:cNvSpPr txBox="1">
            <a:spLocks/>
          </p:cNvSpPr>
          <p:nvPr/>
        </p:nvSpPr>
        <p:spPr>
          <a:xfrm>
            <a:off x="7414608" y="5976842"/>
            <a:ext cx="3869346" cy="518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Tool-free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Removal</a:t>
            </a: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A95D7A5B-58DF-2C13-4BB3-88710EE09DCA}"/>
              </a:ext>
            </a:extLst>
          </p:cNvPr>
          <p:cNvSpPr txBox="1"/>
          <p:nvPr/>
        </p:nvSpPr>
        <p:spPr>
          <a:xfrm>
            <a:off x="4266241" y="1565099"/>
            <a:ext cx="2408401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Power Button</a:t>
            </a:r>
            <a:endParaRPr lang="zh-TW" alt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直線接點 3">
            <a:extLst>
              <a:ext uri="{FF2B5EF4-FFF2-40B4-BE49-F238E27FC236}">
                <a16:creationId xmlns:a16="http://schemas.microsoft.com/office/drawing/2014/main" id="{191A837C-5510-65A4-A85B-5C5CCBF64427}"/>
              </a:ext>
            </a:extLst>
          </p:cNvPr>
          <p:cNvCxnSpPr>
            <a:cxnSpLocks/>
          </p:cNvCxnSpPr>
          <p:nvPr/>
        </p:nvCxnSpPr>
        <p:spPr>
          <a:xfrm flipH="1">
            <a:off x="5461068" y="2116881"/>
            <a:ext cx="320" cy="858704"/>
          </a:xfrm>
          <a:prstGeom prst="line">
            <a:avLst/>
          </a:prstGeom>
          <a:ln w="28575">
            <a:solidFill>
              <a:srgbClr val="F2F2F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字方塊 4">
            <a:extLst>
              <a:ext uri="{FF2B5EF4-FFF2-40B4-BE49-F238E27FC236}">
                <a16:creationId xmlns:a16="http://schemas.microsoft.com/office/drawing/2014/main" id="{3ED265EE-09ED-6E0A-CBB0-64210F46795A}"/>
              </a:ext>
            </a:extLst>
          </p:cNvPr>
          <p:cNvSpPr txBox="1"/>
          <p:nvPr/>
        </p:nvSpPr>
        <p:spPr>
          <a:xfrm>
            <a:off x="3578101" y="4041345"/>
            <a:ext cx="2652527" cy="461665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5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Reset Button</a:t>
            </a:r>
            <a:endParaRPr lang="zh-TW" alt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直線接點 5">
            <a:extLst>
              <a:ext uri="{FF2B5EF4-FFF2-40B4-BE49-F238E27FC236}">
                <a16:creationId xmlns:a16="http://schemas.microsoft.com/office/drawing/2014/main" id="{673F356C-0047-E139-AD75-A41E212F5F37}"/>
              </a:ext>
            </a:extLst>
          </p:cNvPr>
          <p:cNvCxnSpPr>
            <a:cxnSpLocks/>
          </p:cNvCxnSpPr>
          <p:nvPr/>
        </p:nvCxnSpPr>
        <p:spPr>
          <a:xfrm>
            <a:off x="4904365" y="2920662"/>
            <a:ext cx="0" cy="1124374"/>
          </a:xfrm>
          <a:prstGeom prst="line">
            <a:avLst/>
          </a:prstGeom>
          <a:ln w="28575">
            <a:solidFill>
              <a:srgbClr val="F2F2F2"/>
            </a:solidFill>
          </a:ln>
          <a:effectLst>
            <a:outerShdw blurRad="25400" dist="25400" dir="2700000" algn="tl" rotWithShape="0">
              <a:prstClr val="black">
                <a:alpha val="3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1111A262-DBA1-B80B-E123-5CB094219559}"/>
              </a:ext>
            </a:extLst>
          </p:cNvPr>
          <p:cNvCxnSpPr>
            <a:cxnSpLocks/>
          </p:cNvCxnSpPr>
          <p:nvPr/>
        </p:nvCxnSpPr>
        <p:spPr>
          <a:xfrm>
            <a:off x="4234866" y="998017"/>
            <a:ext cx="0" cy="1064361"/>
          </a:xfrm>
          <a:prstGeom prst="line">
            <a:avLst/>
          </a:prstGeom>
          <a:ln w="28575">
            <a:solidFill>
              <a:srgbClr val="F2F2F2"/>
            </a:solidFill>
          </a:ln>
          <a:effectLst>
            <a:outerShdw blurRad="25400" dist="25400" dir="2700000" algn="tl" rotWithShape="0">
              <a:prstClr val="black">
                <a:alpha val="3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>
            <a:extLst>
              <a:ext uri="{FF2B5EF4-FFF2-40B4-BE49-F238E27FC236}">
                <a16:creationId xmlns:a16="http://schemas.microsoft.com/office/drawing/2014/main" id="{44EF9460-BC7C-D876-584F-F7B0B63C4875}"/>
              </a:ext>
            </a:extLst>
          </p:cNvPr>
          <p:cNvSpPr/>
          <p:nvPr/>
        </p:nvSpPr>
        <p:spPr>
          <a:xfrm>
            <a:off x="3589684" y="2237649"/>
            <a:ext cx="1190546" cy="523220"/>
          </a:xfrm>
          <a:prstGeom prst="rect">
            <a:avLst/>
          </a:prstGeom>
          <a:noFill/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/>
              <a:t>       </a:t>
            </a:r>
            <a:endParaRPr lang="zh-TW" altLang="en-US" dirty="0"/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3B5E82B0-E741-B83D-EFD8-A70D17FBA698}"/>
              </a:ext>
            </a:extLst>
          </p:cNvPr>
          <p:cNvSpPr txBox="1"/>
          <p:nvPr/>
        </p:nvSpPr>
        <p:spPr>
          <a:xfrm>
            <a:off x="2709099" y="418070"/>
            <a:ext cx="3051534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zh-TW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X USB3.0 / </a:t>
            </a:r>
            <a:r>
              <a:rPr lang="en-US" altLang="zh-TW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altLang="zh-TW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X USB</a:t>
            </a:r>
            <a:endParaRPr lang="zh-TW" alt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圖片 28">
            <a:extLst>
              <a:ext uri="{FF2B5EF4-FFF2-40B4-BE49-F238E27FC236}">
                <a16:creationId xmlns:a16="http://schemas.microsoft.com/office/drawing/2014/main" id="{5C638AD0-F5DA-59CD-5858-D6A7417810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7948" y="2760869"/>
            <a:ext cx="2630601" cy="136663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D1634814-DEB3-6FB3-434B-2931F18BFA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955690"/>
              </p:ext>
            </p:extLst>
          </p:nvPr>
        </p:nvGraphicFramePr>
        <p:xfrm>
          <a:off x="2387764" y="610739"/>
          <a:ext cx="7416471" cy="5884675"/>
        </p:xfrm>
        <a:graphic>
          <a:graphicData uri="http://schemas.openxmlformats.org/drawingml/2006/table">
            <a:tbl>
              <a:tblPr>
                <a:solidFill>
                  <a:srgbClr val="000000">
                    <a:alpha val="40000"/>
                  </a:srgbClr>
                </a:solidFill>
                <a:tableStyleId>{5C22544A-7EE6-4342-B048-85BDC9FD1C3A}</a:tableStyleId>
              </a:tblPr>
              <a:tblGrid>
                <a:gridCol w="1100971">
                  <a:extLst>
                    <a:ext uri="{9D8B030D-6E8A-4147-A177-3AD203B41FA5}">
                      <a16:colId xmlns:a16="http://schemas.microsoft.com/office/drawing/2014/main" val="2231745521"/>
                    </a:ext>
                  </a:extLst>
                </a:gridCol>
                <a:gridCol w="932560">
                  <a:extLst>
                    <a:ext uri="{9D8B030D-6E8A-4147-A177-3AD203B41FA5}">
                      <a16:colId xmlns:a16="http://schemas.microsoft.com/office/drawing/2014/main" val="2171589621"/>
                    </a:ext>
                  </a:extLst>
                </a:gridCol>
                <a:gridCol w="5382940">
                  <a:extLst>
                    <a:ext uri="{9D8B030D-6E8A-4147-A177-3AD203B41FA5}">
                      <a16:colId xmlns:a16="http://schemas.microsoft.com/office/drawing/2014/main" val="2796367433"/>
                    </a:ext>
                  </a:extLst>
                </a:gridCol>
              </a:tblGrid>
              <a:tr h="24815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altLang="zh-TW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Best</a:t>
                      </a:r>
                      <a:endParaRPr lang="zh-TW" alt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Black</a:t>
                      </a: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2098385"/>
                  </a:ext>
                </a:extLst>
              </a:tr>
              <a:tr h="24815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Part no.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BFC-CAS-1000W-KKGXK-7A</a:t>
                      </a: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8849213"/>
                  </a:ext>
                </a:extLst>
              </a:tr>
              <a:tr h="24815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EAN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新細明體" panose="02020500000000000000" pitchFamily="18" charset="-120"/>
                        </a:rPr>
                        <a:t>4712883213489</a:t>
                      </a: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9841938"/>
                  </a:ext>
                </a:extLst>
              </a:tr>
              <a:tr h="24815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UPC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新細明體" panose="02020500000000000000" pitchFamily="18" charset="-120"/>
                        </a:rPr>
                        <a:t>886027010525</a:t>
                      </a: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1668513"/>
                  </a:ext>
                </a:extLst>
              </a:tr>
              <a:tr h="27943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Net weight  (NW)</a:t>
                      </a:r>
                    </a:p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Gross weight (GW)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5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N.W: Kgs /   G.W: Kgs</a:t>
                      </a:r>
                      <a:endParaRPr lang="en-US" altLang="zh-TW" sz="105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824672"/>
                  </a:ext>
                </a:extLst>
              </a:tr>
              <a:tr h="24815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Materials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Steel, Mesh, Plastic, Tempered Glass 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186900"/>
                  </a:ext>
                </a:extLst>
              </a:tr>
              <a:tr h="27943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Chassis Dimensions</a:t>
                      </a:r>
                    </a:p>
                    <a:p>
                      <a:pPr algn="ctr" fontAlgn="ctr"/>
                      <a:r>
                        <a:rPr lang="pt-BR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(W x H x D)</a:t>
                      </a:r>
                      <a:endParaRPr lang="pt-BR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280 mm x 420 mm x 425 mm</a:t>
                      </a:r>
                      <a:endParaRPr lang="en-US" altLang="zh-TW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1129451"/>
                  </a:ext>
                </a:extLst>
              </a:tr>
              <a:tr h="24815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Motherboard Supports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Mini-ITX, </a:t>
                      </a:r>
                      <a:r>
                        <a:rPr lang="en-US" sz="1000" b="0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MicroATX</a:t>
                      </a:r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, ATX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8801737"/>
                  </a:ext>
                </a:extLst>
              </a:tr>
              <a:tr h="24815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Air Cooler Height Support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160</a:t>
                      </a:r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mm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6305632"/>
                  </a:ext>
                </a:extLst>
              </a:tr>
              <a:tr h="24815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VGA Length Support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410</a:t>
                      </a:r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mm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6625007"/>
                  </a:ext>
                </a:extLst>
              </a:tr>
              <a:tr h="24815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Cable Management Support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up to 95 </a:t>
                      </a:r>
                      <a:r>
                        <a:rPr lang="en-US" altLang="zh-TW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</a:t>
                      </a:r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116647"/>
                  </a:ext>
                </a:extLst>
              </a:tr>
              <a:tr h="24815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2.5" / </a:t>
                      </a:r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3.5" Drive Bay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新細明體" panose="02020500000000000000" pitchFamily="18" charset="-120"/>
                        </a:rPr>
                        <a:t>3+2 / 3</a:t>
                      </a: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0249557"/>
                  </a:ext>
                </a:extLst>
              </a:tr>
              <a:tr h="248153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05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Fan mounts</a:t>
                      </a:r>
                      <a:endParaRPr lang="en-US" sz="105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</a:rPr>
                        <a:t>MB</a:t>
                      </a: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TW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</a:rPr>
                        <a:t>3 x 120mm</a:t>
                      </a: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8070733"/>
                  </a:ext>
                </a:extLst>
              </a:tr>
              <a:tr h="24815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</a:rPr>
                        <a:t>Top</a:t>
                      </a: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TW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</a:rPr>
                        <a:t>3 x 120mm</a:t>
                      </a: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9348075"/>
                  </a:ext>
                </a:extLst>
              </a:tr>
              <a:tr h="24815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Rear</a:t>
                      </a:r>
                      <a:endParaRPr lang="en-US" altLang="zh-TW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TW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 x 120mm</a:t>
                      </a:r>
                      <a:endParaRPr lang="en-US" altLang="zh-TW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0973709"/>
                  </a:ext>
                </a:extLst>
              </a:tr>
              <a:tr h="248153">
                <a:tc vMerge="1">
                  <a:txBody>
                    <a:bodyPr/>
                    <a:lstStyle/>
                    <a:p>
                      <a:pPr algn="ctr" fontAlgn="ctr"/>
                      <a:endParaRPr lang="en-US" sz="105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</a:rPr>
                        <a:t>Bottom</a:t>
                      </a: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TW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</a:rPr>
                        <a:t>3 x 120mm</a:t>
                      </a: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116348"/>
                  </a:ext>
                </a:extLst>
              </a:tr>
              <a:tr h="271843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05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Radiator Support</a:t>
                      </a:r>
                      <a:endParaRPr lang="en-US" sz="105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MB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 x 240mm (Thickness up to 27mm)</a:t>
                      </a: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3724583"/>
                  </a:ext>
                </a:extLst>
              </a:tr>
              <a:tr h="27184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新細明體" panose="02020500000000000000" pitchFamily="18" charset="-120"/>
                        </a:rPr>
                        <a:t>Top</a:t>
                      </a: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 x 360mm/ 1 x 240mm (Thickness up to 27mm)</a:t>
                      </a: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9720051"/>
                  </a:ext>
                </a:extLst>
              </a:tr>
              <a:tr h="248153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Rear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 x 120mm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4044838"/>
                  </a:ext>
                </a:extLst>
              </a:tr>
              <a:tr h="248153">
                <a:tc vMerge="1">
                  <a:txBody>
                    <a:bodyPr/>
                    <a:lstStyle/>
                    <a:p>
                      <a:pPr algn="ctr" fontAlgn="ctr"/>
                      <a:endParaRPr lang="en-US" sz="105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新細明體" panose="02020500000000000000" pitchFamily="18" charset="-120"/>
                        </a:rPr>
                        <a:t>Bottom</a:t>
                      </a: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zh-TW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/</a:t>
                      </a: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5645068"/>
                  </a:ext>
                </a:extLst>
              </a:tr>
              <a:tr h="24815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PCI-E Slots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7 Slots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5325413"/>
                  </a:ext>
                </a:extLst>
              </a:tr>
              <a:tr h="24815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I/O Ports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1 x USB3.0 / 1 x USB / HD  Audio</a:t>
                      </a: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7122366"/>
                  </a:ext>
                </a:extLst>
              </a:tr>
              <a:tr h="24815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Power Supply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ATX &amp; Standard / up to 200mm</a:t>
                      </a:r>
                      <a:endParaRPr lang="en-US" sz="10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  <a:ea typeface="新細明體" panose="02020500000000000000" pitchFamily="18" charset="-120"/>
                      </a:endParaRPr>
                    </a:p>
                  </a:txBody>
                  <a:tcPr marL="8241" marR="8241" marT="8241" marB="0" anchor="ctr">
                    <a:solidFill>
                      <a:schemeClr val="tx1">
                        <a:lumMod val="95000"/>
                        <a:lumOff val="5000"/>
                        <a:alpha val="27059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379856"/>
                  </a:ext>
                </a:extLst>
              </a:tr>
            </a:tbl>
          </a:graphicData>
        </a:graphic>
      </p:graphicFrame>
      <p:sp>
        <p:nvSpPr>
          <p:cNvPr id="3" name="Google Shape;104;p4">
            <a:extLst>
              <a:ext uri="{FF2B5EF4-FFF2-40B4-BE49-F238E27FC236}">
                <a16:creationId xmlns:a16="http://schemas.microsoft.com/office/drawing/2014/main" id="{72330C77-8791-1459-3B13-24950EBF1608}"/>
              </a:ext>
            </a:extLst>
          </p:cNvPr>
          <p:cNvSpPr txBox="1">
            <a:spLocks/>
          </p:cNvSpPr>
          <p:nvPr/>
        </p:nvSpPr>
        <p:spPr>
          <a:xfrm rot="16200000">
            <a:off x="-947353" y="4479009"/>
            <a:ext cx="3326347" cy="1431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4400"/>
            </a:pPr>
            <a:r>
              <a:rPr lang="en-US" altLang="zh-TW" sz="7200" b="1" spc="3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CAS</a:t>
            </a:r>
            <a:endParaRPr lang="en-US" sz="72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1499</TotalTime>
  <Words>294</Words>
  <Application>Microsoft Office PowerPoint</Application>
  <PresentationFormat>寬螢幕</PresentationFormat>
  <Paragraphs>96</Paragraphs>
  <Slides>9</Slides>
  <Notes>9</Notes>
  <HiddenSlides>0</HiddenSlides>
  <MMClips>0</MMClips>
  <ScaleCrop>false</ScaleCrop>
  <HeadingPairs>
    <vt:vector size="6" baseType="variant">
      <vt:variant>
        <vt:lpstr>使用字型</vt:lpstr>
      </vt:variant>
      <vt:variant>
        <vt:i4>2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佈景主題</vt:lpstr>
      <vt:lpstr>PowerPoint 簡報</vt:lpstr>
      <vt:lpstr>360mm AIO Support : Top</vt:lpstr>
      <vt:lpstr>Supports BTF Back-Connect Motherboard </vt:lpstr>
      <vt:lpstr>High-Performance Reverse ARGB Fan</vt:lpstr>
      <vt:lpstr>Dual Chamber High Airflow Performance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Achan</dc:creator>
  <cp:lastModifiedBy>Rex</cp:lastModifiedBy>
  <cp:revision>146</cp:revision>
  <dcterms:created xsi:type="dcterms:W3CDTF">2024-07-05T05:10:11Z</dcterms:created>
  <dcterms:modified xsi:type="dcterms:W3CDTF">2026-09-21T17:05:18Z</dcterms:modified>
</cp:coreProperties>
</file>