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1"/>
  </p:notesMasterIdLst>
  <p:sldIdLst>
    <p:sldId id="291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29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jaya Dissa(Dissanayake Sanjaya Bhanu)" initials="SDSB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BBDB"/>
    <a:srgbClr val="2F5597"/>
    <a:srgbClr val="002060"/>
    <a:srgbClr val="00B0F0"/>
    <a:srgbClr val="00FFC9"/>
    <a:srgbClr val="E34DD1"/>
    <a:srgbClr val="00AC87"/>
    <a:srgbClr val="548235"/>
    <a:srgbClr val="00FFF8"/>
    <a:srgbClr val="0B0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202B0CA-FC54-4496-8BCA-5EF66A818D29}" styleName="深色樣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385" autoAdjust="0"/>
    <p:restoredTop sz="94660"/>
  </p:normalViewPr>
  <p:slideViewPr>
    <p:cSldViewPr snapToGrid="0">
      <p:cViewPr varScale="1">
        <p:scale>
          <a:sx n="73" d="100"/>
          <a:sy n="73" d="100"/>
        </p:scale>
        <p:origin x="3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17241-7CDA-4D5E-B6A3-952085DFAC3E}" type="datetimeFigureOut">
              <a:rPr lang="zh-TW" altLang="en-US" smtClean="0"/>
              <a:t>2024/5/17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5E625-B7E3-4683-A990-CE56CCF2B59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4775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58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5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52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6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0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31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57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40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339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16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2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9235C-DE4D-41A4-8E71-056DA68C1249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23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9B5BD48-BB77-6EE5-F334-0BB24F11BB18}"/>
              </a:ext>
            </a:extLst>
          </p:cNvPr>
          <p:cNvSpPr txBox="1"/>
          <p:nvPr/>
        </p:nvSpPr>
        <p:spPr>
          <a:xfrm>
            <a:off x="6523774" y="3721402"/>
            <a:ext cx="2940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SALES KIT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EE41D3BC-CD59-356A-DCA7-41A4FF18300B}"/>
              </a:ext>
            </a:extLst>
          </p:cNvPr>
          <p:cNvCxnSpPr>
            <a:cxnSpLocks/>
          </p:cNvCxnSpPr>
          <p:nvPr/>
        </p:nvCxnSpPr>
        <p:spPr>
          <a:xfrm>
            <a:off x="6074734" y="3716542"/>
            <a:ext cx="387734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751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DE9B9FD6-562D-0BC0-011C-864D2DBADBBA}"/>
              </a:ext>
            </a:extLst>
          </p:cNvPr>
          <p:cNvSpPr txBox="1"/>
          <p:nvPr/>
        </p:nvSpPr>
        <p:spPr>
          <a:xfrm>
            <a:off x="413981" y="228257"/>
            <a:ext cx="2254102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spc="600" dirty="0">
                <a:solidFill>
                  <a:schemeClr val="bg1"/>
                </a:solidFill>
                <a:latin typeface="Bison Bold" panose="00000400000000000000" pitchFamily="2" charset="0"/>
              </a:rPr>
              <a:t>ABOUT</a:t>
            </a:r>
            <a:endParaRPr lang="zh-TW" altLang="en-US" sz="54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DCE301DA-9711-41C8-D72D-54C57611CCA3}"/>
              </a:ext>
            </a:extLst>
          </p:cNvPr>
          <p:cNvGrpSpPr/>
          <p:nvPr/>
        </p:nvGrpSpPr>
        <p:grpSpPr>
          <a:xfrm>
            <a:off x="506016" y="1218855"/>
            <a:ext cx="5014983" cy="5477627"/>
            <a:chOff x="506016" y="1175826"/>
            <a:chExt cx="5014983" cy="5477627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F11DBCA7-657B-902B-9AFC-096B86FC1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6016" y="1410470"/>
              <a:ext cx="5014983" cy="5014983"/>
            </a:xfrm>
            <a:prstGeom prst="rect">
              <a:avLst/>
            </a:prstGeom>
          </p:spPr>
        </p:pic>
        <p:cxnSp>
          <p:nvCxnSpPr>
            <p:cNvPr id="3" name="直線接點 2">
              <a:extLst>
                <a:ext uri="{FF2B5EF4-FFF2-40B4-BE49-F238E27FC236}">
                  <a16:creationId xmlns:a16="http://schemas.microsoft.com/office/drawing/2014/main" id="{3FE10E29-7211-E608-2F0D-53ADD2D6AD23}"/>
                </a:ext>
              </a:extLst>
            </p:cNvPr>
            <p:cNvCxnSpPr>
              <a:cxnSpLocks/>
            </p:cNvCxnSpPr>
            <p:nvPr/>
          </p:nvCxnSpPr>
          <p:spPr>
            <a:xfrm rot="825510" flipV="1">
              <a:off x="3096276" y="1485043"/>
              <a:ext cx="1475715" cy="271604"/>
            </a:xfrm>
            <a:prstGeom prst="line">
              <a:avLst/>
            </a:prstGeom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147EF756-EF15-E158-FF21-6D565FDDE0E8}"/>
                </a:ext>
              </a:extLst>
            </p:cNvPr>
            <p:cNvSpPr txBox="1"/>
            <p:nvPr/>
          </p:nvSpPr>
          <p:spPr>
            <a:xfrm rot="169974">
              <a:off x="3324509" y="1175826"/>
              <a:ext cx="1038060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215</a:t>
              </a:r>
              <a:r>
                <a:rPr lang="en-US" altLang="zh-TW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mm</a:t>
              </a:r>
              <a:endParaRPr lang="zh-TW" altLang="en-US" sz="2400" spc="300" dirty="0">
                <a:solidFill>
                  <a:schemeClr val="bg1"/>
                </a:solidFill>
                <a:latin typeface="Bebas Neue" panose="020B0606020202050201" pitchFamily="34" charset="0"/>
              </a:endParaRP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DF704330-FD68-EBFC-8ADE-E5D18236C9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7799" y="1928236"/>
              <a:ext cx="0" cy="3519294"/>
            </a:xfrm>
            <a:prstGeom prst="line">
              <a:avLst/>
            </a:prstGeom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D66F79D4-E22E-E44C-5382-8BA315CF71E7}"/>
                </a:ext>
              </a:extLst>
            </p:cNvPr>
            <p:cNvSpPr txBox="1"/>
            <p:nvPr/>
          </p:nvSpPr>
          <p:spPr>
            <a:xfrm rot="16200000">
              <a:off x="417937" y="3425453"/>
              <a:ext cx="1038060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480</a:t>
              </a:r>
              <a:r>
                <a:rPr lang="en-US" altLang="zh-TW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mm</a:t>
              </a:r>
              <a:endParaRPr lang="zh-TW" altLang="en-US" sz="2400" spc="300" dirty="0">
                <a:solidFill>
                  <a:schemeClr val="bg1"/>
                </a:solidFill>
                <a:latin typeface="Bebas Neue" panose="020B0606020202050201" pitchFamily="34" charset="0"/>
              </a:endParaRPr>
            </a:p>
          </p:txBody>
        </p: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A5CC15A3-9222-83B0-0F2A-88D993266919}"/>
                </a:ext>
              </a:extLst>
            </p:cNvPr>
            <p:cNvCxnSpPr>
              <a:cxnSpLocks/>
            </p:cNvCxnSpPr>
            <p:nvPr/>
          </p:nvCxnSpPr>
          <p:spPr>
            <a:xfrm rot="20325936">
              <a:off x="1458702" y="5521769"/>
              <a:ext cx="1180770" cy="1131684"/>
            </a:xfrm>
            <a:prstGeom prst="line">
              <a:avLst/>
            </a:prstGeom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4A386808-2163-9488-F0CC-A05AD740FC00}"/>
                </a:ext>
              </a:extLst>
            </p:cNvPr>
            <p:cNvSpPr txBox="1"/>
            <p:nvPr/>
          </p:nvSpPr>
          <p:spPr>
            <a:xfrm rot="1352931">
              <a:off x="1360791" y="6072827"/>
              <a:ext cx="1038060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425</a:t>
              </a:r>
              <a:r>
                <a:rPr lang="en-US" altLang="zh-TW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mm</a:t>
              </a:r>
              <a:endParaRPr lang="zh-TW" altLang="en-US" sz="2400" spc="300" dirty="0">
                <a:solidFill>
                  <a:schemeClr val="bg1"/>
                </a:solidFill>
                <a:latin typeface="Bebas Neue" panose="020B0606020202050201" pitchFamily="34" charset="0"/>
              </a:endParaRPr>
            </a:p>
          </p:txBody>
        </p:sp>
      </p:grp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1894633-2C6F-F784-666B-B2A8660CCFAF}"/>
              </a:ext>
            </a:extLst>
          </p:cNvPr>
          <p:cNvSpPr txBox="1"/>
          <p:nvPr/>
        </p:nvSpPr>
        <p:spPr>
          <a:xfrm>
            <a:off x="6570633" y="432547"/>
            <a:ext cx="3607972" cy="120032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altLang="zh-TW" sz="3600" dirty="0">
                <a:solidFill>
                  <a:schemeClr val="bg1"/>
                </a:solidFill>
                <a:latin typeface="Bison Bold" panose="00000400000000000000" pitchFamily="2" charset="0"/>
              </a:rPr>
              <a:t>Dust Free Design With Dust Filters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D5E06B0D-66E4-CDB2-53B5-5CF25E9E7835}"/>
              </a:ext>
            </a:extLst>
          </p:cNvPr>
          <p:cNvSpPr txBox="1">
            <a:spLocks/>
          </p:cNvSpPr>
          <p:nvPr/>
        </p:nvSpPr>
        <p:spPr>
          <a:xfrm>
            <a:off x="6439704" y="1842083"/>
            <a:ext cx="1236413" cy="349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dirty="0">
                <a:solidFill>
                  <a:schemeClr val="accent1">
                    <a:lumMod val="60000"/>
                    <a:lumOff val="40000"/>
                  </a:schemeClr>
                </a:solidFill>
                <a:latin typeface="Bebas Neue" panose="020B0606020202050201" pitchFamily="34" charset="0"/>
              </a:rPr>
              <a:t>TOP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E7F8EFB-6474-DE63-7877-26D534846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633" y="2016802"/>
            <a:ext cx="4679680" cy="4679680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A163CDAF-ACAE-78E5-C364-FEBF2562C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071" y="2016802"/>
            <a:ext cx="4679680" cy="4679680"/>
          </a:xfrm>
          <a:prstGeom prst="rect">
            <a:avLst/>
          </a:prstGeom>
        </p:spPr>
      </p:pic>
      <p:sp>
        <p:nvSpPr>
          <p:cNvPr id="35" name="Subtitle 2">
            <a:extLst>
              <a:ext uri="{FF2B5EF4-FFF2-40B4-BE49-F238E27FC236}">
                <a16:creationId xmlns:a16="http://schemas.microsoft.com/office/drawing/2014/main" id="{1400DE0E-3B02-A45E-C0E6-B130EA9934E2}"/>
              </a:ext>
            </a:extLst>
          </p:cNvPr>
          <p:cNvSpPr txBox="1">
            <a:spLocks/>
          </p:cNvSpPr>
          <p:nvPr/>
        </p:nvSpPr>
        <p:spPr>
          <a:xfrm>
            <a:off x="8964266" y="1842083"/>
            <a:ext cx="1236413" cy="349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dirty="0">
                <a:solidFill>
                  <a:schemeClr val="accent1">
                    <a:lumMod val="60000"/>
                    <a:lumOff val="40000"/>
                  </a:schemeClr>
                </a:solidFill>
                <a:latin typeface="Bebas Neue" panose="020B0606020202050201" pitchFamily="34" charset="0"/>
              </a:rPr>
              <a:t>BOTTOM</a:t>
            </a:r>
          </a:p>
        </p:txBody>
      </p:sp>
    </p:spTree>
    <p:extLst>
      <p:ext uri="{BB962C8B-B14F-4D97-AF65-F5344CB8AC3E}">
        <p14:creationId xmlns:p14="http://schemas.microsoft.com/office/powerpoint/2010/main" val="497438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313A53D-8A4F-4533-4845-F544D6B80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32" t="2821" r="20264" b="54505"/>
          <a:stretch/>
        </p:blipFill>
        <p:spPr>
          <a:xfrm>
            <a:off x="470780" y="429906"/>
            <a:ext cx="9746650" cy="6428093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E9B9FD6-562D-0BC0-011C-864D2DBADBBA}"/>
              </a:ext>
            </a:extLst>
          </p:cNvPr>
          <p:cNvSpPr txBox="1"/>
          <p:nvPr/>
        </p:nvSpPr>
        <p:spPr>
          <a:xfrm>
            <a:off x="400952" y="264738"/>
            <a:ext cx="314723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spc="600" dirty="0">
                <a:solidFill>
                  <a:schemeClr val="bg1"/>
                </a:solidFill>
                <a:latin typeface="Bison Bold" panose="00000400000000000000" pitchFamily="2" charset="0"/>
              </a:rPr>
              <a:t>I/O Ports</a:t>
            </a:r>
            <a:endParaRPr lang="zh-TW" altLang="en-US" sz="54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31177FC-9AF2-8185-8237-76D89061680C}"/>
              </a:ext>
            </a:extLst>
          </p:cNvPr>
          <p:cNvSpPr txBox="1"/>
          <p:nvPr/>
        </p:nvSpPr>
        <p:spPr>
          <a:xfrm>
            <a:off x="7508117" y="895681"/>
            <a:ext cx="1729563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600" dirty="0">
                <a:solidFill>
                  <a:schemeClr val="accent1">
                    <a:lumMod val="60000"/>
                    <a:lumOff val="40000"/>
                  </a:schemeClr>
                </a:solidFill>
                <a:latin typeface="Bison Bold" panose="00000400000000000000" pitchFamily="2" charset="0"/>
              </a:rPr>
              <a:t>M</a:t>
            </a:r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IC</a:t>
            </a:r>
            <a:endParaRPr lang="zh-TW" altLang="en-US" sz="32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B425740-B5FA-D4AA-47F0-D0E22746A478}"/>
              </a:ext>
            </a:extLst>
          </p:cNvPr>
          <p:cNvSpPr txBox="1"/>
          <p:nvPr/>
        </p:nvSpPr>
        <p:spPr>
          <a:xfrm>
            <a:off x="7912154" y="470401"/>
            <a:ext cx="197411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600" dirty="0">
                <a:solidFill>
                  <a:schemeClr val="accent1">
                    <a:lumMod val="60000"/>
                    <a:lumOff val="40000"/>
                  </a:schemeClr>
                </a:solidFill>
                <a:latin typeface="Bison Bold" panose="00000400000000000000" pitchFamily="2" charset="0"/>
              </a:rPr>
              <a:t>H</a:t>
            </a:r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D</a:t>
            </a:r>
            <a:r>
              <a:rPr lang="zh-TW" altLang="en-US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 </a:t>
            </a:r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AUDIO</a:t>
            </a:r>
            <a:endParaRPr lang="zh-TW" altLang="en-US" sz="32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A820920-3604-F1FD-CB5E-CC54836E01A9}"/>
              </a:ext>
            </a:extLst>
          </p:cNvPr>
          <p:cNvSpPr txBox="1"/>
          <p:nvPr/>
        </p:nvSpPr>
        <p:spPr>
          <a:xfrm>
            <a:off x="8700230" y="2822021"/>
            <a:ext cx="197411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600" dirty="0">
                <a:solidFill>
                  <a:schemeClr val="accent1">
                    <a:lumMod val="60000"/>
                    <a:lumOff val="40000"/>
                  </a:schemeClr>
                </a:solidFill>
                <a:latin typeface="Bison Bold" panose="00000400000000000000" pitchFamily="2" charset="0"/>
              </a:rPr>
              <a:t>P</a:t>
            </a:r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OWER</a:t>
            </a:r>
            <a:endParaRPr lang="zh-TW" altLang="en-US" sz="32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86763AE-0396-71E5-2B73-69336C8C29D1}"/>
              </a:ext>
            </a:extLst>
          </p:cNvPr>
          <p:cNvSpPr txBox="1"/>
          <p:nvPr/>
        </p:nvSpPr>
        <p:spPr>
          <a:xfrm>
            <a:off x="6211911" y="910183"/>
            <a:ext cx="2199168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2X</a:t>
            </a:r>
            <a:endParaRPr lang="en-US" altLang="zh-TW" sz="3200" spc="600" dirty="0">
              <a:solidFill>
                <a:schemeClr val="accent1">
                  <a:lumMod val="60000"/>
                  <a:lumOff val="40000"/>
                </a:schemeClr>
              </a:solidFill>
              <a:latin typeface="Bison Bold" panose="00000400000000000000" pitchFamily="2" charset="0"/>
            </a:endParaRPr>
          </a:p>
          <a:p>
            <a:pPr algn="ctr"/>
            <a:r>
              <a:rPr lang="en-US" altLang="zh-TW" sz="3200" spc="600" dirty="0">
                <a:solidFill>
                  <a:schemeClr val="accent1">
                    <a:lumMod val="60000"/>
                    <a:lumOff val="40000"/>
                  </a:schemeClr>
                </a:solidFill>
                <a:latin typeface="Bison Bold" panose="00000400000000000000" pitchFamily="2" charset="0"/>
              </a:rPr>
              <a:t>U</a:t>
            </a:r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SB3.0</a:t>
            </a:r>
            <a:endParaRPr lang="zh-TW" altLang="en-US" sz="32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3BAC889-14BE-43A2-AE44-93D12E5FAF07}"/>
              </a:ext>
            </a:extLst>
          </p:cNvPr>
          <p:cNvSpPr txBox="1"/>
          <p:nvPr/>
        </p:nvSpPr>
        <p:spPr>
          <a:xfrm>
            <a:off x="8182777" y="2286622"/>
            <a:ext cx="197411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600" dirty="0">
                <a:solidFill>
                  <a:schemeClr val="accent1">
                    <a:lumMod val="60000"/>
                    <a:lumOff val="40000"/>
                  </a:schemeClr>
                </a:solidFill>
                <a:latin typeface="Bison Bold" panose="00000400000000000000" pitchFamily="2" charset="0"/>
              </a:rPr>
              <a:t>R</a:t>
            </a:r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ESET</a:t>
            </a:r>
            <a:endParaRPr lang="zh-TW" altLang="en-US" sz="32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760272D5-5A5A-DEC3-6006-9CD62D85C8A6}"/>
              </a:ext>
            </a:extLst>
          </p:cNvPr>
          <p:cNvCxnSpPr>
            <a:cxnSpLocks/>
          </p:cNvCxnSpPr>
          <p:nvPr/>
        </p:nvCxnSpPr>
        <p:spPr>
          <a:xfrm>
            <a:off x="8070249" y="1502875"/>
            <a:ext cx="0" cy="190462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53953056-6C90-4546-298D-B736C40209A4}"/>
              </a:ext>
            </a:extLst>
          </p:cNvPr>
          <p:cNvCxnSpPr>
            <a:cxnSpLocks/>
          </p:cNvCxnSpPr>
          <p:nvPr/>
        </p:nvCxnSpPr>
        <p:spPr>
          <a:xfrm>
            <a:off x="7311495" y="1975148"/>
            <a:ext cx="0" cy="75359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158B1F14-8D95-553C-1C53-7708D12F2DFC}"/>
              </a:ext>
            </a:extLst>
          </p:cNvPr>
          <p:cNvCxnSpPr>
            <a:cxnSpLocks/>
          </p:cNvCxnSpPr>
          <p:nvPr/>
        </p:nvCxnSpPr>
        <p:spPr>
          <a:xfrm>
            <a:off x="8700229" y="2892663"/>
            <a:ext cx="0" cy="82667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4836C599-9B22-99D3-FC40-11925B048C1F}"/>
              </a:ext>
            </a:extLst>
          </p:cNvPr>
          <p:cNvCxnSpPr>
            <a:cxnSpLocks/>
          </p:cNvCxnSpPr>
          <p:nvPr/>
        </p:nvCxnSpPr>
        <p:spPr>
          <a:xfrm>
            <a:off x="9169834" y="3364307"/>
            <a:ext cx="0" cy="651217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0DBF2BA3-AFB6-5A1C-EF2E-FC73B495E43E}"/>
              </a:ext>
            </a:extLst>
          </p:cNvPr>
          <p:cNvCxnSpPr>
            <a:cxnSpLocks/>
          </p:cNvCxnSpPr>
          <p:nvPr/>
        </p:nvCxnSpPr>
        <p:spPr>
          <a:xfrm>
            <a:off x="8405637" y="2064190"/>
            <a:ext cx="0" cy="1451956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8B62ABB-9A0E-B2B9-FEE5-576E4563C975}"/>
              </a:ext>
            </a:extLst>
          </p:cNvPr>
          <p:cNvSpPr txBox="1"/>
          <p:nvPr/>
        </p:nvSpPr>
        <p:spPr>
          <a:xfrm>
            <a:off x="8246718" y="1472840"/>
            <a:ext cx="219916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1X</a:t>
            </a:r>
            <a:r>
              <a:rPr lang="en-US" altLang="zh-TW" sz="3200" spc="600" dirty="0">
                <a:solidFill>
                  <a:schemeClr val="accent1">
                    <a:lumMod val="60000"/>
                    <a:lumOff val="40000"/>
                  </a:schemeClr>
                </a:solidFill>
                <a:latin typeface="Bison Bold" panose="00000400000000000000" pitchFamily="2" charset="0"/>
              </a:rPr>
              <a:t>U</a:t>
            </a:r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SB</a:t>
            </a:r>
            <a:endParaRPr lang="zh-TW" altLang="en-US" sz="32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852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CA3C06AD-4F35-6C9B-4F5B-27E68007F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031" y="951657"/>
            <a:ext cx="5654292" cy="565429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A382A47-2884-8629-88A6-7A3B04EF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529" y="951657"/>
            <a:ext cx="5654292" cy="5654292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E9B9FD6-562D-0BC0-011C-864D2DBADBBA}"/>
              </a:ext>
            </a:extLst>
          </p:cNvPr>
          <p:cNvSpPr txBox="1"/>
          <p:nvPr/>
        </p:nvSpPr>
        <p:spPr>
          <a:xfrm>
            <a:off x="2375854" y="230266"/>
            <a:ext cx="7554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spc="600" dirty="0">
                <a:solidFill>
                  <a:schemeClr val="bg1"/>
                </a:solidFill>
                <a:latin typeface="Bison Bold" panose="00000400000000000000" pitchFamily="2" charset="0"/>
              </a:rPr>
              <a:t>Space-Efficient Interior</a:t>
            </a:r>
            <a:endParaRPr lang="zh-TW" altLang="en-US" sz="48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09D1CF9A-AE7A-4A8B-DF80-118C7C8B7711}"/>
              </a:ext>
            </a:extLst>
          </p:cNvPr>
          <p:cNvSpPr/>
          <p:nvPr/>
        </p:nvSpPr>
        <p:spPr>
          <a:xfrm>
            <a:off x="3414019" y="5342767"/>
            <a:ext cx="809180" cy="244468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2CECA6FC-800A-8C9B-D541-5CA7E0846763}"/>
              </a:ext>
            </a:extLst>
          </p:cNvPr>
          <p:cNvSpPr txBox="1"/>
          <p:nvPr/>
        </p:nvSpPr>
        <p:spPr>
          <a:xfrm>
            <a:off x="4400361" y="5023617"/>
            <a:ext cx="37670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A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FA012D9A-5308-1B39-7198-88A687EDF92E}"/>
              </a:ext>
            </a:extLst>
          </p:cNvPr>
          <p:cNvSpPr/>
          <p:nvPr/>
        </p:nvSpPr>
        <p:spPr>
          <a:xfrm>
            <a:off x="4743110" y="3921734"/>
            <a:ext cx="691220" cy="958084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7010E7D2-4B2B-1DEE-633C-A513849639BA}"/>
              </a:ext>
            </a:extLst>
          </p:cNvPr>
          <p:cNvSpPr txBox="1"/>
          <p:nvPr/>
        </p:nvSpPr>
        <p:spPr>
          <a:xfrm>
            <a:off x="4948970" y="4021880"/>
            <a:ext cx="37670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A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580FDD43-04C7-A0A4-7388-1CD439002866}"/>
              </a:ext>
            </a:extLst>
          </p:cNvPr>
          <p:cNvSpPr/>
          <p:nvPr/>
        </p:nvSpPr>
        <p:spPr>
          <a:xfrm>
            <a:off x="8489201" y="5342767"/>
            <a:ext cx="944789" cy="244468"/>
          </a:xfrm>
          <a:prstGeom prst="rect">
            <a:avLst/>
          </a:prstGeom>
          <a:noFill/>
          <a:ln w="5080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288C9C8D-39B7-4384-4165-279E3D42A11B}"/>
              </a:ext>
            </a:extLst>
          </p:cNvPr>
          <p:cNvSpPr txBox="1"/>
          <p:nvPr/>
        </p:nvSpPr>
        <p:spPr>
          <a:xfrm>
            <a:off x="4416051" y="5486566"/>
            <a:ext cx="37670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B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5746A5E7-F4A7-E02C-A8B0-FD001CBA4D77}"/>
              </a:ext>
            </a:extLst>
          </p:cNvPr>
          <p:cNvSpPr/>
          <p:nvPr/>
        </p:nvSpPr>
        <p:spPr>
          <a:xfrm>
            <a:off x="8489201" y="5727252"/>
            <a:ext cx="944789" cy="244468"/>
          </a:xfrm>
          <a:prstGeom prst="rect">
            <a:avLst/>
          </a:prstGeom>
          <a:noFill/>
          <a:ln w="5080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809A84D6-85CE-D2A5-5117-BC08C9B81D0E}"/>
              </a:ext>
            </a:extLst>
          </p:cNvPr>
          <p:cNvSpPr txBox="1"/>
          <p:nvPr/>
        </p:nvSpPr>
        <p:spPr>
          <a:xfrm>
            <a:off x="1060624" y="2240228"/>
            <a:ext cx="4177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A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3018BE2C-4923-E060-AC44-4CE9F0BCCEFA}"/>
              </a:ext>
            </a:extLst>
          </p:cNvPr>
          <p:cNvSpPr txBox="1"/>
          <p:nvPr/>
        </p:nvSpPr>
        <p:spPr>
          <a:xfrm>
            <a:off x="14265" y="3050969"/>
            <a:ext cx="251049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rgbClr val="FFFF00"/>
                </a:solidFill>
                <a:latin typeface="Bebas Neue" panose="020B0606020202050201" pitchFamily="34" charset="0"/>
              </a:rPr>
              <a:t>2.5”SSD</a:t>
            </a:r>
            <a:endParaRPr lang="zh-TW" altLang="en-US" sz="3200" spc="300" dirty="0">
              <a:solidFill>
                <a:srgbClr val="FFFF00"/>
              </a:solidFill>
              <a:latin typeface="Bebas Neue" panose="020B0606020202050201" pitchFamily="34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4A26D3F9-D0F4-9C20-53F3-E5A7E4F27DB1}"/>
              </a:ext>
            </a:extLst>
          </p:cNvPr>
          <p:cNvSpPr txBox="1"/>
          <p:nvPr/>
        </p:nvSpPr>
        <p:spPr>
          <a:xfrm>
            <a:off x="1060624" y="3563984"/>
            <a:ext cx="4177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B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AEB49B6F-7A49-5E73-7EFB-DBB2B18A45F3}"/>
              </a:ext>
            </a:extLst>
          </p:cNvPr>
          <p:cNvSpPr txBox="1"/>
          <p:nvPr/>
        </p:nvSpPr>
        <p:spPr>
          <a:xfrm>
            <a:off x="156435" y="4374725"/>
            <a:ext cx="222615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chemeClr val="accent5">
                    <a:lumMod val="40000"/>
                    <a:lumOff val="60000"/>
                  </a:schemeClr>
                </a:solidFill>
                <a:latin typeface="Bebas Neue" panose="020B0606020202050201" pitchFamily="34" charset="0"/>
              </a:rPr>
              <a:t>3.5”HDD</a:t>
            </a:r>
            <a:endParaRPr lang="zh-TW" altLang="en-US" sz="32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cxnSp>
        <p:nvCxnSpPr>
          <p:cNvPr id="71" name="直線接點 70">
            <a:extLst>
              <a:ext uri="{FF2B5EF4-FFF2-40B4-BE49-F238E27FC236}">
                <a16:creationId xmlns:a16="http://schemas.microsoft.com/office/drawing/2014/main" id="{74899AA1-E656-B8D0-7C6E-61BA613C8470}"/>
              </a:ext>
            </a:extLst>
          </p:cNvPr>
          <p:cNvCxnSpPr>
            <a:cxnSpLocks/>
          </p:cNvCxnSpPr>
          <p:nvPr/>
        </p:nvCxnSpPr>
        <p:spPr>
          <a:xfrm>
            <a:off x="242953" y="2937487"/>
            <a:ext cx="205311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接點 71">
            <a:extLst>
              <a:ext uri="{FF2B5EF4-FFF2-40B4-BE49-F238E27FC236}">
                <a16:creationId xmlns:a16="http://schemas.microsoft.com/office/drawing/2014/main" id="{62A78215-43B1-72A0-BE14-9A3218B600D4}"/>
              </a:ext>
            </a:extLst>
          </p:cNvPr>
          <p:cNvCxnSpPr>
            <a:cxnSpLocks/>
          </p:cNvCxnSpPr>
          <p:nvPr/>
        </p:nvCxnSpPr>
        <p:spPr>
          <a:xfrm>
            <a:off x="242953" y="4271870"/>
            <a:ext cx="205311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91FC692E-7A90-02B5-08C7-5E3C5770DD04}"/>
              </a:ext>
            </a:extLst>
          </p:cNvPr>
          <p:cNvSpPr/>
          <p:nvPr/>
        </p:nvSpPr>
        <p:spPr>
          <a:xfrm>
            <a:off x="3346214" y="5727252"/>
            <a:ext cx="944789" cy="244468"/>
          </a:xfrm>
          <a:prstGeom prst="rect">
            <a:avLst/>
          </a:prstGeom>
          <a:noFill/>
          <a:ln w="5080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E18ABAF-2ED4-1B01-5C6A-05565C8150AB}"/>
              </a:ext>
            </a:extLst>
          </p:cNvPr>
          <p:cNvSpPr/>
          <p:nvPr/>
        </p:nvSpPr>
        <p:spPr>
          <a:xfrm>
            <a:off x="5577053" y="3921734"/>
            <a:ext cx="691220" cy="958084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B2BF802-30FB-7E56-43E1-359F5C8C8DD7}"/>
              </a:ext>
            </a:extLst>
          </p:cNvPr>
          <p:cNvSpPr txBox="1"/>
          <p:nvPr/>
        </p:nvSpPr>
        <p:spPr>
          <a:xfrm>
            <a:off x="5782913" y="4021880"/>
            <a:ext cx="37670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A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5BF0F78-092E-D0E1-BAE5-C785A6979C4F}"/>
              </a:ext>
            </a:extLst>
          </p:cNvPr>
          <p:cNvSpPr txBox="1"/>
          <p:nvPr/>
        </p:nvSpPr>
        <p:spPr>
          <a:xfrm>
            <a:off x="6809868" y="3372658"/>
            <a:ext cx="72537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spc="300" dirty="0">
                <a:solidFill>
                  <a:schemeClr val="bg1"/>
                </a:solidFill>
                <a:latin typeface="Bison Bold" panose="00000400000000000000" pitchFamily="2" charset="0"/>
              </a:rPr>
              <a:t>OR</a:t>
            </a:r>
            <a:endParaRPr lang="zh-TW" altLang="en-US" sz="4400" spc="3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AE1C35E-5270-8F8A-E67E-B25A18A44F21}"/>
              </a:ext>
            </a:extLst>
          </p:cNvPr>
          <p:cNvSpPr/>
          <p:nvPr/>
        </p:nvSpPr>
        <p:spPr>
          <a:xfrm>
            <a:off x="10141616" y="4090892"/>
            <a:ext cx="1163574" cy="862886"/>
          </a:xfrm>
          <a:prstGeom prst="rect">
            <a:avLst/>
          </a:prstGeom>
          <a:noFill/>
          <a:ln w="5080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16EEF7A-56CF-5768-36B9-C02C9194B5C5}"/>
              </a:ext>
            </a:extLst>
          </p:cNvPr>
          <p:cNvSpPr txBox="1"/>
          <p:nvPr/>
        </p:nvSpPr>
        <p:spPr>
          <a:xfrm>
            <a:off x="10569886" y="4152209"/>
            <a:ext cx="37670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B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AE82616-412B-79D4-DA25-286527CD0027}"/>
              </a:ext>
            </a:extLst>
          </p:cNvPr>
          <p:cNvSpPr txBox="1"/>
          <p:nvPr/>
        </p:nvSpPr>
        <p:spPr>
          <a:xfrm>
            <a:off x="9550863" y="5065276"/>
            <a:ext cx="37670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B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65EB457-A835-AC9F-63FF-8F3735AFBD36}"/>
              </a:ext>
            </a:extLst>
          </p:cNvPr>
          <p:cNvSpPr txBox="1"/>
          <p:nvPr/>
        </p:nvSpPr>
        <p:spPr>
          <a:xfrm>
            <a:off x="9558180" y="5511936"/>
            <a:ext cx="37670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B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457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8076E543-3831-08A5-1E1C-1BD911B65692}"/>
              </a:ext>
            </a:extLst>
          </p:cNvPr>
          <p:cNvGrpSpPr/>
          <p:nvPr/>
        </p:nvGrpSpPr>
        <p:grpSpPr>
          <a:xfrm>
            <a:off x="4803277" y="101826"/>
            <a:ext cx="6567381" cy="6567381"/>
            <a:chOff x="5218704" y="101826"/>
            <a:chExt cx="6567381" cy="6567381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84A199BE-5FA9-C9E2-952F-962483B4F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8704" y="101826"/>
              <a:ext cx="6567381" cy="6567381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6F0C2EC2-BCBF-8C21-26E7-BF57083581FA}"/>
                </a:ext>
              </a:extLst>
            </p:cNvPr>
            <p:cNvSpPr/>
            <p:nvPr/>
          </p:nvSpPr>
          <p:spPr>
            <a:xfrm>
              <a:off x="6732554" y="1651132"/>
              <a:ext cx="2364763" cy="2950822"/>
            </a:xfrm>
            <a:prstGeom prst="rect">
              <a:avLst/>
            </a:prstGeom>
            <a:noFill/>
            <a:ln w="50800"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68AEAC78-6070-AEA7-405C-B74D0D9E355E}"/>
                </a:ext>
              </a:extLst>
            </p:cNvPr>
            <p:cNvSpPr/>
            <p:nvPr/>
          </p:nvSpPr>
          <p:spPr>
            <a:xfrm>
              <a:off x="7149470" y="1992591"/>
              <a:ext cx="1136004" cy="1064062"/>
            </a:xfrm>
            <a:prstGeom prst="rect">
              <a:avLst/>
            </a:prstGeom>
            <a:noFill/>
            <a:ln w="50800">
              <a:solidFill>
                <a:schemeClr val="accent5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1F304D8A-ED13-D1EB-4778-DA86A2696E17}"/>
                </a:ext>
              </a:extLst>
            </p:cNvPr>
            <p:cNvSpPr txBox="1"/>
            <p:nvPr/>
          </p:nvSpPr>
          <p:spPr>
            <a:xfrm>
              <a:off x="7535125" y="1268880"/>
              <a:ext cx="491623" cy="83301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spc="600" dirty="0">
                  <a:solidFill>
                    <a:schemeClr val="bg1"/>
                  </a:solidFill>
                  <a:latin typeface="Bison Bold" panose="00000400000000000000" pitchFamily="2" charset="0"/>
                </a:rPr>
                <a:t>A</a:t>
              </a:r>
              <a:endParaRPr lang="zh-TW" altLang="en-US" sz="4000" spc="600" dirty="0">
                <a:solidFill>
                  <a:schemeClr val="bg1"/>
                </a:solidFill>
                <a:latin typeface="Bison Bold" panose="00000400000000000000" pitchFamily="2" charset="0"/>
              </a:endParaRPr>
            </a:p>
          </p:txBody>
        </p:sp>
        <p:sp>
          <p:nvSpPr>
            <p:cNvPr id="63" name="文字方塊 62">
              <a:extLst>
                <a:ext uri="{FF2B5EF4-FFF2-40B4-BE49-F238E27FC236}">
                  <a16:creationId xmlns:a16="http://schemas.microsoft.com/office/drawing/2014/main" id="{288C9C8D-39B7-4384-4165-279E3D42A11B}"/>
                </a:ext>
              </a:extLst>
            </p:cNvPr>
            <p:cNvSpPr txBox="1"/>
            <p:nvPr/>
          </p:nvSpPr>
          <p:spPr>
            <a:xfrm>
              <a:off x="7535126" y="2113706"/>
              <a:ext cx="491623" cy="83301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spc="600" dirty="0">
                  <a:solidFill>
                    <a:schemeClr val="bg1"/>
                  </a:solidFill>
                  <a:latin typeface="Bison Bold" panose="00000400000000000000" pitchFamily="2" charset="0"/>
                </a:rPr>
                <a:t>B</a:t>
              </a:r>
              <a:endParaRPr lang="zh-TW" altLang="en-US" sz="4000" spc="600" dirty="0">
                <a:solidFill>
                  <a:schemeClr val="bg1"/>
                </a:solidFill>
                <a:latin typeface="Bison Bold" panose="00000400000000000000" pitchFamily="2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8465D3E8-1093-028D-4D45-AD7322D5AAEB}"/>
                </a:ext>
              </a:extLst>
            </p:cNvPr>
            <p:cNvSpPr/>
            <p:nvPr/>
          </p:nvSpPr>
          <p:spPr>
            <a:xfrm>
              <a:off x="6654297" y="3204928"/>
              <a:ext cx="2609005" cy="471134"/>
            </a:xfrm>
            <a:prstGeom prst="rect">
              <a:avLst/>
            </a:prstGeom>
            <a:noFill/>
            <a:ln w="5080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29BCCE65-E94E-D02E-0109-0BAA9C3F8894}"/>
                </a:ext>
              </a:extLst>
            </p:cNvPr>
            <p:cNvSpPr txBox="1"/>
            <p:nvPr/>
          </p:nvSpPr>
          <p:spPr>
            <a:xfrm>
              <a:off x="7535125" y="3057004"/>
              <a:ext cx="491623" cy="83301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spc="600" dirty="0">
                  <a:solidFill>
                    <a:schemeClr val="bg1"/>
                  </a:solidFill>
                  <a:latin typeface="Bison Bold" panose="00000400000000000000" pitchFamily="2" charset="0"/>
                </a:rPr>
                <a:t>C</a:t>
              </a:r>
              <a:endParaRPr lang="zh-TW" altLang="en-US" sz="4000" spc="600" dirty="0">
                <a:solidFill>
                  <a:schemeClr val="bg1"/>
                </a:solidFill>
                <a:latin typeface="Bison Bold" panose="00000400000000000000" pitchFamily="2" charset="0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5AA4721-896F-28CB-1A69-E7B5B8E1B41C}"/>
                </a:ext>
              </a:extLst>
            </p:cNvPr>
            <p:cNvSpPr/>
            <p:nvPr/>
          </p:nvSpPr>
          <p:spPr>
            <a:xfrm>
              <a:off x="9932391" y="1660185"/>
              <a:ext cx="483110" cy="2950822"/>
            </a:xfrm>
            <a:prstGeom prst="rect">
              <a:avLst/>
            </a:prstGeom>
            <a:noFill/>
            <a:ln w="50800">
              <a:solidFill>
                <a:schemeClr val="accent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1A28E3F6-4918-6496-D3AF-550118C5ECF7}"/>
                </a:ext>
              </a:extLst>
            </p:cNvPr>
            <p:cNvSpPr txBox="1"/>
            <p:nvPr/>
          </p:nvSpPr>
          <p:spPr>
            <a:xfrm>
              <a:off x="9514233" y="1187109"/>
              <a:ext cx="491623" cy="83301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spc="600" dirty="0">
                  <a:solidFill>
                    <a:schemeClr val="bg1"/>
                  </a:solidFill>
                  <a:latin typeface="Bison Bold" panose="00000400000000000000" pitchFamily="2" charset="0"/>
                </a:rPr>
                <a:t>D</a:t>
              </a:r>
              <a:endParaRPr lang="zh-TW" altLang="en-US" sz="4000" spc="600" dirty="0">
                <a:solidFill>
                  <a:schemeClr val="bg1"/>
                </a:solidFill>
                <a:latin typeface="Bison Bold" panose="00000400000000000000" pitchFamily="2" charset="0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8198AB87-FF75-5D9C-68BC-5D55A4764373}"/>
              </a:ext>
            </a:extLst>
          </p:cNvPr>
          <p:cNvGrpSpPr/>
          <p:nvPr/>
        </p:nvGrpSpPr>
        <p:grpSpPr>
          <a:xfrm>
            <a:off x="877098" y="756584"/>
            <a:ext cx="4462371" cy="5192508"/>
            <a:chOff x="1220360" y="756584"/>
            <a:chExt cx="4462371" cy="5192508"/>
          </a:xfrm>
        </p:grpSpPr>
        <p:sp>
          <p:nvSpPr>
            <p:cNvPr id="66" name="文字方塊 65">
              <a:extLst>
                <a:ext uri="{FF2B5EF4-FFF2-40B4-BE49-F238E27FC236}">
                  <a16:creationId xmlns:a16="http://schemas.microsoft.com/office/drawing/2014/main" id="{809A84D6-85CE-D2A5-5117-BC08C9B81D0E}"/>
                </a:ext>
              </a:extLst>
            </p:cNvPr>
            <p:cNvSpPr txBox="1"/>
            <p:nvPr/>
          </p:nvSpPr>
          <p:spPr>
            <a:xfrm>
              <a:off x="1220360" y="813403"/>
              <a:ext cx="417773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spc="600" dirty="0">
                  <a:solidFill>
                    <a:srgbClr val="FFFF00"/>
                  </a:solidFill>
                  <a:latin typeface="Bison Bold" panose="00000400000000000000" pitchFamily="2" charset="0"/>
                </a:rPr>
                <a:t>A</a:t>
              </a:r>
              <a:endParaRPr lang="zh-TW" altLang="en-US" sz="4000" spc="600" dirty="0">
                <a:solidFill>
                  <a:srgbClr val="FFFF00"/>
                </a:solidFill>
                <a:latin typeface="Bison Bold" panose="00000400000000000000" pitchFamily="2" charset="0"/>
              </a:endParaRPr>
            </a:p>
          </p:txBody>
        </p:sp>
        <p:sp>
          <p:nvSpPr>
            <p:cNvPr id="69" name="文字方塊 68">
              <a:extLst>
                <a:ext uri="{FF2B5EF4-FFF2-40B4-BE49-F238E27FC236}">
                  <a16:creationId xmlns:a16="http://schemas.microsoft.com/office/drawing/2014/main" id="{AEB49B6F-7A49-5E73-7EFB-DBB2B18A45F3}"/>
                </a:ext>
              </a:extLst>
            </p:cNvPr>
            <p:cNvSpPr txBox="1"/>
            <p:nvPr/>
          </p:nvSpPr>
          <p:spPr>
            <a:xfrm>
              <a:off x="1502160" y="1228901"/>
              <a:ext cx="4180571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M</a:t>
              </a:r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ini</a:t>
              </a:r>
              <a:r>
                <a:rPr lang="en-US" altLang="zh-TW" sz="32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-ITX, M</a:t>
              </a:r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icro </a:t>
              </a:r>
              <a:r>
                <a:rPr lang="en-US" altLang="zh-TW" sz="32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ATX, ATX</a:t>
              </a:r>
              <a:endParaRPr lang="zh-TW" altLang="en-US" sz="3200" spc="300" dirty="0">
                <a:solidFill>
                  <a:schemeClr val="accent5">
                    <a:lumMod val="40000"/>
                    <a:lumOff val="60000"/>
                  </a:schemeClr>
                </a:solidFill>
                <a:latin typeface="Bebas Neue" panose="020B0606020202050201" pitchFamily="34" charset="0"/>
              </a:endParaRPr>
            </a:p>
          </p:txBody>
        </p:sp>
        <p:cxnSp>
          <p:nvCxnSpPr>
            <p:cNvPr id="71" name="直線接點 70">
              <a:extLst>
                <a:ext uri="{FF2B5EF4-FFF2-40B4-BE49-F238E27FC236}">
                  <a16:creationId xmlns:a16="http://schemas.microsoft.com/office/drawing/2014/main" id="{74899AA1-E656-B8D0-7C6E-61BA613C8470}"/>
                </a:ext>
              </a:extLst>
            </p:cNvPr>
            <p:cNvCxnSpPr>
              <a:cxnSpLocks/>
            </p:cNvCxnSpPr>
            <p:nvPr/>
          </p:nvCxnSpPr>
          <p:spPr>
            <a:xfrm>
              <a:off x="1700355" y="1199245"/>
              <a:ext cx="3783646" cy="0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07CB709D-DDA9-CD0B-7C16-3B18AF114147}"/>
                </a:ext>
              </a:extLst>
            </p:cNvPr>
            <p:cNvSpPr txBox="1"/>
            <p:nvPr/>
          </p:nvSpPr>
          <p:spPr>
            <a:xfrm>
              <a:off x="1502160" y="756584"/>
              <a:ext cx="4180571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Motherboard Support</a:t>
              </a:r>
              <a:endParaRPr lang="zh-TW" altLang="en-US" sz="2400" spc="300" dirty="0">
                <a:solidFill>
                  <a:schemeClr val="accent5">
                    <a:lumMod val="40000"/>
                    <a:lumOff val="60000"/>
                  </a:schemeClr>
                </a:solidFill>
                <a:latin typeface="Bebas Neue" panose="020B0606020202050201" pitchFamily="34" charset="0"/>
              </a:endParaRPr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0CA5F6A2-26A5-0336-DB8E-78F0003D0870}"/>
                </a:ext>
              </a:extLst>
            </p:cNvPr>
            <p:cNvSpPr txBox="1"/>
            <p:nvPr/>
          </p:nvSpPr>
          <p:spPr>
            <a:xfrm>
              <a:off x="1220360" y="2135056"/>
              <a:ext cx="417773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spc="600" dirty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Bison Bold" panose="00000400000000000000" pitchFamily="2" charset="0"/>
                </a:rPr>
                <a:t>B</a:t>
              </a:r>
              <a:endParaRPr lang="zh-TW" altLang="en-US" sz="4000" spc="600" dirty="0">
                <a:solidFill>
                  <a:schemeClr val="accent5">
                    <a:lumMod val="40000"/>
                    <a:lumOff val="60000"/>
                  </a:schemeClr>
                </a:solidFill>
                <a:latin typeface="Bison Bold" panose="00000400000000000000" pitchFamily="2" charset="0"/>
              </a:endParaRP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322F48D7-E5B9-D1A2-2D30-0323D7C16533}"/>
                </a:ext>
              </a:extLst>
            </p:cNvPr>
            <p:cNvSpPr txBox="1"/>
            <p:nvPr/>
          </p:nvSpPr>
          <p:spPr>
            <a:xfrm>
              <a:off x="1502160" y="2550554"/>
              <a:ext cx="4180571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spc="300" dirty="0">
                  <a:solidFill>
                    <a:schemeClr val="bg1"/>
                  </a:solidFill>
                  <a:latin typeface="Eras Demi ITC" panose="020B0805030504020804" pitchFamily="34" charset="0"/>
                </a:rPr>
                <a:t>≤</a:t>
              </a:r>
              <a:r>
                <a:rPr lang="en-US" altLang="zh-TW" sz="32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 165</a:t>
              </a:r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mm</a:t>
              </a:r>
              <a:endParaRPr lang="zh-TW" altLang="en-US" sz="3200" spc="300" dirty="0">
                <a:solidFill>
                  <a:schemeClr val="accent5">
                    <a:lumMod val="40000"/>
                    <a:lumOff val="60000"/>
                  </a:schemeClr>
                </a:solidFill>
                <a:latin typeface="Bebas Neue" panose="020B0606020202050201" pitchFamily="34" charset="0"/>
              </a:endParaRPr>
            </a:p>
          </p:txBody>
        </p: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A6731426-E6CF-EF66-C0C8-2A571FA4D647}"/>
                </a:ext>
              </a:extLst>
            </p:cNvPr>
            <p:cNvCxnSpPr>
              <a:cxnSpLocks/>
            </p:cNvCxnSpPr>
            <p:nvPr/>
          </p:nvCxnSpPr>
          <p:spPr>
            <a:xfrm>
              <a:off x="1700355" y="2520898"/>
              <a:ext cx="3783646" cy="0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9DC73B79-D1B7-BB4E-5F8A-16C16182EDA5}"/>
                </a:ext>
              </a:extLst>
            </p:cNvPr>
            <p:cNvSpPr txBox="1"/>
            <p:nvPr/>
          </p:nvSpPr>
          <p:spPr>
            <a:xfrm>
              <a:off x="1502160" y="2078237"/>
              <a:ext cx="4180571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CPU Cooler Height</a:t>
              </a:r>
              <a:endParaRPr lang="zh-TW" altLang="en-US" sz="2400" spc="300" dirty="0">
                <a:solidFill>
                  <a:schemeClr val="accent5">
                    <a:lumMod val="40000"/>
                    <a:lumOff val="60000"/>
                  </a:schemeClr>
                </a:solidFill>
                <a:latin typeface="Bebas Neue" panose="020B0606020202050201" pitchFamily="34" charset="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450AEAA1-B273-2C57-E066-D78D363D9C31}"/>
                </a:ext>
              </a:extLst>
            </p:cNvPr>
            <p:cNvSpPr txBox="1"/>
            <p:nvPr/>
          </p:nvSpPr>
          <p:spPr>
            <a:xfrm>
              <a:off x="1220360" y="3513528"/>
              <a:ext cx="417773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spc="600" dirty="0">
                  <a:solidFill>
                    <a:srgbClr val="00B050"/>
                  </a:solidFill>
                  <a:latin typeface="Bison Bold" panose="00000400000000000000" pitchFamily="2" charset="0"/>
                </a:rPr>
                <a:t>C</a:t>
              </a:r>
              <a:endParaRPr lang="zh-TW" altLang="en-US" sz="4000" spc="600" dirty="0">
                <a:solidFill>
                  <a:srgbClr val="00B050"/>
                </a:solidFill>
                <a:latin typeface="Bison Bold" panose="00000400000000000000" pitchFamily="2" charset="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530DA762-6810-4E41-9975-5BFD2FA4A8F7}"/>
                </a:ext>
              </a:extLst>
            </p:cNvPr>
            <p:cNvSpPr txBox="1"/>
            <p:nvPr/>
          </p:nvSpPr>
          <p:spPr>
            <a:xfrm>
              <a:off x="1502160" y="3929026"/>
              <a:ext cx="4180571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spc="300" dirty="0">
                  <a:solidFill>
                    <a:schemeClr val="bg1"/>
                  </a:solidFill>
                  <a:latin typeface="Eras Demi ITC" panose="020B0805030504020804" pitchFamily="34" charset="0"/>
                </a:rPr>
                <a:t>≤</a:t>
              </a:r>
              <a:r>
                <a:rPr lang="en-US" altLang="zh-TW" sz="32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 350</a:t>
              </a:r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mm</a:t>
              </a:r>
              <a:endParaRPr lang="zh-TW" altLang="en-US" sz="3200" spc="300" dirty="0">
                <a:solidFill>
                  <a:schemeClr val="accent5">
                    <a:lumMod val="40000"/>
                    <a:lumOff val="60000"/>
                  </a:schemeClr>
                </a:solidFill>
                <a:latin typeface="Bebas Neue" panose="020B0606020202050201" pitchFamily="34" charset="0"/>
              </a:endParaRPr>
            </a:p>
          </p:txBody>
        </p:sp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8106DF9B-D698-A8C3-053A-1A0402CFB1F6}"/>
                </a:ext>
              </a:extLst>
            </p:cNvPr>
            <p:cNvCxnSpPr>
              <a:cxnSpLocks/>
            </p:cNvCxnSpPr>
            <p:nvPr/>
          </p:nvCxnSpPr>
          <p:spPr>
            <a:xfrm>
              <a:off x="1700355" y="3899370"/>
              <a:ext cx="3783646" cy="0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85FCE0DD-51C2-3D0D-9D0A-8DA369F78A61}"/>
                </a:ext>
              </a:extLst>
            </p:cNvPr>
            <p:cNvSpPr txBox="1"/>
            <p:nvPr/>
          </p:nvSpPr>
          <p:spPr>
            <a:xfrm>
              <a:off x="1502160" y="3456709"/>
              <a:ext cx="4180571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Max. VGA Card Length</a:t>
              </a:r>
              <a:endParaRPr lang="zh-TW" altLang="en-US" sz="2400" spc="300" dirty="0">
                <a:solidFill>
                  <a:schemeClr val="accent5">
                    <a:lumMod val="40000"/>
                    <a:lumOff val="60000"/>
                  </a:schemeClr>
                </a:solidFill>
                <a:latin typeface="Bebas Neue" panose="020B0606020202050201" pitchFamily="34" charset="0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ED1BC0E3-0345-096C-9A60-12A1E3FE3252}"/>
                </a:ext>
              </a:extLst>
            </p:cNvPr>
            <p:cNvSpPr txBox="1"/>
            <p:nvPr/>
          </p:nvSpPr>
          <p:spPr>
            <a:xfrm>
              <a:off x="1220360" y="4948819"/>
              <a:ext cx="417773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spc="600" dirty="0">
                  <a:solidFill>
                    <a:schemeClr val="accent2">
                      <a:lumMod val="75000"/>
                    </a:schemeClr>
                  </a:solidFill>
                  <a:latin typeface="Bison Bold" panose="00000400000000000000" pitchFamily="2" charset="0"/>
                </a:rPr>
                <a:t>D</a:t>
              </a:r>
              <a:endParaRPr lang="zh-TW" altLang="en-US" sz="4000" spc="600" dirty="0">
                <a:solidFill>
                  <a:schemeClr val="accent2">
                    <a:lumMod val="75000"/>
                  </a:schemeClr>
                </a:solidFill>
                <a:latin typeface="Bison Bold" panose="00000400000000000000" pitchFamily="2" charset="0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FDCA26FE-F149-C4F9-1667-B61EF363E132}"/>
                </a:ext>
              </a:extLst>
            </p:cNvPr>
            <p:cNvSpPr txBox="1"/>
            <p:nvPr/>
          </p:nvSpPr>
          <p:spPr>
            <a:xfrm>
              <a:off x="1502160" y="5364317"/>
              <a:ext cx="4180571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Thickness up to 27</a:t>
              </a:r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mm</a:t>
              </a:r>
              <a:endParaRPr lang="zh-TW" altLang="en-US" sz="2400" spc="300" dirty="0">
                <a:solidFill>
                  <a:schemeClr val="accent5">
                    <a:lumMod val="40000"/>
                    <a:lumOff val="60000"/>
                  </a:schemeClr>
                </a:solidFill>
                <a:latin typeface="Bebas Neue" panose="020B0606020202050201" pitchFamily="34" charset="0"/>
              </a:endParaRPr>
            </a:p>
          </p:txBody>
        </p:sp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4D5FD227-5748-7461-852B-A21B4FFBAD7C}"/>
                </a:ext>
              </a:extLst>
            </p:cNvPr>
            <p:cNvCxnSpPr>
              <a:cxnSpLocks/>
            </p:cNvCxnSpPr>
            <p:nvPr/>
          </p:nvCxnSpPr>
          <p:spPr>
            <a:xfrm>
              <a:off x="1700355" y="5334661"/>
              <a:ext cx="3783646" cy="0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47205EC4-1168-9989-CAC2-4FCA1B2DACC9}"/>
                </a:ext>
              </a:extLst>
            </p:cNvPr>
            <p:cNvSpPr txBox="1"/>
            <p:nvPr/>
          </p:nvSpPr>
          <p:spPr>
            <a:xfrm>
              <a:off x="1502160" y="4892000"/>
              <a:ext cx="4180571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Front Radiator Space</a:t>
              </a:r>
              <a:endParaRPr lang="zh-TW" altLang="en-US" sz="2400" spc="300" dirty="0">
                <a:solidFill>
                  <a:schemeClr val="accent5">
                    <a:lumMod val="40000"/>
                    <a:lumOff val="60000"/>
                  </a:schemeClr>
                </a:solidFill>
                <a:latin typeface="Bebas Neue" panose="020B0606020202050201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7982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1084B15-3DC1-D487-6B56-61D6ABDD2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442" y="1065647"/>
            <a:ext cx="5038440" cy="503844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C3BB029-C0A0-1A8D-8C7D-F7E12A414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767" y="1195914"/>
            <a:ext cx="4742062" cy="4742062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6F0C2EC2-BCBF-8C21-26E7-BF57083581FA}"/>
              </a:ext>
            </a:extLst>
          </p:cNvPr>
          <p:cNvSpPr/>
          <p:nvPr/>
        </p:nvSpPr>
        <p:spPr>
          <a:xfrm>
            <a:off x="7194823" y="4714426"/>
            <a:ext cx="1554480" cy="947660"/>
          </a:xfrm>
          <a:prstGeom prst="rect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1F304D8A-ED13-D1EB-4778-DA86A2696E17}"/>
              </a:ext>
            </a:extLst>
          </p:cNvPr>
          <p:cNvSpPr txBox="1"/>
          <p:nvPr/>
        </p:nvSpPr>
        <p:spPr>
          <a:xfrm>
            <a:off x="7765767" y="4834313"/>
            <a:ext cx="4177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E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288C9C8D-39B7-4384-4165-279E3D42A11B}"/>
              </a:ext>
            </a:extLst>
          </p:cNvPr>
          <p:cNvSpPr txBox="1"/>
          <p:nvPr/>
        </p:nvSpPr>
        <p:spPr>
          <a:xfrm>
            <a:off x="9093347" y="567645"/>
            <a:ext cx="4177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F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50AEAA1-B273-2C57-E066-D78D363D9C31}"/>
              </a:ext>
            </a:extLst>
          </p:cNvPr>
          <p:cNvSpPr txBox="1"/>
          <p:nvPr/>
        </p:nvSpPr>
        <p:spPr>
          <a:xfrm>
            <a:off x="534808" y="2245692"/>
            <a:ext cx="41777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ison Bold" panose="00000400000000000000" pitchFamily="2" charset="0"/>
              </a:rPr>
              <a:t>E</a:t>
            </a:r>
            <a:endParaRPr lang="zh-TW" altLang="en-US" sz="4000" spc="600" dirty="0">
              <a:solidFill>
                <a:schemeClr val="accent4">
                  <a:lumMod val="60000"/>
                  <a:lumOff val="40000"/>
                </a:schemeClr>
              </a:solidFill>
              <a:latin typeface="Bison Bold" panose="00000400000000000000" pitchFamily="2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30DA762-6810-4E41-9975-5BFD2FA4A8F7}"/>
              </a:ext>
            </a:extLst>
          </p:cNvPr>
          <p:cNvSpPr txBox="1"/>
          <p:nvPr/>
        </p:nvSpPr>
        <p:spPr>
          <a:xfrm>
            <a:off x="816608" y="2661190"/>
            <a:ext cx="41805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chemeClr val="bg1"/>
                </a:solidFill>
                <a:latin typeface="Eras Demi ITC" panose="020B0805030504020804" pitchFamily="34" charset="0"/>
              </a:rPr>
              <a:t>≤</a:t>
            </a:r>
            <a:r>
              <a:rPr lang="en-US" altLang="zh-TW" sz="3200" spc="300" dirty="0">
                <a:solidFill>
                  <a:schemeClr val="bg1"/>
                </a:solidFill>
                <a:latin typeface="Bebas Neue" panose="020B0606020202050201" pitchFamily="34" charset="0"/>
              </a:rPr>
              <a:t> 200</a:t>
            </a:r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  <a:endParaRPr lang="zh-TW" altLang="en-US" sz="32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8106DF9B-D698-A8C3-053A-1A0402CFB1F6}"/>
              </a:ext>
            </a:extLst>
          </p:cNvPr>
          <p:cNvCxnSpPr>
            <a:cxnSpLocks/>
          </p:cNvCxnSpPr>
          <p:nvPr/>
        </p:nvCxnSpPr>
        <p:spPr>
          <a:xfrm>
            <a:off x="1014803" y="2631534"/>
            <a:ext cx="3783646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5FCE0DD-51C2-3D0D-9D0A-8DA369F78A61}"/>
              </a:ext>
            </a:extLst>
          </p:cNvPr>
          <p:cNvSpPr txBox="1"/>
          <p:nvPr/>
        </p:nvSpPr>
        <p:spPr>
          <a:xfrm>
            <a:off x="816608" y="2188873"/>
            <a:ext cx="418057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Max PSU Length </a:t>
            </a:r>
            <a:endParaRPr lang="zh-TW" altLang="en-US" sz="24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D1BC0E3-0345-096C-9A60-12A1E3FE3252}"/>
              </a:ext>
            </a:extLst>
          </p:cNvPr>
          <p:cNvSpPr txBox="1"/>
          <p:nvPr/>
        </p:nvSpPr>
        <p:spPr>
          <a:xfrm>
            <a:off x="534808" y="3680983"/>
            <a:ext cx="41777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accent5">
                    <a:lumMod val="20000"/>
                    <a:lumOff val="80000"/>
                  </a:schemeClr>
                </a:solidFill>
                <a:latin typeface="Bison Bold" panose="00000400000000000000" pitchFamily="2" charset="0"/>
              </a:rPr>
              <a:t>F</a:t>
            </a:r>
            <a:endParaRPr lang="zh-TW" altLang="en-US" sz="4000" spc="600" dirty="0">
              <a:solidFill>
                <a:schemeClr val="accent5">
                  <a:lumMod val="20000"/>
                  <a:lumOff val="80000"/>
                </a:schemeClr>
              </a:solidFill>
              <a:latin typeface="Bison Bold" panose="00000400000000000000" pitchFamily="2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DCA26FE-F149-C4F9-1667-B61EF363E132}"/>
              </a:ext>
            </a:extLst>
          </p:cNvPr>
          <p:cNvSpPr txBox="1"/>
          <p:nvPr/>
        </p:nvSpPr>
        <p:spPr>
          <a:xfrm>
            <a:off x="816608" y="4096481"/>
            <a:ext cx="41805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chemeClr val="bg1"/>
                </a:solidFill>
                <a:latin typeface="Bebas Neue" panose="020B0606020202050201" pitchFamily="34" charset="0"/>
              </a:rPr>
              <a:t>up to 28</a:t>
            </a:r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  <a:endParaRPr lang="zh-TW" altLang="en-US" sz="24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4D5FD227-5748-7461-852B-A21B4FFBAD7C}"/>
              </a:ext>
            </a:extLst>
          </p:cNvPr>
          <p:cNvCxnSpPr>
            <a:cxnSpLocks/>
          </p:cNvCxnSpPr>
          <p:nvPr/>
        </p:nvCxnSpPr>
        <p:spPr>
          <a:xfrm>
            <a:off x="1014803" y="4066825"/>
            <a:ext cx="3783646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7205EC4-1168-9989-CAC2-4FCA1B2DACC9}"/>
              </a:ext>
            </a:extLst>
          </p:cNvPr>
          <p:cNvSpPr txBox="1"/>
          <p:nvPr/>
        </p:nvSpPr>
        <p:spPr>
          <a:xfrm>
            <a:off x="816608" y="3624164"/>
            <a:ext cx="418057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Cable management Space</a:t>
            </a:r>
            <a:endParaRPr lang="zh-TW" altLang="en-US" sz="24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465D3E8-1093-028D-4D45-AD7322D5AAEB}"/>
              </a:ext>
            </a:extLst>
          </p:cNvPr>
          <p:cNvSpPr/>
          <p:nvPr/>
        </p:nvSpPr>
        <p:spPr>
          <a:xfrm>
            <a:off x="9145679" y="1345898"/>
            <a:ext cx="219963" cy="4446455"/>
          </a:xfrm>
          <a:prstGeom prst="rect">
            <a:avLst/>
          </a:prstGeom>
          <a:noFill/>
          <a:ln w="508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0645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B0319FD-2837-B8EC-CB9A-63C0EAFDC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279" y="997730"/>
            <a:ext cx="5692660" cy="5692660"/>
          </a:xfrm>
          <a:prstGeom prst="rect">
            <a:avLst/>
          </a:prstGeom>
        </p:spPr>
      </p:pic>
      <p:grpSp>
        <p:nvGrpSpPr>
          <p:cNvPr id="36" name="群組 35">
            <a:extLst>
              <a:ext uri="{FF2B5EF4-FFF2-40B4-BE49-F238E27FC236}">
                <a16:creationId xmlns:a16="http://schemas.microsoft.com/office/drawing/2014/main" id="{93F766EE-FD17-876C-399D-E300CFD5600A}"/>
              </a:ext>
            </a:extLst>
          </p:cNvPr>
          <p:cNvGrpSpPr/>
          <p:nvPr/>
        </p:nvGrpSpPr>
        <p:grpSpPr>
          <a:xfrm>
            <a:off x="1633644" y="1053148"/>
            <a:ext cx="2931931" cy="1460748"/>
            <a:chOff x="1305091" y="1384313"/>
            <a:chExt cx="3249170" cy="1618803"/>
          </a:xfrm>
          <a:effectLst/>
        </p:grpSpPr>
        <p:pic>
          <p:nvPicPr>
            <p:cNvPr id="23" name="圖形 79">
              <a:extLst>
                <a:ext uri="{FF2B5EF4-FFF2-40B4-BE49-F238E27FC236}">
                  <a16:creationId xmlns:a16="http://schemas.microsoft.com/office/drawing/2014/main" id="{D5D38DB0-8AAF-E716-0918-762759A92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FF0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26368" y="1384313"/>
              <a:ext cx="1201335" cy="1201335"/>
            </a:xfrm>
            <a:prstGeom prst="rect">
              <a:avLst/>
            </a:prstGeom>
          </p:spPr>
        </p:pic>
        <p:pic>
          <p:nvPicPr>
            <p:cNvPr id="24" name="圖形 81">
              <a:extLst>
                <a:ext uri="{FF2B5EF4-FFF2-40B4-BE49-F238E27FC236}">
                  <a16:creationId xmlns:a16="http://schemas.microsoft.com/office/drawing/2014/main" id="{47A23B53-3A5E-9DF7-7775-578CD8E8F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25193" y="1532959"/>
              <a:ext cx="1065503" cy="1065503"/>
            </a:xfrm>
            <a:prstGeom prst="rect">
              <a:avLst/>
            </a:prstGeom>
          </p:spPr>
        </p:pic>
        <p:sp>
          <p:nvSpPr>
            <p:cNvPr id="25" name="Subtitle 2">
              <a:extLst>
                <a:ext uri="{FF2B5EF4-FFF2-40B4-BE49-F238E27FC236}">
                  <a16:creationId xmlns:a16="http://schemas.microsoft.com/office/drawing/2014/main" id="{EE0FA1B2-E70A-2D43-7B8C-DC91164350B3}"/>
                </a:ext>
              </a:extLst>
            </p:cNvPr>
            <p:cNvSpPr txBox="1">
              <a:spLocks/>
            </p:cNvSpPr>
            <p:nvPr/>
          </p:nvSpPr>
          <p:spPr>
            <a:xfrm>
              <a:off x="1305091" y="2673770"/>
              <a:ext cx="1714212" cy="3293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altLang="zh-TW" sz="2400" dirty="0">
                  <a:solidFill>
                    <a:srgbClr val="FFFFFF"/>
                  </a:solidFill>
                  <a:latin typeface="Bebas Neue" panose="020B0606020202050201" pitchFamily="34" charset="0"/>
                </a:rPr>
                <a:t>120 mm</a:t>
              </a:r>
            </a:p>
          </p:txBody>
        </p:sp>
        <p:sp>
          <p:nvSpPr>
            <p:cNvPr id="26" name="Subtitle 2">
              <a:extLst>
                <a:ext uri="{FF2B5EF4-FFF2-40B4-BE49-F238E27FC236}">
                  <a16:creationId xmlns:a16="http://schemas.microsoft.com/office/drawing/2014/main" id="{D728E619-28B1-DE42-D65E-9A6DCD430EE1}"/>
                </a:ext>
              </a:extLst>
            </p:cNvPr>
            <p:cNvSpPr txBox="1">
              <a:spLocks/>
            </p:cNvSpPr>
            <p:nvPr/>
          </p:nvSpPr>
          <p:spPr>
            <a:xfrm>
              <a:off x="2690697" y="2673770"/>
              <a:ext cx="1863564" cy="3293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altLang="zh-TW" sz="2400" dirty="0">
                  <a:solidFill>
                    <a:srgbClr val="FFFFFF"/>
                  </a:solidFill>
                  <a:latin typeface="Bebas Neue" panose="020B0606020202050201" pitchFamily="34" charset="0"/>
                </a:rPr>
                <a:t>140 mm</a:t>
              </a:r>
            </a:p>
          </p:txBody>
        </p:sp>
      </p:grp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C68758B9-34D4-4354-956F-3EAB059558AD}"/>
              </a:ext>
            </a:extLst>
          </p:cNvPr>
          <p:cNvCxnSpPr>
            <a:cxnSpLocks/>
          </p:cNvCxnSpPr>
          <p:nvPr/>
        </p:nvCxnSpPr>
        <p:spPr>
          <a:xfrm rot="5400000">
            <a:off x="5057226" y="2866583"/>
            <a:ext cx="1121691" cy="0"/>
          </a:xfrm>
          <a:prstGeom prst="line">
            <a:avLst/>
          </a:prstGeom>
          <a:ln w="76200" cmpd="sng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D2085A3-6DF8-CFD9-6709-DB41C9039D77}"/>
              </a:ext>
            </a:extLst>
          </p:cNvPr>
          <p:cNvCxnSpPr>
            <a:cxnSpLocks/>
          </p:cNvCxnSpPr>
          <p:nvPr/>
        </p:nvCxnSpPr>
        <p:spPr>
          <a:xfrm rot="5400000">
            <a:off x="4781685" y="2867518"/>
            <a:ext cx="1308639" cy="0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F96A9D6D-B3B5-A5D6-62C5-21E25135DD40}"/>
              </a:ext>
            </a:extLst>
          </p:cNvPr>
          <p:cNvGrpSpPr/>
          <p:nvPr/>
        </p:nvGrpSpPr>
        <p:grpSpPr>
          <a:xfrm>
            <a:off x="6185107" y="1064056"/>
            <a:ext cx="2715430" cy="193072"/>
            <a:chOff x="6216641" y="453050"/>
            <a:chExt cx="3012480" cy="214193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4EF31DE4-C17B-DB5F-6FAD-8BBE3AE22FC4}"/>
                </a:ext>
              </a:extLst>
            </p:cNvPr>
            <p:cNvGrpSpPr/>
            <p:nvPr/>
          </p:nvGrpSpPr>
          <p:grpSpPr>
            <a:xfrm>
              <a:off x="6231728" y="453050"/>
              <a:ext cx="2997393" cy="0"/>
              <a:chOff x="952306" y="358144"/>
              <a:chExt cx="2601408" cy="0"/>
            </a:xfrm>
          </p:grpSpPr>
          <p:cxnSp>
            <p:nvCxnSpPr>
              <p:cNvPr id="11" name="直線接點 10">
                <a:extLst>
                  <a:ext uri="{FF2B5EF4-FFF2-40B4-BE49-F238E27FC236}">
                    <a16:creationId xmlns:a16="http://schemas.microsoft.com/office/drawing/2014/main" id="{5D3D0B17-9685-3BF4-49A7-8173C64650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2306" y="358144"/>
                <a:ext cx="1260000" cy="0"/>
              </a:xfrm>
              <a:prstGeom prst="line">
                <a:avLst/>
              </a:prstGeom>
              <a:ln w="76200" cmpd="sng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直線接點 11">
                <a:extLst>
                  <a:ext uri="{FF2B5EF4-FFF2-40B4-BE49-F238E27FC236}">
                    <a16:creationId xmlns:a16="http://schemas.microsoft.com/office/drawing/2014/main" id="{01353DCB-28A6-2E42-F090-8F7DAB65B7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3714" y="358144"/>
                <a:ext cx="1260000" cy="0"/>
              </a:xfrm>
              <a:prstGeom prst="line">
                <a:avLst/>
              </a:prstGeom>
              <a:ln w="76200" cmpd="sng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A4498FD8-F9E2-498C-9519-2DFF03BBA389}"/>
                </a:ext>
              </a:extLst>
            </p:cNvPr>
            <p:cNvCxnSpPr>
              <a:cxnSpLocks/>
            </p:cNvCxnSpPr>
            <p:nvPr/>
          </p:nvCxnSpPr>
          <p:spPr>
            <a:xfrm>
              <a:off x="6216641" y="667243"/>
              <a:ext cx="1244397" cy="0"/>
            </a:xfrm>
            <a:prstGeom prst="line">
              <a:avLst/>
            </a:prstGeom>
            <a:ln w="762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0D2D903B-5EAC-F4EB-E3EE-04F3AC79F285}"/>
                </a:ext>
              </a:extLst>
            </p:cNvPr>
            <p:cNvCxnSpPr>
              <a:cxnSpLocks/>
            </p:cNvCxnSpPr>
            <p:nvPr/>
          </p:nvCxnSpPr>
          <p:spPr>
            <a:xfrm>
              <a:off x="7642540" y="667243"/>
              <a:ext cx="1244397" cy="0"/>
            </a:xfrm>
            <a:prstGeom prst="line">
              <a:avLst/>
            </a:prstGeom>
            <a:ln w="762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835165D2-720C-ADB3-40A7-88C8B7F75836}"/>
              </a:ext>
            </a:extLst>
          </p:cNvPr>
          <p:cNvGrpSpPr/>
          <p:nvPr/>
        </p:nvGrpSpPr>
        <p:grpSpPr>
          <a:xfrm rot="5400000">
            <a:off x="8695758" y="3607632"/>
            <a:ext cx="3464470" cy="3"/>
            <a:chOff x="1063379" y="358141"/>
            <a:chExt cx="3335703" cy="2"/>
          </a:xfrm>
        </p:grpSpPr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7483C13B-BACF-AEA9-4A4A-9A8BB55C01C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844471" y="-422951"/>
              <a:ext cx="0" cy="1562184"/>
            </a:xfrm>
            <a:prstGeom prst="line">
              <a:avLst/>
            </a:prstGeom>
            <a:ln w="76200" cmpd="sng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F38ED031-4238-F409-5732-CB628279EB7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643951" y="-396989"/>
              <a:ext cx="0" cy="1510263"/>
            </a:xfrm>
            <a:prstGeom prst="line">
              <a:avLst/>
            </a:prstGeom>
            <a:ln w="76200" cmpd="sng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3827D031-DCCA-DAC8-D460-12B0885BAD82}"/>
              </a:ext>
            </a:extLst>
          </p:cNvPr>
          <p:cNvGrpSpPr/>
          <p:nvPr/>
        </p:nvGrpSpPr>
        <p:grpSpPr>
          <a:xfrm rot="5400000">
            <a:off x="8998956" y="3081470"/>
            <a:ext cx="2423917" cy="0"/>
            <a:chOff x="1770696" y="565342"/>
            <a:chExt cx="2333825" cy="0"/>
          </a:xfrm>
        </p:grpSpPr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4DCD7845-B880-9A23-3459-25C394306635}"/>
                </a:ext>
              </a:extLst>
            </p:cNvPr>
            <p:cNvCxnSpPr>
              <a:cxnSpLocks/>
            </p:cNvCxnSpPr>
            <p:nvPr/>
          </p:nvCxnSpPr>
          <p:spPr>
            <a:xfrm>
              <a:off x="1770696" y="565342"/>
              <a:ext cx="1080000" cy="0"/>
            </a:xfrm>
            <a:prstGeom prst="line">
              <a:avLst/>
            </a:prstGeom>
            <a:ln w="762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2ADAA0AB-52DA-AA7F-6B49-CDB6480A0253}"/>
                </a:ext>
              </a:extLst>
            </p:cNvPr>
            <p:cNvCxnSpPr>
              <a:cxnSpLocks/>
            </p:cNvCxnSpPr>
            <p:nvPr/>
          </p:nvCxnSpPr>
          <p:spPr>
            <a:xfrm>
              <a:off x="3024521" y="565342"/>
              <a:ext cx="1080000" cy="0"/>
            </a:xfrm>
            <a:prstGeom prst="line">
              <a:avLst/>
            </a:prstGeom>
            <a:ln w="762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21654C6B-0B84-649E-EB91-B1199A49FC67}"/>
              </a:ext>
            </a:extLst>
          </p:cNvPr>
          <p:cNvCxnSpPr>
            <a:cxnSpLocks/>
          </p:cNvCxnSpPr>
          <p:nvPr/>
        </p:nvCxnSpPr>
        <p:spPr>
          <a:xfrm rot="5400000">
            <a:off x="9650066" y="5065871"/>
            <a:ext cx="1121691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D3781DC1-C9AE-A04D-D508-32C7744F6E37}"/>
              </a:ext>
            </a:extLst>
          </p:cNvPr>
          <p:cNvGrpSpPr/>
          <p:nvPr/>
        </p:nvGrpSpPr>
        <p:grpSpPr>
          <a:xfrm>
            <a:off x="1367149" y="2641118"/>
            <a:ext cx="3464921" cy="1254915"/>
            <a:chOff x="1284239" y="2819606"/>
            <a:chExt cx="3464921" cy="1254915"/>
          </a:xfrm>
          <a:effectLst/>
        </p:grpSpPr>
        <p:sp>
          <p:nvSpPr>
            <p:cNvPr id="67" name="文字方塊 66">
              <a:extLst>
                <a:ext uri="{FF2B5EF4-FFF2-40B4-BE49-F238E27FC236}">
                  <a16:creationId xmlns:a16="http://schemas.microsoft.com/office/drawing/2014/main" id="{3018BE2C-4923-E060-AC44-4CE9F0BCCEFA}"/>
                </a:ext>
              </a:extLst>
            </p:cNvPr>
            <p:cNvSpPr txBox="1"/>
            <p:nvPr/>
          </p:nvSpPr>
          <p:spPr>
            <a:xfrm>
              <a:off x="1284239" y="3612856"/>
              <a:ext cx="3464921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3 x 120mm or 2 x 140mm</a:t>
              </a: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2AEE6D19-C252-DE01-9501-69294946C955}"/>
                </a:ext>
              </a:extLst>
            </p:cNvPr>
            <p:cNvSpPr txBox="1"/>
            <p:nvPr/>
          </p:nvSpPr>
          <p:spPr>
            <a:xfrm>
              <a:off x="2146628" y="2819606"/>
              <a:ext cx="1740143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spc="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Bison Bold" panose="00000400000000000000" pitchFamily="2" charset="0"/>
                </a:rPr>
                <a:t>F</a:t>
              </a:r>
              <a:r>
                <a:rPr lang="en-US" altLang="zh-TW" sz="4000" spc="600" dirty="0">
                  <a:solidFill>
                    <a:schemeClr val="bg1"/>
                  </a:solidFill>
                  <a:latin typeface="Bison Bold" panose="00000400000000000000" pitchFamily="2" charset="0"/>
                </a:rPr>
                <a:t>RONT</a:t>
              </a:r>
              <a:endParaRPr lang="zh-TW" altLang="en-US" sz="4000" spc="600" dirty="0">
                <a:solidFill>
                  <a:schemeClr val="bg1"/>
                </a:solidFill>
                <a:latin typeface="Bison Bold" panose="00000400000000000000" pitchFamily="2" charset="0"/>
              </a:endParaRPr>
            </a:p>
          </p:txBody>
        </p:sp>
        <p:cxnSp>
          <p:nvCxnSpPr>
            <p:cNvPr id="38" name="直線接點 37">
              <a:extLst>
                <a:ext uri="{FF2B5EF4-FFF2-40B4-BE49-F238E27FC236}">
                  <a16:creationId xmlns:a16="http://schemas.microsoft.com/office/drawing/2014/main" id="{87EEA287-9D2E-7A2C-2944-C883937B3C4A}"/>
                </a:ext>
              </a:extLst>
            </p:cNvPr>
            <p:cNvCxnSpPr>
              <a:cxnSpLocks/>
            </p:cNvCxnSpPr>
            <p:nvPr/>
          </p:nvCxnSpPr>
          <p:spPr>
            <a:xfrm>
              <a:off x="1990142" y="3516865"/>
              <a:ext cx="20531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30B9DF0C-8062-1361-AA3E-1AF93D38E35F}"/>
              </a:ext>
            </a:extLst>
          </p:cNvPr>
          <p:cNvGrpSpPr/>
          <p:nvPr/>
        </p:nvGrpSpPr>
        <p:grpSpPr>
          <a:xfrm>
            <a:off x="1367149" y="3782561"/>
            <a:ext cx="3464921" cy="1254915"/>
            <a:chOff x="1284239" y="3943884"/>
            <a:chExt cx="3464921" cy="1254915"/>
          </a:xfrm>
          <a:effectLst/>
        </p:grpSpPr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D1FD6452-6C47-42FE-EE17-DDEB3FCC8045}"/>
                </a:ext>
              </a:extLst>
            </p:cNvPr>
            <p:cNvSpPr txBox="1"/>
            <p:nvPr/>
          </p:nvSpPr>
          <p:spPr>
            <a:xfrm>
              <a:off x="1284239" y="4737134"/>
              <a:ext cx="3464921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2 x 120mm or 2 x 140mm</a:t>
              </a:r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44955512-CF44-1973-1496-4ECDBE745312}"/>
                </a:ext>
              </a:extLst>
            </p:cNvPr>
            <p:cNvSpPr txBox="1"/>
            <p:nvPr/>
          </p:nvSpPr>
          <p:spPr>
            <a:xfrm>
              <a:off x="2146628" y="3943884"/>
              <a:ext cx="1740143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spc="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Bison Bold" panose="00000400000000000000" pitchFamily="2" charset="0"/>
                </a:rPr>
                <a:t>T</a:t>
              </a:r>
              <a:r>
                <a:rPr lang="en-US" altLang="zh-TW" sz="4000" spc="600" dirty="0">
                  <a:solidFill>
                    <a:schemeClr val="bg1"/>
                  </a:solidFill>
                  <a:latin typeface="Bison Bold" panose="00000400000000000000" pitchFamily="2" charset="0"/>
                </a:rPr>
                <a:t>OP</a:t>
              </a:r>
              <a:endParaRPr lang="zh-TW" altLang="en-US" sz="4000" spc="600" dirty="0">
                <a:solidFill>
                  <a:schemeClr val="bg1"/>
                </a:solidFill>
                <a:latin typeface="Bison Bold" panose="00000400000000000000" pitchFamily="2" charset="0"/>
              </a:endParaRPr>
            </a:p>
          </p:txBody>
        </p: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E55739A5-CE70-6428-EDD0-893294B9B552}"/>
                </a:ext>
              </a:extLst>
            </p:cNvPr>
            <p:cNvCxnSpPr>
              <a:cxnSpLocks/>
            </p:cNvCxnSpPr>
            <p:nvPr/>
          </p:nvCxnSpPr>
          <p:spPr>
            <a:xfrm>
              <a:off x="1990142" y="4641143"/>
              <a:ext cx="20531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CB793286-D911-8F0F-EDB8-1652367C49E1}"/>
              </a:ext>
            </a:extLst>
          </p:cNvPr>
          <p:cNvGrpSpPr/>
          <p:nvPr/>
        </p:nvGrpSpPr>
        <p:grpSpPr>
          <a:xfrm>
            <a:off x="1367149" y="4930915"/>
            <a:ext cx="3464921" cy="1254915"/>
            <a:chOff x="1284239" y="5371341"/>
            <a:chExt cx="3464921" cy="1254915"/>
          </a:xfrm>
          <a:effectLst/>
        </p:grpSpPr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23079446-2150-9D68-4834-3DF3D1E8A245}"/>
                </a:ext>
              </a:extLst>
            </p:cNvPr>
            <p:cNvSpPr txBox="1"/>
            <p:nvPr/>
          </p:nvSpPr>
          <p:spPr>
            <a:xfrm>
              <a:off x="1284239" y="6164591"/>
              <a:ext cx="3464921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1 x 120mm or 1 x 140mm</a:t>
              </a: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D8AA3D1A-F2A5-9BAB-1358-747A2722D083}"/>
                </a:ext>
              </a:extLst>
            </p:cNvPr>
            <p:cNvSpPr txBox="1"/>
            <p:nvPr/>
          </p:nvSpPr>
          <p:spPr>
            <a:xfrm>
              <a:off x="2146628" y="5371341"/>
              <a:ext cx="1740143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spc="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Bison Bold" panose="00000400000000000000" pitchFamily="2" charset="0"/>
                </a:rPr>
                <a:t>R</a:t>
              </a:r>
              <a:r>
                <a:rPr lang="en-US" altLang="zh-TW" sz="4000" spc="600" dirty="0">
                  <a:solidFill>
                    <a:schemeClr val="bg1"/>
                  </a:solidFill>
                  <a:latin typeface="Bison Bold" panose="00000400000000000000" pitchFamily="2" charset="0"/>
                </a:rPr>
                <a:t>EAR</a:t>
              </a:r>
              <a:endParaRPr lang="zh-TW" altLang="en-US" sz="4000" spc="600" dirty="0">
                <a:solidFill>
                  <a:schemeClr val="bg1"/>
                </a:solidFill>
                <a:latin typeface="Bison Bold" panose="00000400000000000000" pitchFamily="2" charset="0"/>
              </a:endParaRPr>
            </a:p>
          </p:txBody>
        </p: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92F918CD-C13F-BA3C-529F-A6C15E8FB493}"/>
                </a:ext>
              </a:extLst>
            </p:cNvPr>
            <p:cNvCxnSpPr>
              <a:cxnSpLocks/>
            </p:cNvCxnSpPr>
            <p:nvPr/>
          </p:nvCxnSpPr>
          <p:spPr>
            <a:xfrm>
              <a:off x="1990142" y="6068600"/>
              <a:ext cx="20531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9259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118ECA22-0339-4F74-EC23-B94B46C5C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125" y="1487559"/>
            <a:ext cx="5202830" cy="520283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E9B9FD6-562D-0BC0-011C-864D2DBADBBA}"/>
              </a:ext>
            </a:extLst>
          </p:cNvPr>
          <p:cNvSpPr txBox="1"/>
          <p:nvPr/>
        </p:nvSpPr>
        <p:spPr>
          <a:xfrm>
            <a:off x="3196380" y="169029"/>
            <a:ext cx="5799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spc="600" dirty="0">
                <a:solidFill>
                  <a:schemeClr val="bg1"/>
                </a:solidFill>
                <a:latin typeface="Bison Bold" panose="00000400000000000000" pitchFamily="2" charset="0"/>
              </a:rPr>
              <a:t>RADIATOR CAPACITY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BECCD38A-607F-3FCC-C5AA-9A3FCBD9B4C7}"/>
              </a:ext>
            </a:extLst>
          </p:cNvPr>
          <p:cNvGrpSpPr/>
          <p:nvPr/>
        </p:nvGrpSpPr>
        <p:grpSpPr>
          <a:xfrm>
            <a:off x="6973373" y="2373894"/>
            <a:ext cx="3508422" cy="3191617"/>
            <a:chOff x="927648" y="1976652"/>
            <a:chExt cx="3566428" cy="3244385"/>
          </a:xfrm>
        </p:grpSpPr>
        <p:pic>
          <p:nvPicPr>
            <p:cNvPr id="3" name="圖形 2">
              <a:extLst>
                <a:ext uri="{FF2B5EF4-FFF2-40B4-BE49-F238E27FC236}">
                  <a16:creationId xmlns:a16="http://schemas.microsoft.com/office/drawing/2014/main" id="{3574CC29-8707-B4BB-B607-07624B9CC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16636" y="1976652"/>
              <a:ext cx="781050" cy="510540"/>
            </a:xfrm>
            <a:prstGeom prst="rect">
              <a:avLst/>
            </a:prstGeom>
          </p:spPr>
        </p:pic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6EEC1EE6-80DA-A5E5-EF7F-60B3C6E91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16636" y="2657255"/>
              <a:ext cx="918210" cy="510540"/>
            </a:xfrm>
            <a:prstGeom prst="rect">
              <a:avLst/>
            </a:prstGeom>
          </p:spPr>
        </p:pic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141AD043-3EF7-CA4E-875A-6A4B222E2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16636" y="3337859"/>
              <a:ext cx="1581150" cy="514350"/>
            </a:xfrm>
            <a:prstGeom prst="rect">
              <a:avLst/>
            </a:prstGeom>
          </p:spPr>
        </p:pic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B78A1199-DC17-5423-6B46-59F7220A5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116636" y="4022273"/>
              <a:ext cx="1844040" cy="514350"/>
            </a:xfrm>
            <a:prstGeom prst="rect">
              <a:avLst/>
            </a:prstGeom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91941C80-DCAA-DF03-D62E-E92A06AA3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116636" y="4706687"/>
              <a:ext cx="2377440" cy="514350"/>
            </a:xfrm>
            <a:prstGeom prst="rect">
              <a:avLst/>
            </a:prstGeom>
          </p:spPr>
        </p:pic>
        <p:sp>
          <p:nvSpPr>
            <p:cNvPr id="27" name="Subtitle 2">
              <a:extLst>
                <a:ext uri="{FF2B5EF4-FFF2-40B4-BE49-F238E27FC236}">
                  <a16:creationId xmlns:a16="http://schemas.microsoft.com/office/drawing/2014/main" id="{767A0047-6BBF-4DE6-0430-B3C08A80F667}"/>
                </a:ext>
              </a:extLst>
            </p:cNvPr>
            <p:cNvSpPr txBox="1">
              <a:spLocks/>
            </p:cNvSpPr>
            <p:nvPr/>
          </p:nvSpPr>
          <p:spPr>
            <a:xfrm>
              <a:off x="927648" y="4750266"/>
              <a:ext cx="1021429" cy="38688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altLang="zh-TW" sz="20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360 mm</a:t>
              </a:r>
            </a:p>
          </p:txBody>
        </p:sp>
        <p:sp>
          <p:nvSpPr>
            <p:cNvPr id="29" name="Subtitle 2">
              <a:extLst>
                <a:ext uri="{FF2B5EF4-FFF2-40B4-BE49-F238E27FC236}">
                  <a16:creationId xmlns:a16="http://schemas.microsoft.com/office/drawing/2014/main" id="{080FA141-F208-8C96-74F6-987C814D9DF8}"/>
                </a:ext>
              </a:extLst>
            </p:cNvPr>
            <p:cNvSpPr txBox="1">
              <a:spLocks/>
            </p:cNvSpPr>
            <p:nvPr/>
          </p:nvSpPr>
          <p:spPr>
            <a:xfrm>
              <a:off x="927648" y="4077618"/>
              <a:ext cx="1021429" cy="38688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altLang="zh-TW" sz="20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280 mm</a:t>
              </a:r>
            </a:p>
          </p:txBody>
        </p:sp>
        <p:sp>
          <p:nvSpPr>
            <p:cNvPr id="31" name="Subtitle 2">
              <a:extLst>
                <a:ext uri="{FF2B5EF4-FFF2-40B4-BE49-F238E27FC236}">
                  <a16:creationId xmlns:a16="http://schemas.microsoft.com/office/drawing/2014/main" id="{7F716E6A-6CC7-6070-A8D4-33B3854235B6}"/>
                </a:ext>
              </a:extLst>
            </p:cNvPr>
            <p:cNvSpPr txBox="1">
              <a:spLocks/>
            </p:cNvSpPr>
            <p:nvPr/>
          </p:nvSpPr>
          <p:spPr>
            <a:xfrm>
              <a:off x="927648" y="3405565"/>
              <a:ext cx="1021429" cy="38688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altLang="zh-TW" sz="20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240 mm</a:t>
              </a:r>
            </a:p>
          </p:txBody>
        </p:sp>
        <p:sp>
          <p:nvSpPr>
            <p:cNvPr id="34" name="Subtitle 2">
              <a:extLst>
                <a:ext uri="{FF2B5EF4-FFF2-40B4-BE49-F238E27FC236}">
                  <a16:creationId xmlns:a16="http://schemas.microsoft.com/office/drawing/2014/main" id="{4973807F-52F3-7EFA-DB49-27A58E9675B1}"/>
                </a:ext>
              </a:extLst>
            </p:cNvPr>
            <p:cNvSpPr txBox="1">
              <a:spLocks/>
            </p:cNvSpPr>
            <p:nvPr/>
          </p:nvSpPr>
          <p:spPr>
            <a:xfrm>
              <a:off x="927648" y="2711315"/>
              <a:ext cx="1021429" cy="38688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altLang="zh-TW" sz="20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140 mm</a:t>
              </a:r>
            </a:p>
          </p:txBody>
        </p:sp>
        <p:sp>
          <p:nvSpPr>
            <p:cNvPr id="35" name="Subtitle 2">
              <a:extLst>
                <a:ext uri="{FF2B5EF4-FFF2-40B4-BE49-F238E27FC236}">
                  <a16:creationId xmlns:a16="http://schemas.microsoft.com/office/drawing/2014/main" id="{6D7D036B-4576-85D2-D052-D3A02E38A401}"/>
                </a:ext>
              </a:extLst>
            </p:cNvPr>
            <p:cNvSpPr txBox="1">
              <a:spLocks/>
            </p:cNvSpPr>
            <p:nvPr/>
          </p:nvSpPr>
          <p:spPr>
            <a:xfrm>
              <a:off x="927648" y="2038480"/>
              <a:ext cx="1021429" cy="38688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altLang="zh-TW" sz="20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120 mm</a:t>
              </a:r>
            </a:p>
          </p:txBody>
        </p:sp>
      </p:grp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F814CCDB-65B2-0B12-1574-E8CBA2130ACB}"/>
              </a:ext>
            </a:extLst>
          </p:cNvPr>
          <p:cNvCxnSpPr>
            <a:cxnSpLocks/>
          </p:cNvCxnSpPr>
          <p:nvPr/>
        </p:nvCxnSpPr>
        <p:spPr>
          <a:xfrm>
            <a:off x="5989433" y="2224354"/>
            <a:ext cx="0" cy="2103957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5950D474-678B-0A0B-71EA-261B22A4013D}"/>
              </a:ext>
            </a:extLst>
          </p:cNvPr>
          <p:cNvCxnSpPr>
            <a:cxnSpLocks/>
          </p:cNvCxnSpPr>
          <p:nvPr/>
        </p:nvCxnSpPr>
        <p:spPr>
          <a:xfrm>
            <a:off x="6240922" y="2224354"/>
            <a:ext cx="0" cy="2681042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431BDEA7-EE78-A506-27BC-ED31043D7697}"/>
              </a:ext>
            </a:extLst>
          </p:cNvPr>
          <p:cNvCxnSpPr>
            <a:cxnSpLocks/>
          </p:cNvCxnSpPr>
          <p:nvPr/>
        </p:nvCxnSpPr>
        <p:spPr>
          <a:xfrm>
            <a:off x="6465252" y="2224354"/>
            <a:ext cx="0" cy="3283226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Subtitle 2">
            <a:extLst>
              <a:ext uri="{FF2B5EF4-FFF2-40B4-BE49-F238E27FC236}">
                <a16:creationId xmlns:a16="http://schemas.microsoft.com/office/drawing/2014/main" id="{053D0018-1D92-3534-1E68-1CB1B08CC6B5}"/>
              </a:ext>
            </a:extLst>
          </p:cNvPr>
          <p:cNvSpPr txBox="1">
            <a:spLocks/>
          </p:cNvSpPr>
          <p:nvPr/>
        </p:nvSpPr>
        <p:spPr>
          <a:xfrm rot="16200000">
            <a:off x="5694897" y="1648047"/>
            <a:ext cx="1130313" cy="428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1800" dirty="0">
                <a:solidFill>
                  <a:schemeClr val="bg1"/>
                </a:solidFill>
                <a:latin typeface="Bebas Neue" panose="020B0606020202050201" pitchFamily="34" charset="0"/>
              </a:rPr>
              <a:t>280</a:t>
            </a:r>
            <a:r>
              <a:rPr lang="en-US" altLang="zh-TW" sz="16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altLang="zh-TW" sz="14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EA420EB4-67B1-FF5D-BCC3-855AB8FDF665}"/>
              </a:ext>
            </a:extLst>
          </p:cNvPr>
          <p:cNvSpPr txBox="1">
            <a:spLocks/>
          </p:cNvSpPr>
          <p:nvPr/>
        </p:nvSpPr>
        <p:spPr>
          <a:xfrm rot="16200000">
            <a:off x="5951862" y="1648047"/>
            <a:ext cx="1130313" cy="428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1800" dirty="0">
                <a:solidFill>
                  <a:schemeClr val="bg1"/>
                </a:solidFill>
                <a:latin typeface="Bebas Neue" panose="020B0606020202050201" pitchFamily="34" charset="0"/>
              </a:rPr>
              <a:t>360</a:t>
            </a:r>
            <a:r>
              <a:rPr lang="en-US" altLang="zh-TW" sz="16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altLang="zh-TW" sz="14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id="{469AEF78-E68B-C64B-C0FB-6C36D851115A}"/>
              </a:ext>
            </a:extLst>
          </p:cNvPr>
          <p:cNvSpPr txBox="1">
            <a:spLocks/>
          </p:cNvSpPr>
          <p:nvPr/>
        </p:nvSpPr>
        <p:spPr>
          <a:xfrm rot="16200000">
            <a:off x="5448048" y="1648047"/>
            <a:ext cx="1130313" cy="428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1800" dirty="0">
                <a:solidFill>
                  <a:schemeClr val="bg1"/>
                </a:solidFill>
                <a:latin typeface="Bebas Neue" panose="020B0606020202050201" pitchFamily="34" charset="0"/>
              </a:rPr>
              <a:t>240</a:t>
            </a:r>
            <a:r>
              <a:rPr lang="en-US" altLang="zh-TW" sz="16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altLang="zh-TW" sz="14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</a:p>
        </p:txBody>
      </p: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723A1AED-614E-9C33-8C1A-D8FEC96559BE}"/>
              </a:ext>
            </a:extLst>
          </p:cNvPr>
          <p:cNvCxnSpPr>
            <a:cxnSpLocks/>
          </p:cNvCxnSpPr>
          <p:nvPr/>
        </p:nvCxnSpPr>
        <p:spPr>
          <a:xfrm>
            <a:off x="1751254" y="2630448"/>
            <a:ext cx="0" cy="1017325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Subtitle 2">
            <a:extLst>
              <a:ext uri="{FF2B5EF4-FFF2-40B4-BE49-F238E27FC236}">
                <a16:creationId xmlns:a16="http://schemas.microsoft.com/office/drawing/2014/main" id="{225527B2-B58E-A80B-188E-17268A1AB40D}"/>
              </a:ext>
            </a:extLst>
          </p:cNvPr>
          <p:cNvSpPr txBox="1">
            <a:spLocks/>
          </p:cNvSpPr>
          <p:nvPr/>
        </p:nvSpPr>
        <p:spPr>
          <a:xfrm rot="16200000">
            <a:off x="1170784" y="3767039"/>
            <a:ext cx="1217009" cy="460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1800" dirty="0">
                <a:solidFill>
                  <a:schemeClr val="bg1"/>
                </a:solidFill>
                <a:latin typeface="Bebas Neue" panose="020B0606020202050201" pitchFamily="34" charset="0"/>
              </a:rPr>
              <a:t>120</a:t>
            </a:r>
            <a:r>
              <a:rPr lang="en-US" altLang="zh-TW" sz="16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altLang="zh-TW" sz="14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F1BE010A-630E-1EB7-3F8E-FC77D812F517}"/>
              </a:ext>
            </a:extLst>
          </p:cNvPr>
          <p:cNvCxnSpPr>
            <a:cxnSpLocks/>
          </p:cNvCxnSpPr>
          <p:nvPr/>
        </p:nvCxnSpPr>
        <p:spPr>
          <a:xfrm rot="5400000">
            <a:off x="3481498" y="418051"/>
            <a:ext cx="0" cy="2103957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95572E6C-54B2-E91D-C9C9-DB7078B4B5C3}"/>
              </a:ext>
            </a:extLst>
          </p:cNvPr>
          <p:cNvCxnSpPr>
            <a:cxnSpLocks/>
          </p:cNvCxnSpPr>
          <p:nvPr/>
        </p:nvCxnSpPr>
        <p:spPr>
          <a:xfrm rot="5400000">
            <a:off x="3770041" y="380997"/>
            <a:ext cx="0" cy="2681042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0224AB1B-45E7-2431-FD9C-28468F598236}"/>
              </a:ext>
            </a:extLst>
          </p:cNvPr>
          <p:cNvSpPr txBox="1">
            <a:spLocks/>
          </p:cNvSpPr>
          <p:nvPr/>
        </p:nvSpPr>
        <p:spPr>
          <a:xfrm>
            <a:off x="1489092" y="1526588"/>
            <a:ext cx="1130313" cy="428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1800" dirty="0">
                <a:solidFill>
                  <a:schemeClr val="bg1"/>
                </a:solidFill>
                <a:latin typeface="Bebas Neue" panose="020B0606020202050201" pitchFamily="34" charset="0"/>
              </a:rPr>
              <a:t>280</a:t>
            </a:r>
            <a:r>
              <a:rPr lang="en-US" altLang="zh-TW" sz="16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altLang="zh-TW" sz="14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B0004E1-5E27-26C3-7A97-D2C64B92817C}"/>
              </a:ext>
            </a:extLst>
          </p:cNvPr>
          <p:cNvSpPr txBox="1">
            <a:spLocks/>
          </p:cNvSpPr>
          <p:nvPr/>
        </p:nvSpPr>
        <p:spPr>
          <a:xfrm>
            <a:off x="1489092" y="1279739"/>
            <a:ext cx="1130313" cy="428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1800" dirty="0">
                <a:solidFill>
                  <a:schemeClr val="bg1"/>
                </a:solidFill>
                <a:latin typeface="Bebas Neue" panose="020B0606020202050201" pitchFamily="34" charset="0"/>
              </a:rPr>
              <a:t>240</a:t>
            </a:r>
            <a:r>
              <a:rPr lang="en-US" altLang="zh-TW" sz="16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altLang="zh-TW" sz="14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3277390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7C2D03B-E1F2-D315-D9FC-426DE67AB2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37454"/>
              </p:ext>
            </p:extLst>
          </p:nvPr>
        </p:nvGraphicFramePr>
        <p:xfrm>
          <a:off x="2180204" y="506994"/>
          <a:ext cx="7831591" cy="5988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2595">
                  <a:extLst>
                    <a:ext uri="{9D8B030D-6E8A-4147-A177-3AD203B41FA5}">
                      <a16:colId xmlns:a16="http://schemas.microsoft.com/office/drawing/2014/main" val="2231745521"/>
                    </a:ext>
                  </a:extLst>
                </a:gridCol>
                <a:gridCol w="643621">
                  <a:extLst>
                    <a:ext uri="{9D8B030D-6E8A-4147-A177-3AD203B41FA5}">
                      <a16:colId xmlns:a16="http://schemas.microsoft.com/office/drawing/2014/main" val="2171589621"/>
                    </a:ext>
                  </a:extLst>
                </a:gridCol>
                <a:gridCol w="6025375">
                  <a:extLst>
                    <a:ext uri="{9D8B030D-6E8A-4147-A177-3AD203B41FA5}">
                      <a16:colId xmlns:a16="http://schemas.microsoft.com/office/drawing/2014/main" val="2796367433"/>
                    </a:ext>
                  </a:extLst>
                </a:gridCol>
              </a:tblGrid>
              <a:tr h="37551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</a:rPr>
                        <a:t>　</a:t>
                      </a:r>
                      <a:r>
                        <a:rPr lang="pt-BR" sz="14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Artemis</a:t>
                      </a: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098385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Part no.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BFC-ATS-400-WWGXP-PC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849213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EAN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4712883219252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841938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UPC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886027160756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668513"/>
                  </a:ext>
                </a:extLst>
              </a:tr>
              <a:tr h="2794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Net weight  (NW)</a:t>
                      </a:r>
                    </a:p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Gross weight (GW)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N.W:5.4Kgs /   G.W:6.5Kgs</a:t>
                      </a:r>
                      <a:endParaRPr lang="en-US" altLang="zh-TW" sz="105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24672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Materials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Steel, Mesh, Plastic, Tempered Glass 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86900"/>
                  </a:ext>
                </a:extLst>
              </a:tr>
              <a:tr h="2794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Chassis Dimensions</a:t>
                      </a:r>
                    </a:p>
                    <a:p>
                      <a:pPr algn="ctr" fontAlgn="ctr"/>
                      <a:r>
                        <a:rPr lang="pt-BR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(W x H x D)</a:t>
                      </a:r>
                      <a:endParaRPr lang="pt-BR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L425*W215*H480 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129451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Motherboard Supports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Mini-ITX, </a:t>
                      </a:r>
                      <a:r>
                        <a:rPr lang="en-US" sz="1000" b="0" u="none" strike="noStrike" dirty="0" err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MicroATX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, ATX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80173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M-ATX Motherboard Supports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305mm x244mm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391524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Air Cooler Height Support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165mm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305632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VGA Length Support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350mm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62500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Cable Management Support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up to 28m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1664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3.5" Drive Bay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2+1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24955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2.5" Drive Bay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2+1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346608"/>
                  </a:ext>
                </a:extLst>
              </a:tr>
              <a:tr h="24815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Fan mounts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Front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 x 120mm or 2 x 140mm</a:t>
                      </a:r>
                      <a:endParaRPr lang="en-US" altLang="zh-TW" sz="1000" b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070733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Top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 x 120mm or  2 x 140mm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537610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Rear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 x 120mm or 1 x 140mm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469691"/>
                  </a:ext>
                </a:extLst>
              </a:tr>
              <a:tr h="27184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Radiator Support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Front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360mm x 1/280mm x 1/ 240mm x 1 (Thickness up to 27mm)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724583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Top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240mm x 1/ 280mm x 1 (Thickness up to 27mm)</a:t>
                      </a: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816791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Rear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120mm x 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44838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PCI-E Slots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 Slots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325413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I/O Ports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 x USB 3.0, 1 x USB, Audio I/O</a:t>
                      </a:r>
                      <a:endParaRPr lang="pt-BR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122366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Power Supply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ATX &amp; Standard / up to 200mm (Suggest up to 200mm)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79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8237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16479</TotalTime>
  <Words>337</Words>
  <Application>Microsoft Office PowerPoint</Application>
  <PresentationFormat>寬螢幕</PresentationFormat>
  <Paragraphs>122</Paragraphs>
  <Slides>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7" baseType="lpstr">
      <vt:lpstr>Arial</vt:lpstr>
      <vt:lpstr>Bebas Neue</vt:lpstr>
      <vt:lpstr>Bison Bold</vt:lpstr>
      <vt:lpstr>Calibri</vt:lpstr>
      <vt:lpstr>Calibri Light</vt:lpstr>
      <vt:lpstr>Eras Demi ITC</vt:lpstr>
      <vt:lpstr>Roboto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Sanjaya Dissanayake</dc:creator>
  <cp:lastModifiedBy>Rex</cp:lastModifiedBy>
  <cp:revision>568</cp:revision>
  <dcterms:created xsi:type="dcterms:W3CDTF">2016-07-19T04:04:57Z</dcterms:created>
  <dcterms:modified xsi:type="dcterms:W3CDTF">2024-05-17T05:06:47Z</dcterms:modified>
</cp:coreProperties>
</file>