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2"/>
  </p:notesMasterIdLst>
  <p:sldIdLst>
    <p:sldId id="285" r:id="rId2"/>
    <p:sldId id="256" r:id="rId3"/>
    <p:sldId id="289" r:id="rId4"/>
    <p:sldId id="278" r:id="rId5"/>
    <p:sldId id="280" r:id="rId6"/>
    <p:sldId id="290" r:id="rId7"/>
    <p:sldId id="291" r:id="rId8"/>
    <p:sldId id="292" r:id="rId9"/>
    <p:sldId id="293" r:id="rId10"/>
    <p:sldId id="294" r:id="rId11"/>
  </p:sldIdLst>
  <p:sldSz cx="12192000" cy="6858000"/>
  <p:notesSz cx="7099300" cy="102346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hJbitGlIbjGRtRzFdeDISxUqQgm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CCFF99"/>
    <a:srgbClr val="0D0D0D"/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69F882C-0375-495B-B8AD-55641F2269B8}">
  <a:tblStyle styleId="{269F882C-0375-495B-B8AD-55641F2269B8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FD4443E-F989-4FC4-A0C8-D5A2AF1F390B}" styleName="深色樣式 1 - 輔色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深色樣式 1 - 輔色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深色樣式 1 - 輔色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深色樣式 1 - 輔色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深色樣式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AF606853-7671-496A-8E4F-DF71F8EC918B}" styleName="深色樣式 1 - 輔色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9925" y="4861425"/>
            <a:ext cx="5679425" cy="460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709925" y="4861425"/>
            <a:ext cx="5679425" cy="46055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>
          <a:extLst>
            <a:ext uri="{FF2B5EF4-FFF2-40B4-BE49-F238E27FC236}">
              <a16:creationId xmlns:a16="http://schemas.microsoft.com/office/drawing/2014/main" id="{4E8A81B4-C56C-EFD4-1A97-0B142CA32B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>
            <a:extLst>
              <a:ext uri="{FF2B5EF4-FFF2-40B4-BE49-F238E27FC236}">
                <a16:creationId xmlns:a16="http://schemas.microsoft.com/office/drawing/2014/main" id="{57CD0671-D27D-8D6E-CB4D-DDCB1FA812F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9925" y="4861425"/>
            <a:ext cx="5679425" cy="46055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:notes">
            <a:extLst>
              <a:ext uri="{FF2B5EF4-FFF2-40B4-BE49-F238E27FC236}">
                <a16:creationId xmlns:a16="http://schemas.microsoft.com/office/drawing/2014/main" id="{81B31433-EA28-B640-98F4-B2D1B8FA30E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96377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1fcdace6e0_0_0:notes"/>
          <p:cNvSpPr txBox="1">
            <a:spLocks noGrp="1"/>
          </p:cNvSpPr>
          <p:nvPr>
            <p:ph type="body" idx="1"/>
          </p:nvPr>
        </p:nvSpPr>
        <p:spPr>
          <a:xfrm>
            <a:off x="709925" y="4861425"/>
            <a:ext cx="5679300" cy="46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g21fcdace6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56657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1fcdace6e0_0_0:notes"/>
          <p:cNvSpPr txBox="1">
            <a:spLocks noGrp="1"/>
          </p:cNvSpPr>
          <p:nvPr>
            <p:ph type="body" idx="1"/>
          </p:nvPr>
        </p:nvSpPr>
        <p:spPr>
          <a:xfrm>
            <a:off x="709925" y="4861425"/>
            <a:ext cx="5679300" cy="46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g21fcdace6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96130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>
          <a:extLst>
            <a:ext uri="{FF2B5EF4-FFF2-40B4-BE49-F238E27FC236}">
              <a16:creationId xmlns:a16="http://schemas.microsoft.com/office/drawing/2014/main" id="{910D9162-2CF2-6C3C-17C9-F9F8213F80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1fcdace6e0_0_0:notes">
            <a:extLst>
              <a:ext uri="{FF2B5EF4-FFF2-40B4-BE49-F238E27FC236}">
                <a16:creationId xmlns:a16="http://schemas.microsoft.com/office/drawing/2014/main" id="{582FCC98-E43A-C8EB-F71F-1013914D213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9925" y="4861425"/>
            <a:ext cx="5679300" cy="46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g21fcdace6e0_0_0:notes">
            <a:extLst>
              <a:ext uri="{FF2B5EF4-FFF2-40B4-BE49-F238E27FC236}">
                <a16:creationId xmlns:a16="http://schemas.microsoft.com/office/drawing/2014/main" id="{D476E03C-F226-B3F6-F287-22A723E3457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51995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>
          <a:extLst>
            <a:ext uri="{FF2B5EF4-FFF2-40B4-BE49-F238E27FC236}">
              <a16:creationId xmlns:a16="http://schemas.microsoft.com/office/drawing/2014/main" id="{6D8D90F4-E200-D79E-8433-FFC4B662F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1fcdace6e0_0_0:notes">
            <a:extLst>
              <a:ext uri="{FF2B5EF4-FFF2-40B4-BE49-F238E27FC236}">
                <a16:creationId xmlns:a16="http://schemas.microsoft.com/office/drawing/2014/main" id="{408D59C7-2B14-74B8-C756-244BEBD4059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9925" y="4861425"/>
            <a:ext cx="5679300" cy="46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g21fcdace6e0_0_0:notes">
            <a:extLst>
              <a:ext uri="{FF2B5EF4-FFF2-40B4-BE49-F238E27FC236}">
                <a16:creationId xmlns:a16="http://schemas.microsoft.com/office/drawing/2014/main" id="{97105220-3C5B-F449-A273-04140B7538B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51375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>
          <a:extLst>
            <a:ext uri="{FF2B5EF4-FFF2-40B4-BE49-F238E27FC236}">
              <a16:creationId xmlns:a16="http://schemas.microsoft.com/office/drawing/2014/main" id="{3B950C6A-D485-ED0D-7EB0-77BF3D409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1fcdace6e0_0_0:notes">
            <a:extLst>
              <a:ext uri="{FF2B5EF4-FFF2-40B4-BE49-F238E27FC236}">
                <a16:creationId xmlns:a16="http://schemas.microsoft.com/office/drawing/2014/main" id="{C1221D86-1BA4-165E-C153-8E82FC518C8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9925" y="4861425"/>
            <a:ext cx="5679300" cy="46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g21fcdace6e0_0_0:notes">
            <a:extLst>
              <a:ext uri="{FF2B5EF4-FFF2-40B4-BE49-F238E27FC236}">
                <a16:creationId xmlns:a16="http://schemas.microsoft.com/office/drawing/2014/main" id="{C8E2A8B0-4AB4-466D-E97B-FA19DD05C64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481570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>
          <a:extLst>
            <a:ext uri="{FF2B5EF4-FFF2-40B4-BE49-F238E27FC236}">
              <a16:creationId xmlns:a16="http://schemas.microsoft.com/office/drawing/2014/main" id="{B47AEC4C-A76B-AB75-DE2A-D103E4B471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1fcdace6e0_0_0:notes">
            <a:extLst>
              <a:ext uri="{FF2B5EF4-FFF2-40B4-BE49-F238E27FC236}">
                <a16:creationId xmlns:a16="http://schemas.microsoft.com/office/drawing/2014/main" id="{216698CA-C83D-4F62-EE2F-16C8516A827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9925" y="4861425"/>
            <a:ext cx="5679300" cy="46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g21fcdace6e0_0_0:notes">
            <a:extLst>
              <a:ext uri="{FF2B5EF4-FFF2-40B4-BE49-F238E27FC236}">
                <a16:creationId xmlns:a16="http://schemas.microsoft.com/office/drawing/2014/main" id="{ABC7533C-49D4-0671-6027-42D7A09AA7E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65379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>
          <a:extLst>
            <a:ext uri="{FF2B5EF4-FFF2-40B4-BE49-F238E27FC236}">
              <a16:creationId xmlns:a16="http://schemas.microsoft.com/office/drawing/2014/main" id="{634FE3C0-877F-9B1F-23C1-D8978D2FD9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1fcdace6e0_0_0:notes">
            <a:extLst>
              <a:ext uri="{FF2B5EF4-FFF2-40B4-BE49-F238E27FC236}">
                <a16:creationId xmlns:a16="http://schemas.microsoft.com/office/drawing/2014/main" id="{E6650146-F92F-BA1B-24A7-80B48B9190E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9925" y="4861425"/>
            <a:ext cx="5679300" cy="46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g21fcdace6e0_0_0:notes">
            <a:extLst>
              <a:ext uri="{FF2B5EF4-FFF2-40B4-BE49-F238E27FC236}">
                <a16:creationId xmlns:a16="http://schemas.microsoft.com/office/drawing/2014/main" id="{D438A0BD-4716-AD13-8834-C83041D1CBD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8107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4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4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5"/>
          <p:cNvSpPr txBox="1">
            <a:spLocks noGrp="1"/>
          </p:cNvSpPr>
          <p:nvPr>
            <p:ph type="body" idx="1"/>
          </p:nvPr>
        </p:nvSpPr>
        <p:spPr>
          <a:xfrm rot="5400000">
            <a:off x="3833020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6"/>
          <p:cNvSpPr txBox="1">
            <a:spLocks noGrp="1"/>
          </p:cNvSpPr>
          <p:nvPr>
            <p:ph type="title"/>
          </p:nvPr>
        </p:nvSpPr>
        <p:spPr>
          <a:xfrm rot="5400000">
            <a:off x="7285039" y="1828801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6"/>
          <p:cNvSpPr txBox="1">
            <a:spLocks noGrp="1"/>
          </p:cNvSpPr>
          <p:nvPr>
            <p:ph type="body" idx="1"/>
          </p:nvPr>
        </p:nvSpPr>
        <p:spPr>
          <a:xfrm rot="5400000">
            <a:off x="1697039" y="-812800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5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2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章節標題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項物件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9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2" name="Google Shape;32;p29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對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3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3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3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4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4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4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3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71;p1" descr="E:\06.0725-備份\全模金牌\Product Kit\pic\80+.png">
            <a:extLst>
              <a:ext uri="{FF2B5EF4-FFF2-40B4-BE49-F238E27FC236}">
                <a16:creationId xmlns:a16="http://schemas.microsoft.com/office/drawing/2014/main" id="{6085932E-7C19-2EE7-8F6D-AE42C34C24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43214" y="329133"/>
            <a:ext cx="837464" cy="11429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5953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>
          <a:extLst>
            <a:ext uri="{FF2B5EF4-FFF2-40B4-BE49-F238E27FC236}">
              <a16:creationId xmlns:a16="http://schemas.microsoft.com/office/drawing/2014/main" id="{696838F1-30D0-D686-DE73-6A4CBA43F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>
            <a:extLst>
              <a:ext uri="{FF2B5EF4-FFF2-40B4-BE49-F238E27FC236}">
                <a16:creationId xmlns:a16="http://schemas.microsoft.com/office/drawing/2014/main" id="{78D8ED2D-9090-D816-B9B8-B1ACCC9C2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59" y="260499"/>
            <a:ext cx="7005711" cy="3755471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D3EB0874-E645-6FD0-2B7E-7F0DF83477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9005" y="2845195"/>
            <a:ext cx="7005711" cy="375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41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10">
            <a:extLst>
              <a:ext uri="{FF2B5EF4-FFF2-40B4-BE49-F238E27FC236}">
                <a16:creationId xmlns:a16="http://schemas.microsoft.com/office/drawing/2014/main" id="{BA35A344-507C-8E96-221F-F1FC7902C3ED}"/>
              </a:ext>
            </a:extLst>
          </p:cNvPr>
          <p:cNvSpPr txBox="1"/>
          <p:nvPr/>
        </p:nvSpPr>
        <p:spPr>
          <a:xfrm>
            <a:off x="5853112" y="2283636"/>
            <a:ext cx="41715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PCIe Gen 5.1 Support for NV 50+ &amp; 9000 Series GPUs. ( BAPB 3.1 850W &amp; BPAB 3.1 750W )</a:t>
            </a:r>
            <a:br>
              <a:rPr lang="en-US" altLang="zh-TW" b="1" dirty="0">
                <a:solidFill>
                  <a:srgbClr val="D8D8D8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</a:br>
            <a:r>
              <a:rPr lang="en-US" altLang="zh-TW" sz="1200" dirty="0">
                <a:solidFill>
                  <a:schemeClr val="accent3">
                    <a:lumMod val="40000"/>
                    <a:lumOff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Please use the correct cable according to the requirements of the graphics card wattage, and must be correctly installed on the graphics card interface.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282E135E-FC20-A369-9AE1-5C9E9ACF67CB}"/>
              </a:ext>
            </a:extLst>
          </p:cNvPr>
          <p:cNvSpPr txBox="1"/>
          <p:nvPr/>
        </p:nvSpPr>
        <p:spPr>
          <a:xfrm>
            <a:off x="2370548" y="2283636"/>
            <a:ext cx="3045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altLang="zh-TW" sz="1400" b="1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ATX 3.</a:t>
            </a:r>
            <a:r>
              <a:rPr lang="en-US" altLang="zh-TW" sz="1400" b="1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1</a:t>
            </a:r>
            <a:r>
              <a:rPr lang="pl-PL" altLang="zh-TW" sz="1400" b="1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 Support.</a:t>
            </a:r>
            <a:endParaRPr lang="en-US" altLang="zh-TW" sz="1400" b="1" dirty="0">
              <a:solidFill>
                <a:schemeClr val="lt1"/>
              </a:solidFill>
              <a:latin typeface="Roboto" panose="02000000000000000000" pitchFamily="2" charset="0"/>
              <a:ea typeface="Roboto" panose="02000000000000000000" pitchFamily="2" charset="0"/>
              <a:cs typeface="Calibri"/>
              <a:sym typeface="Calibri"/>
            </a:endParaRPr>
          </a:p>
          <a:p>
            <a:pPr algn="ctr"/>
            <a:r>
              <a:rPr lang="pl-PL" altLang="zh-TW" sz="1400" b="1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 BAPB 3.1 850W &amp; BPAB 3.1 750W</a:t>
            </a:r>
          </a:p>
        </p:txBody>
      </p:sp>
      <p:pic>
        <p:nvPicPr>
          <p:cNvPr id="14" name="圖形 13">
            <a:extLst>
              <a:ext uri="{FF2B5EF4-FFF2-40B4-BE49-F238E27FC236}">
                <a16:creationId xmlns:a16="http://schemas.microsoft.com/office/drawing/2014/main" id="{6298E9A6-7AB7-5F3B-DE59-2CDDE84C5A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87938" y="469143"/>
            <a:ext cx="1870120" cy="1619250"/>
          </a:xfrm>
          <a:prstGeom prst="rect">
            <a:avLst/>
          </a:prstGeom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F1852EC1-CDD7-FA19-23E3-013FCC7BF1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58362" y="469143"/>
            <a:ext cx="1870120" cy="1619250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F1764C56-1051-0DFA-6195-ADB39C3C67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5332" y="3360854"/>
            <a:ext cx="3932819" cy="3160181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35C1A8A8-5C9C-A49C-7049-8688A80E26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14220" y="3870083"/>
            <a:ext cx="6150388" cy="251877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>
          <a:extLst>
            <a:ext uri="{FF2B5EF4-FFF2-40B4-BE49-F238E27FC236}">
              <a16:creationId xmlns:a16="http://schemas.microsoft.com/office/drawing/2014/main" id="{AF5D92B5-8DB7-62B4-8609-569502628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E14EC930-25B1-70E0-F1A3-D0C14C665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020" y="1503604"/>
            <a:ext cx="9929960" cy="385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069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6E1A95BF-3071-858B-AE5D-92E9496854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310" y="-574591"/>
            <a:ext cx="5618871" cy="5618871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4FC3F00E-996A-DF3F-5405-8DA28C640C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3552" y="-209000"/>
            <a:ext cx="5471430" cy="547143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F2034F57-0CB0-07FD-C360-A97FDB572F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4982" y="4193538"/>
            <a:ext cx="1579955" cy="2137783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FE35AC1F-27E9-70BF-1CED-E52963C6AD9C}"/>
              </a:ext>
            </a:extLst>
          </p:cNvPr>
          <p:cNvSpPr txBox="1"/>
          <p:nvPr/>
        </p:nvSpPr>
        <p:spPr>
          <a:xfrm>
            <a:off x="2227385" y="5502618"/>
            <a:ext cx="77372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TW" sz="1400" b="1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The </a:t>
            </a:r>
            <a:r>
              <a:rPr lang="en-US" altLang="zh-TW" sz="1400" b="1" dirty="0" err="1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BitFenix</a:t>
            </a:r>
            <a:r>
              <a:rPr lang="en-US" altLang="zh-TW" sz="1400" b="1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 BPAB power supply series provides the perfect </a:t>
            </a:r>
            <a:r>
              <a:rPr lang="en-US" altLang="zh-TW" sz="1400" b="1" dirty="0" err="1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balancerformance</a:t>
            </a:r>
            <a:r>
              <a:rPr lang="en-US" altLang="zh-TW" sz="1400" b="1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. The BPAB Series is a stable and efficient power source with an economical power demand, while providing the compatibility and reliability </a:t>
            </a:r>
            <a:r>
              <a:rPr lang="en-US" altLang="zh-TW" sz="1400" b="1" dirty="0" err="1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BitFenix</a:t>
            </a:r>
            <a:r>
              <a:rPr lang="en-US" altLang="zh-TW" sz="1400" b="1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 is known and trusted for. The line-up includes of 750W /850W power supplies e between efficiency and performance.</a:t>
            </a:r>
            <a:endParaRPr lang="pl-PL" altLang="zh-TW" sz="1400" b="1" dirty="0">
              <a:solidFill>
                <a:schemeClr val="lt1"/>
              </a:solidFill>
              <a:latin typeface="Roboto" panose="02000000000000000000" pitchFamily="2" charset="0"/>
              <a:ea typeface="Roboto" panose="02000000000000000000" pitchFamily="2" charset="0"/>
              <a:cs typeface="Calibri"/>
              <a:sym typeface="Calibri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5990E796-E17F-E228-4267-9322CD311C3A}"/>
              </a:ext>
            </a:extLst>
          </p:cNvPr>
          <p:cNvSpPr txBox="1"/>
          <p:nvPr/>
        </p:nvSpPr>
        <p:spPr>
          <a:xfrm>
            <a:off x="4573125" y="5015859"/>
            <a:ext cx="3045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altLang="zh-TW" sz="2000" b="1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1054731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F4882C6-F1E3-F103-C9B6-0F42F65B8B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258" y="424588"/>
            <a:ext cx="2488889" cy="2469841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CC5C43B2-1B73-A02A-C2EE-2E7B04ABA0CB}"/>
              </a:ext>
            </a:extLst>
          </p:cNvPr>
          <p:cNvSpPr txBox="1"/>
          <p:nvPr/>
        </p:nvSpPr>
        <p:spPr>
          <a:xfrm>
            <a:off x="3437936" y="1357860"/>
            <a:ext cx="53161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TW" sz="1400" b="1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The BPAB series supports 200-240V and has received Bronze 80Plus certification. The standard BPAB series is guaranteed to have an efficiency of at least 85% at 50% of typical load during normal use.</a:t>
            </a:r>
            <a:endParaRPr lang="pl-PL" altLang="zh-TW" sz="1400" b="1" dirty="0">
              <a:solidFill>
                <a:schemeClr val="lt1"/>
              </a:solidFill>
              <a:latin typeface="Roboto" panose="02000000000000000000" pitchFamily="2" charset="0"/>
              <a:ea typeface="Roboto" panose="02000000000000000000" pitchFamily="2" charset="0"/>
              <a:cs typeface="Calibri"/>
              <a:sym typeface="Calibri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E4F5BBF-56F6-1C46-0DD1-2F8E7E2C0437}"/>
              </a:ext>
            </a:extLst>
          </p:cNvPr>
          <p:cNvSpPr txBox="1"/>
          <p:nvPr/>
        </p:nvSpPr>
        <p:spPr>
          <a:xfrm>
            <a:off x="4380915" y="872022"/>
            <a:ext cx="3045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altLang="zh-TW" sz="2000" b="1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High Efficiency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C33C51AD-B81D-48EE-567D-5AE170C4E7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8867" y="2649317"/>
            <a:ext cx="6669183" cy="391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50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>
          <a:extLst>
            <a:ext uri="{FF2B5EF4-FFF2-40B4-BE49-F238E27FC236}">
              <a16:creationId xmlns:a16="http://schemas.microsoft.com/office/drawing/2014/main" id="{6B65624B-AA92-E2D3-7D1E-BB1D7218D9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CE16A4EF-E27D-96C9-5554-E823163371AF}"/>
              </a:ext>
            </a:extLst>
          </p:cNvPr>
          <p:cNvSpPr txBox="1"/>
          <p:nvPr/>
        </p:nvSpPr>
        <p:spPr>
          <a:xfrm>
            <a:off x="2157776" y="1217183"/>
            <a:ext cx="53161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TW" sz="1400" b="1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With an Active Power Factor of 0.96 a stable and continuous power output is assured, protecting the components from uneven power delivery and providing the wattage as rated on each model of the BPA Series.</a:t>
            </a:r>
            <a:endParaRPr lang="pl-PL" altLang="zh-TW" sz="1400" b="1" dirty="0">
              <a:solidFill>
                <a:schemeClr val="lt1"/>
              </a:solidFill>
              <a:latin typeface="Roboto" panose="02000000000000000000" pitchFamily="2" charset="0"/>
              <a:ea typeface="Roboto" panose="02000000000000000000" pitchFamily="2" charset="0"/>
              <a:cs typeface="Calibri"/>
              <a:sym typeface="Calibri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4D6E76F1-4BA3-7644-C270-4893186A19E6}"/>
              </a:ext>
            </a:extLst>
          </p:cNvPr>
          <p:cNvSpPr txBox="1"/>
          <p:nvPr/>
        </p:nvSpPr>
        <p:spPr>
          <a:xfrm>
            <a:off x="3100755" y="731345"/>
            <a:ext cx="3045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altLang="zh-TW" sz="2000" b="1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Continuous Power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B2ED404-7F9F-6844-93DC-C722970C3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8055" y="619559"/>
            <a:ext cx="2337770" cy="2023632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085F667A-28CC-40CE-C87E-080F3AA1C8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565" y="3094892"/>
            <a:ext cx="6441308" cy="3345792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D7CC9A26-F22A-2900-4067-C6BAFD6F5C2A}"/>
              </a:ext>
            </a:extLst>
          </p:cNvPr>
          <p:cNvSpPr txBox="1"/>
          <p:nvPr/>
        </p:nvSpPr>
        <p:spPr>
          <a:xfrm>
            <a:off x="7040044" y="4209657"/>
            <a:ext cx="46033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TW" sz="1400" b="1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The 120mm silent fan is controlled by </a:t>
            </a:r>
            <a:r>
              <a:rPr lang="en-US" altLang="zh-TW" sz="1400" b="1" dirty="0" err="1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BitFenix</a:t>
            </a:r>
            <a:r>
              <a:rPr lang="en-US" altLang="zh-TW" sz="1400" b="1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 smart thermal management circuit, optimizing the fan curve and only </a:t>
            </a:r>
            <a:r>
              <a:rPr lang="en-US" altLang="zh-TW" sz="1400" b="1" dirty="0" err="1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spinningat</a:t>
            </a:r>
            <a:r>
              <a:rPr lang="en-US" altLang="zh-TW" sz="1400" b="1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 maximum speed when the power supply is running at full load.</a:t>
            </a:r>
            <a:endParaRPr lang="pl-PL" altLang="zh-TW" sz="1400" b="1" dirty="0">
              <a:solidFill>
                <a:schemeClr val="lt1"/>
              </a:solidFill>
              <a:latin typeface="Roboto" panose="02000000000000000000" pitchFamily="2" charset="0"/>
              <a:ea typeface="Roboto" panose="02000000000000000000" pitchFamily="2" charset="0"/>
              <a:cs typeface="Calibri"/>
              <a:sym typeface="Calibri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F767863D-4973-2218-BAE4-D2FDD10C8F27}"/>
              </a:ext>
            </a:extLst>
          </p:cNvPr>
          <p:cNvSpPr txBox="1"/>
          <p:nvPr/>
        </p:nvSpPr>
        <p:spPr>
          <a:xfrm>
            <a:off x="7818852" y="3723819"/>
            <a:ext cx="3045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altLang="zh-TW" sz="2000" b="1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Low Noise</a:t>
            </a:r>
          </a:p>
        </p:txBody>
      </p:sp>
    </p:spTree>
    <p:extLst>
      <p:ext uri="{BB962C8B-B14F-4D97-AF65-F5344CB8AC3E}">
        <p14:creationId xmlns:p14="http://schemas.microsoft.com/office/powerpoint/2010/main" val="3346833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>
          <a:extLst>
            <a:ext uri="{FF2B5EF4-FFF2-40B4-BE49-F238E27FC236}">
              <a16:creationId xmlns:a16="http://schemas.microsoft.com/office/drawing/2014/main" id="{57952EBA-FB27-A0E6-C276-AEAF2E2725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90B39446-1955-A5D1-7D06-032C9E8BA0A1}"/>
              </a:ext>
            </a:extLst>
          </p:cNvPr>
          <p:cNvSpPr txBox="1"/>
          <p:nvPr/>
        </p:nvSpPr>
        <p:spPr>
          <a:xfrm>
            <a:off x="2157776" y="637540"/>
            <a:ext cx="8449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TW" sz="1400" b="1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The black powder-coated enclosure and the long black-sleeved cables </a:t>
            </a:r>
            <a:r>
              <a:rPr lang="en-US" altLang="zh-TW" sz="1400" b="1" dirty="0" err="1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givs</a:t>
            </a:r>
            <a:r>
              <a:rPr lang="en-US" altLang="zh-TW" sz="1400" b="1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 any system a polished look. The BPAB enables clean and sleek looking cable management, even in entry- to mid-level systems.</a:t>
            </a:r>
            <a:endParaRPr lang="pl-PL" altLang="zh-TW" sz="1400" b="1" dirty="0">
              <a:solidFill>
                <a:schemeClr val="lt1"/>
              </a:solidFill>
              <a:latin typeface="Roboto" panose="02000000000000000000" pitchFamily="2" charset="0"/>
              <a:ea typeface="Roboto" panose="02000000000000000000" pitchFamily="2" charset="0"/>
              <a:cs typeface="Calibri"/>
              <a:sym typeface="Calibri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B365796-D0AA-BDB7-0AC5-332EA647EFF1}"/>
              </a:ext>
            </a:extLst>
          </p:cNvPr>
          <p:cNvSpPr txBox="1"/>
          <p:nvPr/>
        </p:nvSpPr>
        <p:spPr>
          <a:xfrm>
            <a:off x="4573125" y="179838"/>
            <a:ext cx="3045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altLang="zh-TW" sz="2000" b="1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Cable Rounting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B3322DD-EE64-6860-C9D4-0FC987FB5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376" y="1331889"/>
            <a:ext cx="4730772" cy="5346273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28203788-C3A9-BC40-9AD6-CF4FEE3F8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7960" y="1331889"/>
            <a:ext cx="4730772" cy="534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196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>
          <a:extLst>
            <a:ext uri="{FF2B5EF4-FFF2-40B4-BE49-F238E27FC236}">
              <a16:creationId xmlns:a16="http://schemas.microsoft.com/office/drawing/2014/main" id="{18030E3F-D823-FB91-6913-E495B157A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3A007B42-266B-B67A-A7AF-4B0EE86DDEF0}"/>
              </a:ext>
            </a:extLst>
          </p:cNvPr>
          <p:cNvSpPr txBox="1"/>
          <p:nvPr/>
        </p:nvSpPr>
        <p:spPr>
          <a:xfrm>
            <a:off x="1688487" y="4562425"/>
            <a:ext cx="881502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TW" sz="1400" b="1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The BPAB Series offers a reliable power solution for office and home systems with a power demand up to 600W. The series is compatible with the latest Intel &amp; AMD Chipsets and supports both, the latest </a:t>
            </a:r>
            <a:r>
              <a:rPr lang="en-US" altLang="zh-TW" sz="1400" b="1" dirty="0" err="1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Nvidie</a:t>
            </a:r>
            <a:r>
              <a:rPr lang="en-US" altLang="zh-TW" sz="1400" b="1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 and AMD graphics cards. The BPAB series PSU is a great choice if you are building a office or home system with lower power requests, but you still request </a:t>
            </a:r>
            <a:r>
              <a:rPr lang="en-US" altLang="zh-TW" sz="1400" b="1" dirty="0" err="1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thecompatibility</a:t>
            </a:r>
            <a:r>
              <a:rPr lang="en-US" altLang="zh-TW" sz="1400" b="1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 and reliability. The BPA series PSU is not only complies with </a:t>
            </a:r>
            <a:r>
              <a:rPr lang="en-US" altLang="zh-TW" sz="1400" b="1" dirty="0" err="1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Iatest</a:t>
            </a:r>
            <a:r>
              <a:rPr lang="en-US" altLang="zh-TW" sz="1400" b="1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 Intel &amp; AMD CPU but also supports </a:t>
            </a:r>
            <a:r>
              <a:rPr lang="en-US" altLang="zh-TW" sz="1400" b="1" dirty="0" err="1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Nividia</a:t>
            </a:r>
            <a:r>
              <a:rPr lang="en-US" altLang="zh-TW" sz="1400" b="1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 &amp; AMD graphic cards.</a:t>
            </a:r>
            <a:endParaRPr lang="pl-PL" altLang="zh-TW" sz="1400" b="1" dirty="0">
              <a:solidFill>
                <a:schemeClr val="lt1"/>
              </a:solidFill>
              <a:latin typeface="Roboto" panose="02000000000000000000" pitchFamily="2" charset="0"/>
              <a:ea typeface="Roboto" panose="02000000000000000000" pitchFamily="2" charset="0"/>
              <a:cs typeface="Calibri"/>
              <a:sym typeface="Calibri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80E3FEE-0669-5A53-6C55-24A00C0C0E30}"/>
              </a:ext>
            </a:extLst>
          </p:cNvPr>
          <p:cNvSpPr txBox="1"/>
          <p:nvPr/>
        </p:nvSpPr>
        <p:spPr>
          <a:xfrm>
            <a:off x="4141152" y="4034385"/>
            <a:ext cx="39096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altLang="zh-TW" sz="2000" b="1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  <a:sym typeface="Calibri"/>
              </a:rPr>
              <a:t>High Compatibility &amp; Reliability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76299A1-A06E-80BE-3102-9C25B81A8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5208" y="1480825"/>
            <a:ext cx="9301583" cy="19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306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>
          <a:extLst>
            <a:ext uri="{FF2B5EF4-FFF2-40B4-BE49-F238E27FC236}">
              <a16:creationId xmlns:a16="http://schemas.microsoft.com/office/drawing/2014/main" id="{F455EEB6-0AFC-ED28-F9FF-B2C311922A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>
            <a:extLst>
              <a:ext uri="{FF2B5EF4-FFF2-40B4-BE49-F238E27FC236}">
                <a16:creationId xmlns:a16="http://schemas.microsoft.com/office/drawing/2014/main" id="{D9AF1584-2093-DD1D-7572-04397F154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59" y="260498"/>
            <a:ext cx="7005711" cy="3755471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88AEB5AA-34EA-6D28-75EE-A74F45D97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9005" y="2842030"/>
            <a:ext cx="7005711" cy="375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283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1318</TotalTime>
  <Words>366</Words>
  <Application>Microsoft Office PowerPoint</Application>
  <PresentationFormat>寬螢幕</PresentationFormat>
  <Paragraphs>15</Paragraphs>
  <Slides>10</Slides>
  <Notes>9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10</vt:i4>
      </vt:variant>
    </vt:vector>
  </HeadingPairs>
  <TitlesOfParts>
    <vt:vector size="14" baseType="lpstr">
      <vt:lpstr>Arial</vt:lpstr>
      <vt:lpstr>Calibri</vt:lpstr>
      <vt:lpstr>Roboto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Rex</cp:lastModifiedBy>
  <cp:revision>90</cp:revision>
  <dcterms:created xsi:type="dcterms:W3CDTF">2016-02-27T06:01:08Z</dcterms:created>
  <dcterms:modified xsi:type="dcterms:W3CDTF">2025-11-18T13:33:43Z</dcterms:modified>
</cp:coreProperties>
</file>