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4"/>
  </p:notesMasterIdLst>
  <p:sldIdLst>
    <p:sldId id="285" r:id="rId3"/>
    <p:sldId id="256" r:id="rId4"/>
    <p:sldId id="278" r:id="rId5"/>
    <p:sldId id="280" r:id="rId6"/>
    <p:sldId id="279" r:id="rId7"/>
    <p:sldId id="288" r:id="rId8"/>
    <p:sldId id="265" r:id="rId9"/>
    <p:sldId id="284" r:id="rId10"/>
    <p:sldId id="262" r:id="rId11"/>
    <p:sldId id="264" r:id="rId12"/>
    <p:sldId id="266" r:id="rId13"/>
    <p:sldId id="267" r:id="rId14"/>
    <p:sldId id="268" r:id="rId15"/>
    <p:sldId id="269" r:id="rId16"/>
    <p:sldId id="283" r:id="rId17"/>
    <p:sldId id="282" r:id="rId18"/>
    <p:sldId id="281" r:id="rId19"/>
    <p:sldId id="271" r:id="rId20"/>
    <p:sldId id="275" r:id="rId21"/>
    <p:sldId id="286" r:id="rId22"/>
    <p:sldId id="287" r:id="rId23"/>
  </p:sldIdLst>
  <p:sldSz cx="12192000" cy="6858000"/>
  <p:notesSz cx="7099300"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JbitGlIbjGRtRzFdeDISxUqQg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CCFF99"/>
    <a:srgbClr val="0D0D0D"/>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9F882C-0375-495B-B8AD-55641F2269B8}">
  <a:tblStyle styleId="{269F882C-0375-495B-B8AD-55641F2269B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樣式 1 - 輔色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深色樣式 1 - 輔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93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925" y="4861425"/>
            <a:ext cx="5679425" cy="460555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1: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1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3: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1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4: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1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6: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1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6079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6: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1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1134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6: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1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833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6: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16: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0: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p2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1: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2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67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1fcdace6e0_0_0:notes"/>
          <p:cNvSpPr txBox="1">
            <a:spLocks noGrp="1"/>
          </p:cNvSpPr>
          <p:nvPr>
            <p:ph type="body" idx="1"/>
          </p:nvPr>
        </p:nvSpPr>
        <p:spPr>
          <a:xfrm>
            <a:off x="709925" y="4861425"/>
            <a:ext cx="56793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21fcdace6e0_0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6657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1: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2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890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1fcdace6e0_0_0:notes"/>
          <p:cNvSpPr txBox="1">
            <a:spLocks noGrp="1"/>
          </p:cNvSpPr>
          <p:nvPr>
            <p:ph type="body" idx="1"/>
          </p:nvPr>
        </p:nvSpPr>
        <p:spPr>
          <a:xfrm>
            <a:off x="709925" y="4861425"/>
            <a:ext cx="56793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21fcdace6e0_0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130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1fcdace6e0_0_0:notes"/>
          <p:cNvSpPr txBox="1">
            <a:spLocks noGrp="1"/>
          </p:cNvSpPr>
          <p:nvPr>
            <p:ph type="body" idx="1"/>
          </p:nvPr>
        </p:nvSpPr>
        <p:spPr>
          <a:xfrm>
            <a:off x="709925" y="4861425"/>
            <a:ext cx="56793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21fcdace6e0_0_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773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5: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p1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0: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10: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9694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7: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9:notes"/>
          <p:cNvSpPr txBox="1">
            <a:spLocks noGrp="1"/>
          </p:cNvSpPr>
          <p:nvPr>
            <p:ph type="body" idx="1"/>
          </p:nvPr>
        </p:nvSpPr>
        <p:spPr>
          <a:xfrm>
            <a:off x="709925" y="4861425"/>
            <a:ext cx="56794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9: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1"/>
        <p:cNvGrpSpPr/>
        <p:nvPr/>
      </p:nvGrpSpPr>
      <p:grpSpPr>
        <a:xfrm>
          <a:off x="0" y="0"/>
          <a:ext cx="0" cy="0"/>
          <a:chOff x="0" y="0"/>
          <a:chExt cx="0" cy="0"/>
        </a:xfrm>
      </p:grpSpPr>
      <p:sp>
        <p:nvSpPr>
          <p:cNvPr id="12" name="Google Shape;12;p2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68"/>
        <p:cNvGrpSpPr/>
        <p:nvPr/>
      </p:nvGrpSpPr>
      <p:grpSpPr>
        <a:xfrm>
          <a:off x="0" y="0"/>
          <a:ext cx="0" cy="0"/>
          <a:chOff x="0" y="0"/>
          <a:chExt cx="0" cy="0"/>
        </a:xfrm>
      </p:grpSpPr>
      <p:sp>
        <p:nvSpPr>
          <p:cNvPr id="69" name="Google Shape;69;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5"/>
          <p:cNvSpPr txBox="1">
            <a:spLocks noGrp="1"/>
          </p:cNvSpPr>
          <p:nvPr>
            <p:ph type="body" idx="1"/>
          </p:nvPr>
        </p:nvSpPr>
        <p:spPr>
          <a:xfrm rot="5400000">
            <a:off x="3833020"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rot="5400000">
            <a:off x="7285039"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1697039" y="-812800"/>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86"/>
        <p:cNvGrpSpPr/>
        <p:nvPr/>
      </p:nvGrpSpPr>
      <p:grpSpPr>
        <a:xfrm>
          <a:off x="0" y="0"/>
          <a:ext cx="0" cy="0"/>
          <a:chOff x="0" y="0"/>
          <a:chExt cx="0" cy="0"/>
        </a:xfrm>
      </p:grpSpPr>
      <p:sp>
        <p:nvSpPr>
          <p:cNvPr id="87" name="Google Shape;87;p2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9" name="Google Shape;89;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92"/>
        <p:cNvGrpSpPr/>
        <p:nvPr/>
      </p:nvGrpSpPr>
      <p:grpSpPr>
        <a:xfrm>
          <a:off x="0" y="0"/>
          <a:ext cx="0" cy="0"/>
          <a:chOff x="0" y="0"/>
          <a:chExt cx="0" cy="0"/>
        </a:xfrm>
      </p:grpSpPr>
      <p:sp>
        <p:nvSpPr>
          <p:cNvPr id="93" name="Google Shape;93;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98"/>
        <p:cNvGrpSpPr/>
        <p:nvPr/>
      </p:nvGrpSpPr>
      <p:grpSpPr>
        <a:xfrm>
          <a:off x="0" y="0"/>
          <a:ext cx="0" cy="0"/>
          <a:chOff x="0" y="0"/>
          <a:chExt cx="0" cy="0"/>
        </a:xfrm>
      </p:grpSpPr>
      <p:sp>
        <p:nvSpPr>
          <p:cNvPr id="99" name="Google Shape;99;p3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1" name="Google Shape;101;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104"/>
        <p:cNvGrpSpPr/>
        <p:nvPr/>
      </p:nvGrpSpPr>
      <p:grpSpPr>
        <a:xfrm>
          <a:off x="0" y="0"/>
          <a:ext cx="0" cy="0"/>
          <a:chOff x="0" y="0"/>
          <a:chExt cx="0" cy="0"/>
        </a:xfrm>
      </p:grpSpPr>
      <p:sp>
        <p:nvSpPr>
          <p:cNvPr id="105" name="Google Shape;105;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3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7" name="Google Shape;107;p3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8" name="Google Shape;108;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111"/>
        <p:cNvGrpSpPr/>
        <p:nvPr/>
      </p:nvGrpSpPr>
      <p:grpSpPr>
        <a:xfrm>
          <a:off x="0" y="0"/>
          <a:ext cx="0" cy="0"/>
          <a:chOff x="0" y="0"/>
          <a:chExt cx="0" cy="0"/>
        </a:xfrm>
      </p:grpSpPr>
      <p:sp>
        <p:nvSpPr>
          <p:cNvPr id="112" name="Google Shape;112;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4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4" name="Google Shape;114;p4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5" name="Google Shape;115;p4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6" name="Google Shape;116;p4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7" name="Google Shape;117;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120"/>
        <p:cNvGrpSpPr/>
        <p:nvPr/>
      </p:nvGrpSpPr>
      <p:grpSpPr>
        <a:xfrm>
          <a:off x="0" y="0"/>
          <a:ext cx="0" cy="0"/>
          <a:chOff x="0" y="0"/>
          <a:chExt cx="0" cy="0"/>
        </a:xfrm>
      </p:grpSpPr>
      <p:sp>
        <p:nvSpPr>
          <p:cNvPr id="121" name="Google Shape;121;p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25"/>
        <p:cNvGrpSpPr/>
        <p:nvPr/>
      </p:nvGrpSpPr>
      <p:grpSpPr>
        <a:xfrm>
          <a:off x="0" y="0"/>
          <a:ext cx="0" cy="0"/>
          <a:chOff x="0" y="0"/>
          <a:chExt cx="0" cy="0"/>
        </a:xfrm>
      </p:grpSpPr>
      <p:sp>
        <p:nvSpPr>
          <p:cNvPr id="126" name="Google Shape;126;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129"/>
        <p:cNvGrpSpPr/>
        <p:nvPr/>
      </p:nvGrpSpPr>
      <p:grpSpPr>
        <a:xfrm>
          <a:off x="0" y="0"/>
          <a:ext cx="0" cy="0"/>
          <a:chOff x="0" y="0"/>
          <a:chExt cx="0" cy="0"/>
        </a:xfrm>
      </p:grpSpPr>
      <p:sp>
        <p:nvSpPr>
          <p:cNvPr id="130" name="Google Shape;130;p4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4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2" name="Google Shape;132;p4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3" name="Google Shape;133;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136"/>
        <p:cNvGrpSpPr/>
        <p:nvPr/>
      </p:nvGrpSpPr>
      <p:grpSpPr>
        <a:xfrm>
          <a:off x="0" y="0"/>
          <a:ext cx="0" cy="0"/>
          <a:chOff x="0" y="0"/>
          <a:chExt cx="0" cy="0"/>
        </a:xfrm>
      </p:grpSpPr>
      <p:sp>
        <p:nvSpPr>
          <p:cNvPr id="137" name="Google Shape;137;p4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4"/>
          <p:cNvSpPr>
            <a:spLocks noGrp="1"/>
          </p:cNvSpPr>
          <p:nvPr>
            <p:ph type="pic" idx="2"/>
          </p:nvPr>
        </p:nvSpPr>
        <p:spPr>
          <a:xfrm>
            <a:off x="2389717" y="612775"/>
            <a:ext cx="7315200" cy="4114800"/>
          </a:xfrm>
          <a:prstGeom prst="rect">
            <a:avLst/>
          </a:prstGeom>
          <a:noFill/>
          <a:ln>
            <a:noFill/>
          </a:ln>
        </p:spPr>
      </p:sp>
      <p:sp>
        <p:nvSpPr>
          <p:cNvPr id="139" name="Google Shape;139;p4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0" name="Google Shape;140;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143"/>
        <p:cNvGrpSpPr/>
        <p:nvPr/>
      </p:nvGrpSpPr>
      <p:grpSpPr>
        <a:xfrm>
          <a:off x="0" y="0"/>
          <a:ext cx="0" cy="0"/>
          <a:chOff x="0" y="0"/>
          <a:chExt cx="0" cy="0"/>
        </a:xfrm>
      </p:grpSpPr>
      <p:sp>
        <p:nvSpPr>
          <p:cNvPr id="144" name="Google Shape;144;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5"/>
          <p:cNvSpPr txBox="1">
            <a:spLocks noGrp="1"/>
          </p:cNvSpPr>
          <p:nvPr>
            <p:ph type="body" idx="1"/>
          </p:nvPr>
        </p:nvSpPr>
        <p:spPr>
          <a:xfrm rot="5400000">
            <a:off x="3833020"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 name="Google Shape;146;p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149"/>
        <p:cNvGrpSpPr/>
        <p:nvPr/>
      </p:nvGrpSpPr>
      <p:grpSpPr>
        <a:xfrm>
          <a:off x="0" y="0"/>
          <a:ext cx="0" cy="0"/>
          <a:chOff x="0" y="0"/>
          <a:chExt cx="0" cy="0"/>
        </a:xfrm>
      </p:grpSpPr>
      <p:sp>
        <p:nvSpPr>
          <p:cNvPr id="150" name="Google Shape;150;p46"/>
          <p:cNvSpPr txBox="1">
            <a:spLocks noGrp="1"/>
          </p:cNvSpPr>
          <p:nvPr>
            <p:ph type="title"/>
          </p:nvPr>
        </p:nvSpPr>
        <p:spPr>
          <a:xfrm rot="5400000">
            <a:off x="7285039"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6"/>
          <p:cNvSpPr txBox="1">
            <a:spLocks noGrp="1"/>
          </p:cNvSpPr>
          <p:nvPr>
            <p:ph type="body" idx="1"/>
          </p:nvPr>
        </p:nvSpPr>
        <p:spPr>
          <a:xfrm rot="5400000">
            <a:off x="1697039" y="-812800"/>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4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3"/>
        <p:cNvGrpSpPr/>
        <p:nvPr/>
      </p:nvGrpSpPr>
      <p:grpSpPr>
        <a:xfrm>
          <a:off x="0" y="0"/>
          <a:ext cx="0" cy="0"/>
          <a:chOff x="0" y="0"/>
          <a:chExt cx="0" cy="0"/>
        </a:xfrm>
      </p:grpSpPr>
      <p:sp>
        <p:nvSpPr>
          <p:cNvPr id="24" name="Google Shape;24;p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29"/>
        <p:cNvGrpSpPr/>
        <p:nvPr/>
      </p:nvGrpSpPr>
      <p:grpSpPr>
        <a:xfrm>
          <a:off x="0" y="0"/>
          <a:ext cx="0" cy="0"/>
          <a:chOff x="0" y="0"/>
          <a:chExt cx="0" cy="0"/>
        </a:xfrm>
      </p:grpSpPr>
      <p:sp>
        <p:nvSpPr>
          <p:cNvPr id="30" name="Google Shape;30;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2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36"/>
        <p:cNvGrpSpPr/>
        <p:nvPr/>
      </p:nvGrpSpPr>
      <p:grpSpPr>
        <a:xfrm>
          <a:off x="0" y="0"/>
          <a:ext cx="0" cy="0"/>
          <a:chOff x="0" y="0"/>
          <a:chExt cx="0" cy="0"/>
        </a:xfrm>
      </p:grpSpPr>
      <p:sp>
        <p:nvSpPr>
          <p:cNvPr id="37" name="Google Shape;37;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3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3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5"/>
        <p:cNvGrpSpPr/>
        <p:nvPr/>
      </p:nvGrpSpPr>
      <p:grpSpPr>
        <a:xfrm>
          <a:off x="0" y="0"/>
          <a:ext cx="0" cy="0"/>
          <a:chOff x="0" y="0"/>
          <a:chExt cx="0" cy="0"/>
        </a:xfrm>
      </p:grpSpPr>
      <p:sp>
        <p:nvSpPr>
          <p:cNvPr id="46" name="Google Shape;46;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0"/>
        <p:cNvGrpSpPr/>
        <p:nvPr/>
      </p:nvGrpSpPr>
      <p:grpSpPr>
        <a:xfrm>
          <a:off x="0" y="0"/>
          <a:ext cx="0" cy="0"/>
          <a:chOff x="0" y="0"/>
          <a:chExt cx="0" cy="0"/>
        </a:xfrm>
      </p:grpSpPr>
      <p:sp>
        <p:nvSpPr>
          <p:cNvPr id="51" name="Google Shape;51;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4"/>
        <p:cNvGrpSpPr/>
        <p:nvPr/>
      </p:nvGrpSpPr>
      <p:grpSpPr>
        <a:xfrm>
          <a:off x="0" y="0"/>
          <a:ext cx="0" cy="0"/>
          <a:chOff x="0" y="0"/>
          <a:chExt cx="0" cy="0"/>
        </a:xfrm>
      </p:grpSpPr>
      <p:sp>
        <p:nvSpPr>
          <p:cNvPr id="55" name="Google Shape;55;p3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4"/>
          <p:cNvSpPr>
            <a:spLocks noGrp="1"/>
          </p:cNvSpPr>
          <p:nvPr>
            <p:ph type="pic" idx="2"/>
          </p:nvPr>
        </p:nvSpPr>
        <p:spPr>
          <a:xfrm>
            <a:off x="2389717" y="612775"/>
            <a:ext cx="7315200" cy="4114800"/>
          </a:xfrm>
          <a:prstGeom prst="rect">
            <a:avLst/>
          </a:prstGeom>
          <a:noFill/>
          <a:ln>
            <a:noFill/>
          </a:ln>
        </p:spPr>
      </p:sp>
      <p:sp>
        <p:nvSpPr>
          <p:cNvPr id="64" name="Google Shape;64;p3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80"/>
        <p:cNvGrpSpPr/>
        <p:nvPr/>
      </p:nvGrpSpPr>
      <p:grpSpPr>
        <a:xfrm>
          <a:off x="0" y="0"/>
          <a:ext cx="0" cy="0"/>
          <a:chOff x="0" y="0"/>
          <a:chExt cx="0" cy="0"/>
        </a:xfrm>
      </p:grpSpPr>
      <p:sp>
        <p:nvSpPr>
          <p:cNvPr id="81" name="Google Shape;81;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2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4.sv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4.sv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6.sv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8.sv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0.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4.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4.pn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3.xml"/><Relationship Id="rId16"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4.pn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4.xml"/><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1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oogle Shape;171;p1" descr="E:\06.0725-備份\全模金牌\Product Kit\pic\80+.png">
            <a:extLst>
              <a:ext uri="{FF2B5EF4-FFF2-40B4-BE49-F238E27FC236}">
                <a16:creationId xmlns:a16="http://schemas.microsoft.com/office/drawing/2014/main" id="{6085932E-7C19-2EE7-8F6D-AE42C34C243D}"/>
              </a:ext>
            </a:extLst>
          </p:cNvPr>
          <p:cNvPicPr preferRelativeResize="0"/>
          <p:nvPr/>
        </p:nvPicPr>
        <p:blipFill rotWithShape="1">
          <a:blip r:embed="rId3">
            <a:alphaModFix/>
          </a:blip>
          <a:srcRect/>
          <a:stretch/>
        </p:blipFill>
        <p:spPr>
          <a:xfrm>
            <a:off x="10943214" y="329133"/>
            <a:ext cx="837464" cy="1142949"/>
          </a:xfrm>
          <a:prstGeom prst="rect">
            <a:avLst/>
          </a:prstGeom>
          <a:noFill/>
          <a:ln>
            <a:noFill/>
          </a:ln>
        </p:spPr>
      </p:pic>
    </p:spTree>
    <p:extLst>
      <p:ext uri="{BB962C8B-B14F-4D97-AF65-F5344CB8AC3E}">
        <p14:creationId xmlns:p14="http://schemas.microsoft.com/office/powerpoint/2010/main" val="147595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346" name="Google Shape;346;p9"/>
          <p:cNvGraphicFramePr/>
          <p:nvPr>
            <p:extLst>
              <p:ext uri="{D42A27DB-BD31-4B8C-83A1-F6EECF244321}">
                <p14:modId xmlns:p14="http://schemas.microsoft.com/office/powerpoint/2010/main" val="2242886386"/>
              </p:ext>
            </p:extLst>
          </p:nvPr>
        </p:nvGraphicFramePr>
        <p:xfrm>
          <a:off x="2139786" y="3510842"/>
          <a:ext cx="7615219" cy="1714832"/>
        </p:xfrm>
        <a:graphic>
          <a:graphicData uri="http://schemas.openxmlformats.org/drawingml/2006/table">
            <a:tbl>
              <a:tblPr>
                <a:tableStyleId>{8FD4443E-F989-4FC4-A0C8-D5A2AF1F390B}</a:tableStyleId>
              </a:tblPr>
              <a:tblGrid>
                <a:gridCol w="997741">
                  <a:extLst>
                    <a:ext uri="{9D8B030D-6E8A-4147-A177-3AD203B41FA5}">
                      <a16:colId xmlns:a16="http://schemas.microsoft.com/office/drawing/2014/main" val="20000"/>
                    </a:ext>
                  </a:extLst>
                </a:gridCol>
                <a:gridCol w="951903">
                  <a:extLst>
                    <a:ext uri="{9D8B030D-6E8A-4147-A177-3AD203B41FA5}">
                      <a16:colId xmlns:a16="http://schemas.microsoft.com/office/drawing/2014/main" val="20001"/>
                    </a:ext>
                  </a:extLst>
                </a:gridCol>
                <a:gridCol w="930734">
                  <a:extLst>
                    <a:ext uri="{9D8B030D-6E8A-4147-A177-3AD203B41FA5}">
                      <a16:colId xmlns:a16="http://schemas.microsoft.com/office/drawing/2014/main" val="20002"/>
                    </a:ext>
                  </a:extLst>
                </a:gridCol>
                <a:gridCol w="951903">
                  <a:extLst>
                    <a:ext uri="{9D8B030D-6E8A-4147-A177-3AD203B41FA5}">
                      <a16:colId xmlns:a16="http://schemas.microsoft.com/office/drawing/2014/main" val="2523922126"/>
                    </a:ext>
                  </a:extLst>
                </a:gridCol>
                <a:gridCol w="951903">
                  <a:extLst>
                    <a:ext uri="{9D8B030D-6E8A-4147-A177-3AD203B41FA5}">
                      <a16:colId xmlns:a16="http://schemas.microsoft.com/office/drawing/2014/main" val="20004"/>
                    </a:ext>
                  </a:extLst>
                </a:gridCol>
                <a:gridCol w="1057668">
                  <a:extLst>
                    <a:ext uri="{9D8B030D-6E8A-4147-A177-3AD203B41FA5}">
                      <a16:colId xmlns:a16="http://schemas.microsoft.com/office/drawing/2014/main" val="20005"/>
                    </a:ext>
                  </a:extLst>
                </a:gridCol>
                <a:gridCol w="1773367">
                  <a:extLst>
                    <a:ext uri="{9D8B030D-6E8A-4147-A177-3AD203B41FA5}">
                      <a16:colId xmlns:a16="http://schemas.microsoft.com/office/drawing/2014/main" val="20006"/>
                    </a:ext>
                  </a:extLst>
                </a:gridCol>
              </a:tblGrid>
              <a:tr h="428708">
                <a:tc>
                  <a:txBody>
                    <a:bodyPr/>
                    <a:lstStyle/>
                    <a:p>
                      <a:pPr marL="0" marR="0" lvl="0" indent="0" algn="ctr" rtl="0">
                        <a:lnSpc>
                          <a:spcPct val="140000"/>
                        </a:lnSpc>
                        <a:spcBef>
                          <a:spcPts val="0"/>
                        </a:spcBef>
                        <a:spcAft>
                          <a:spcPts val="0"/>
                        </a:spcAft>
                        <a:buNone/>
                      </a:pPr>
                      <a:r>
                        <a:rPr lang="en-US" sz="1200" u="none" strike="noStrike" cap="none" dirty="0"/>
                        <a:t>Loading</a:t>
                      </a:r>
                      <a:endParaRPr sz="1200" u="none" strike="noStrike" cap="none" dirty="0">
                        <a:latin typeface="+mj-lt"/>
                        <a:ea typeface="Arial"/>
                        <a:cs typeface="Arial"/>
                        <a:sym typeface="Arial"/>
                      </a:endParaRPr>
                    </a:p>
                  </a:txBody>
                  <a:tcPr marL="17775" marR="17775" marT="0" marB="0" anchor="ctr">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a:t>+12V</a:t>
                      </a:r>
                      <a:endParaRPr sz="1200" u="none" strike="noStrike" cap="none">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a:t>+5V</a:t>
                      </a:r>
                      <a:endParaRPr sz="1200" u="none" strike="noStrike" cap="none">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latin typeface="+mj-lt"/>
                          <a:ea typeface="Arial"/>
                          <a:cs typeface="Arial"/>
                          <a:sym typeface="Arial"/>
                        </a:rPr>
                        <a:t>+3.3V</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-12V</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+5Vsb</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68000"/>
                        </a:lnSpc>
                        <a:spcBef>
                          <a:spcPts val="0"/>
                        </a:spcBef>
                        <a:spcAft>
                          <a:spcPts val="0"/>
                        </a:spcAft>
                        <a:buNone/>
                      </a:pPr>
                      <a:r>
                        <a:rPr lang="en-US" sz="1000" u="none" strike="noStrike" cap="none" dirty="0"/>
                        <a:t>Required minimum efficiency</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B w="12700" cap="flat" cmpd="sng" algn="ctr">
                      <a:solidFill>
                        <a:schemeClr val="accent4">
                          <a:lumMod val="20000"/>
                          <a:lumOff val="80000"/>
                        </a:schemeClr>
                      </a:solidFill>
                      <a:prstDash val="solid"/>
                      <a:round/>
                      <a:headEnd type="none" w="med" len="med"/>
                      <a:tailEnd type="none" w="med" len="med"/>
                    </a:lnB>
                  </a:tcPr>
                </a:tc>
                <a:extLst>
                  <a:ext uri="{0D108BD9-81ED-4DB2-BD59-A6C34878D82A}">
                    <a16:rowId xmlns:a16="http://schemas.microsoft.com/office/drawing/2014/main" val="10000"/>
                  </a:ext>
                </a:extLst>
              </a:tr>
              <a:tr h="428708">
                <a:tc>
                  <a:txBody>
                    <a:bodyPr/>
                    <a:lstStyle/>
                    <a:p>
                      <a:pPr marL="0" marR="0" lvl="0" indent="0" algn="ctr" rtl="0">
                        <a:lnSpc>
                          <a:spcPct val="140000"/>
                        </a:lnSpc>
                        <a:spcBef>
                          <a:spcPts val="0"/>
                        </a:spcBef>
                        <a:spcAft>
                          <a:spcPts val="0"/>
                        </a:spcAft>
                        <a:buNone/>
                      </a:pPr>
                      <a:r>
                        <a:rPr lang="en-US" sz="1200" u="none" strike="noStrike" cap="none" dirty="0"/>
                        <a:t>20%</a:t>
                      </a:r>
                      <a:endParaRPr sz="1200" u="none" strike="noStrike" cap="none" dirty="0">
                        <a:latin typeface="+mj-lt"/>
                        <a:ea typeface="Arial"/>
                        <a:cs typeface="Arial"/>
                        <a:sym typeface="Arial"/>
                      </a:endParaRPr>
                    </a:p>
                  </a:txBody>
                  <a:tcPr marL="17775" marR="17775" marT="0"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12.33A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2.32A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latin typeface="+mj-lt"/>
                          <a:ea typeface="Arial"/>
                          <a:cs typeface="Arial"/>
                          <a:sym typeface="Arial"/>
                        </a:rPr>
                        <a:t>2.32A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0.05A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0.44A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87%</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extLst>
                  <a:ext uri="{0D108BD9-81ED-4DB2-BD59-A6C34878D82A}">
                    <a16:rowId xmlns:a16="http://schemas.microsoft.com/office/drawing/2014/main" val="10001"/>
                  </a:ext>
                </a:extLst>
              </a:tr>
              <a:tr h="428708">
                <a:tc>
                  <a:txBody>
                    <a:bodyPr/>
                    <a:lstStyle/>
                    <a:p>
                      <a:pPr marL="0" marR="0" lvl="0" indent="0" algn="ctr" rtl="0">
                        <a:lnSpc>
                          <a:spcPct val="140000"/>
                        </a:lnSpc>
                        <a:spcBef>
                          <a:spcPts val="0"/>
                        </a:spcBef>
                        <a:spcAft>
                          <a:spcPts val="0"/>
                        </a:spcAft>
                        <a:buNone/>
                      </a:pPr>
                      <a:r>
                        <a:rPr lang="en-US" sz="1200" u="none" strike="noStrike" cap="none"/>
                        <a:t>50%</a:t>
                      </a:r>
                      <a:endParaRPr sz="1200" u="none" strike="noStrike" cap="none">
                        <a:latin typeface="+mj-lt"/>
                        <a:ea typeface="Arial"/>
                        <a:cs typeface="Arial"/>
                        <a:sym typeface="Arial"/>
                      </a:endParaRPr>
                    </a:p>
                  </a:txBody>
                  <a:tcPr marL="17775" marR="17775" marT="0"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a:t>30.82A</a:t>
                      </a:r>
                      <a:endParaRPr sz="1200" u="none" strike="noStrike" cap="none">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5.79A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latin typeface="+mj-lt"/>
                          <a:ea typeface="Arial"/>
                          <a:cs typeface="Arial"/>
                          <a:sym typeface="Arial"/>
                        </a:rPr>
                        <a:t>5.79A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0.13A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a:t>1.09A</a:t>
                      </a:r>
                      <a:endParaRPr sz="1200" u="none" strike="noStrike" cap="none">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lnSpc>
                          <a:spcPct val="140000"/>
                        </a:lnSpc>
                        <a:spcBef>
                          <a:spcPts val="0"/>
                        </a:spcBef>
                        <a:spcAft>
                          <a:spcPts val="0"/>
                        </a:spcAft>
                        <a:buNone/>
                      </a:pPr>
                      <a:r>
                        <a:rPr lang="en-US" sz="1200" u="none" strike="noStrike" cap="none" dirty="0"/>
                        <a:t>90%</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extLst>
                  <a:ext uri="{0D108BD9-81ED-4DB2-BD59-A6C34878D82A}">
                    <a16:rowId xmlns:a16="http://schemas.microsoft.com/office/drawing/2014/main" val="10002"/>
                  </a:ext>
                </a:extLst>
              </a:tr>
              <a:tr h="428708">
                <a:tc>
                  <a:txBody>
                    <a:bodyPr/>
                    <a:lstStyle/>
                    <a:p>
                      <a:pPr marL="0" marR="0" lvl="0" indent="0" algn="ctr" rtl="0">
                        <a:lnSpc>
                          <a:spcPct val="140000"/>
                        </a:lnSpc>
                        <a:spcBef>
                          <a:spcPts val="0"/>
                        </a:spcBef>
                        <a:spcAft>
                          <a:spcPts val="0"/>
                        </a:spcAft>
                        <a:buNone/>
                      </a:pPr>
                      <a:r>
                        <a:rPr lang="en-US" sz="1200" u="none" strike="noStrike" cap="none"/>
                        <a:t>100%</a:t>
                      </a:r>
                      <a:endParaRPr sz="1200" u="none" strike="noStrike" cap="none">
                        <a:latin typeface="+mj-lt"/>
                        <a:ea typeface="Arial"/>
                        <a:cs typeface="Arial"/>
                        <a:sym typeface="Arial"/>
                      </a:endParaRPr>
                    </a:p>
                  </a:txBody>
                  <a:tcPr marL="17775" marR="17775" marT="0"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lnSpc>
                          <a:spcPct val="140000"/>
                        </a:lnSpc>
                        <a:spcBef>
                          <a:spcPts val="0"/>
                        </a:spcBef>
                        <a:spcAft>
                          <a:spcPts val="0"/>
                        </a:spcAft>
                        <a:buNone/>
                      </a:pPr>
                      <a:r>
                        <a:rPr lang="en-US" sz="1200" u="none" strike="noStrike" cap="none"/>
                        <a:t>61.64A</a:t>
                      </a:r>
                      <a:endParaRPr sz="1200" u="none" strike="noStrike" cap="none">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lnSpc>
                          <a:spcPct val="140000"/>
                        </a:lnSpc>
                        <a:spcBef>
                          <a:spcPts val="0"/>
                        </a:spcBef>
                        <a:spcAft>
                          <a:spcPts val="0"/>
                        </a:spcAft>
                        <a:buNone/>
                      </a:pPr>
                      <a:r>
                        <a:rPr lang="en-US" sz="1200" u="none" strike="noStrike" cap="none"/>
                        <a:t>11.59A</a:t>
                      </a:r>
                      <a:endParaRPr sz="1200" u="none" strike="noStrike" cap="none">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lnSpc>
                          <a:spcPct val="140000"/>
                        </a:lnSpc>
                        <a:spcBef>
                          <a:spcPts val="0"/>
                        </a:spcBef>
                        <a:spcAft>
                          <a:spcPts val="0"/>
                        </a:spcAft>
                        <a:buNone/>
                      </a:pPr>
                      <a:r>
                        <a:rPr lang="en-US" sz="1200" u="none" strike="noStrike" cap="none" dirty="0">
                          <a:latin typeface="+mj-lt"/>
                          <a:ea typeface="Arial"/>
                          <a:cs typeface="Arial"/>
                          <a:sym typeface="Arial"/>
                        </a:rPr>
                        <a:t>11.59A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lnSpc>
                          <a:spcPct val="140000"/>
                        </a:lnSpc>
                        <a:spcBef>
                          <a:spcPts val="0"/>
                        </a:spcBef>
                        <a:spcAft>
                          <a:spcPts val="0"/>
                        </a:spcAft>
                        <a:buNone/>
                      </a:pPr>
                      <a:r>
                        <a:rPr lang="en-US" sz="1200" u="none" strike="noStrike" cap="none" dirty="0"/>
                        <a:t>0.26A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lnSpc>
                          <a:spcPct val="140000"/>
                        </a:lnSpc>
                        <a:spcBef>
                          <a:spcPts val="0"/>
                        </a:spcBef>
                        <a:spcAft>
                          <a:spcPts val="0"/>
                        </a:spcAft>
                        <a:buNone/>
                      </a:pPr>
                      <a:r>
                        <a:rPr lang="en-US" sz="1200" u="none" strike="noStrike" cap="none" dirty="0"/>
                        <a:t>2.19A</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lnSpc>
                          <a:spcPct val="140000"/>
                        </a:lnSpc>
                        <a:spcBef>
                          <a:spcPts val="0"/>
                        </a:spcBef>
                        <a:spcAft>
                          <a:spcPts val="0"/>
                        </a:spcAft>
                        <a:buNone/>
                      </a:pPr>
                      <a:r>
                        <a:rPr lang="en-US" sz="1200" u="none" strike="noStrike" cap="none" dirty="0"/>
                        <a:t>87%</a:t>
                      </a:r>
                      <a:endParaRPr sz="1200" u="none" strike="noStrike" cap="none" dirty="0">
                        <a:latin typeface="+mj-lt"/>
                        <a:ea typeface="Arial"/>
                        <a:cs typeface="Arial"/>
                        <a:sym typeface="Arial"/>
                      </a:endParaRPr>
                    </a:p>
                  </a:txBody>
                  <a:tcPr marL="17775" marR="17775" marT="0"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347" name="Google Shape;347;p9"/>
          <p:cNvSpPr txBox="1"/>
          <p:nvPr/>
        </p:nvSpPr>
        <p:spPr>
          <a:xfrm>
            <a:off x="1543442" y="5292086"/>
            <a:ext cx="8772394" cy="1384954"/>
          </a:xfrm>
          <a:prstGeom prst="rect">
            <a:avLst/>
          </a:prstGeom>
          <a:noFill/>
          <a:ln>
            <a:noFill/>
          </a:ln>
        </p:spPr>
        <p:txBody>
          <a:bodyPr spcFirstLastPara="1" wrap="square" lIns="91425" tIns="45700" rIns="91425" bIns="45700" anchor="t" anchorCtr="0">
            <a:spAutoFit/>
          </a:bodyPr>
          <a:lstStyle/>
          <a:p>
            <a:pPr algn="ctr">
              <a:buClr>
                <a:srgbClr val="BFBFBF"/>
              </a:buClr>
              <a:buSzPts val="1600"/>
            </a:pPr>
            <a:r>
              <a:rPr lang="en-US" sz="2200" b="1" dirty="0">
                <a:solidFill>
                  <a:schemeClr val="bg1"/>
                </a:solidFill>
                <a:latin typeface="Gotcha Gothic" panose="02000000000000000000" pitchFamily="2" charset="-120"/>
                <a:ea typeface="Gotcha Gothic" panose="02000000000000000000" pitchFamily="2" charset="-120"/>
                <a:cs typeface="Calibri"/>
                <a:sym typeface="Calibri"/>
              </a:rPr>
              <a:t>HIGH EFFICIENCY</a:t>
            </a:r>
            <a:endParaRPr sz="2200" dirty="0">
              <a:solidFill>
                <a:schemeClr val="bg1"/>
              </a:solidFill>
              <a:latin typeface="Gotcha Gothic" panose="02000000000000000000" pitchFamily="2" charset="-120"/>
              <a:ea typeface="Gotcha Gothic" panose="02000000000000000000" pitchFamily="2" charset="-120"/>
            </a:endParaRPr>
          </a:p>
          <a:p>
            <a:pPr algn="just">
              <a:buClr>
                <a:srgbClr val="BFBFBF"/>
              </a:buClr>
              <a:buSzPts val="1600"/>
            </a:pPr>
            <a:r>
              <a:rPr lang="en-US" sz="1200" dirty="0">
                <a:solidFill>
                  <a:schemeClr val="bg1"/>
                </a:solidFill>
                <a:latin typeface="Roboto" panose="02000000000000000000" pitchFamily="2" charset="0"/>
                <a:ea typeface="Roboto" panose="02000000000000000000" pitchFamily="2" charset="0"/>
                <a:cs typeface="Calibri"/>
                <a:sym typeface="Calibri"/>
              </a:rPr>
              <a:t>The 87+ high efficiency circuit guarantees both energy and money savings for the end user with the added benefits of 80% less heat output and stable power output. This translates to over 30% less power consumption in comparison to standard PSUs. </a:t>
            </a:r>
            <a:endParaRPr sz="1200" dirty="0">
              <a:solidFill>
                <a:schemeClr val="bg1"/>
              </a:solidFill>
              <a:latin typeface="Roboto" panose="02000000000000000000" pitchFamily="2" charset="0"/>
              <a:ea typeface="Roboto" panose="02000000000000000000" pitchFamily="2" charset="0"/>
              <a:cs typeface="Calibri"/>
              <a:sym typeface="Calibri"/>
            </a:endParaRPr>
          </a:p>
          <a:p>
            <a:pPr algn="just">
              <a:buClr>
                <a:srgbClr val="BFBFBF"/>
              </a:buClr>
              <a:buSzPts val="1600"/>
            </a:pPr>
            <a:r>
              <a:rPr lang="en-US" sz="1200" dirty="0">
                <a:solidFill>
                  <a:schemeClr val="bg1"/>
                </a:solidFill>
                <a:latin typeface="Roboto" panose="02000000000000000000" pitchFamily="2" charset="0"/>
                <a:ea typeface="Roboto" panose="02000000000000000000" pitchFamily="2" charset="0"/>
                <a:cs typeface="Calibri"/>
                <a:sym typeface="Calibri"/>
              </a:rPr>
              <a:t>*87+ ( 0% to 100% load)/ 90+ (40% to 70% load)</a:t>
            </a:r>
            <a:endParaRPr sz="1200" dirty="0">
              <a:solidFill>
                <a:schemeClr val="bg1"/>
              </a:solidFill>
              <a:latin typeface="Roboto" panose="02000000000000000000" pitchFamily="2" charset="0"/>
              <a:ea typeface="Roboto" panose="02000000000000000000" pitchFamily="2" charset="0"/>
              <a:cs typeface="Calibri"/>
              <a:sym typeface="Calibri"/>
            </a:endParaRPr>
          </a:p>
          <a:p>
            <a:pPr algn="just">
              <a:buClr>
                <a:srgbClr val="BFBFBF"/>
              </a:buClr>
              <a:buSzPts val="1600"/>
            </a:pPr>
            <a:r>
              <a:rPr lang="en-US" sz="1200" dirty="0">
                <a:solidFill>
                  <a:schemeClr val="bg1"/>
                </a:solidFill>
                <a:latin typeface="Roboto" panose="02000000000000000000" pitchFamily="2" charset="0"/>
                <a:ea typeface="Roboto" panose="02000000000000000000" pitchFamily="2" charset="0"/>
                <a:cs typeface="Calibri"/>
                <a:sym typeface="Calibri"/>
              </a:rPr>
              <a:t>100-240V Full range design offer worldwide compatibility, and with high efficiency LLC, Active PFC, DC to DC circuits not only benefits you but also planet Earth with higher energy savings. </a:t>
            </a:r>
            <a:endParaRPr sz="1200" dirty="0">
              <a:solidFill>
                <a:schemeClr val="bg1"/>
              </a:solidFill>
              <a:latin typeface="Roboto" panose="02000000000000000000" pitchFamily="2" charset="0"/>
              <a:ea typeface="Roboto" panose="02000000000000000000" pitchFamily="2" charset="0"/>
              <a:cs typeface="Times New Roman"/>
              <a:sym typeface="Times New Roman"/>
            </a:endParaRPr>
          </a:p>
        </p:txBody>
      </p:sp>
      <p:pic>
        <p:nvPicPr>
          <p:cNvPr id="2" name="圖形 1">
            <a:extLst>
              <a:ext uri="{FF2B5EF4-FFF2-40B4-BE49-F238E27FC236}">
                <a16:creationId xmlns:a16="http://schemas.microsoft.com/office/drawing/2014/main" id="{B0F7A548-E665-B9D6-C357-0ADE1D286B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1661" y="490655"/>
            <a:ext cx="1583343" cy="1366337"/>
          </a:xfrm>
          <a:prstGeom prst="rect">
            <a:avLst/>
          </a:prstGeom>
        </p:spPr>
      </p:pic>
      <p:pic>
        <p:nvPicPr>
          <p:cNvPr id="5" name="圖形 4">
            <a:extLst>
              <a:ext uri="{FF2B5EF4-FFF2-40B4-BE49-F238E27FC236}">
                <a16:creationId xmlns:a16="http://schemas.microsoft.com/office/drawing/2014/main" id="{0E319832-C9B0-3015-4DD5-B872CBE603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1016" y="292393"/>
            <a:ext cx="6215625" cy="3098769"/>
          </a:xfrm>
          <a:prstGeom prst="rect">
            <a:avLst/>
          </a:prstGeom>
        </p:spPr>
      </p:pic>
      <p:pic>
        <p:nvPicPr>
          <p:cNvPr id="4" name="圖形 3">
            <a:extLst>
              <a:ext uri="{FF2B5EF4-FFF2-40B4-BE49-F238E27FC236}">
                <a16:creationId xmlns:a16="http://schemas.microsoft.com/office/drawing/2014/main" id="{C4D9EB23-699E-AED0-4991-64566561D0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71660" y="1976673"/>
            <a:ext cx="1583343" cy="16074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graphicFrame>
        <p:nvGraphicFramePr>
          <p:cNvPr id="362" name="Google Shape;362;p11"/>
          <p:cNvGraphicFramePr/>
          <p:nvPr>
            <p:extLst>
              <p:ext uri="{D42A27DB-BD31-4B8C-83A1-F6EECF244321}">
                <p14:modId xmlns:p14="http://schemas.microsoft.com/office/powerpoint/2010/main" val="3443839231"/>
              </p:ext>
            </p:extLst>
          </p:nvPr>
        </p:nvGraphicFramePr>
        <p:xfrm>
          <a:off x="2829647" y="334046"/>
          <a:ext cx="7772400" cy="3038475"/>
        </p:xfrm>
        <a:graphic>
          <a:graphicData uri="http://schemas.openxmlformats.org/drawingml/2006/table">
            <a:tbl>
              <a:tblPr>
                <a:tableStyleId>{8FD4443E-F989-4FC4-A0C8-D5A2AF1F390B}</a:tableStyleId>
              </a:tblPr>
              <a:tblGrid>
                <a:gridCol w="77724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777240">
                  <a:extLst>
                    <a:ext uri="{9D8B030D-6E8A-4147-A177-3AD203B41FA5}">
                      <a16:colId xmlns:a16="http://schemas.microsoft.com/office/drawing/2014/main" val="20002"/>
                    </a:ext>
                  </a:extLst>
                </a:gridCol>
                <a:gridCol w="777240">
                  <a:extLst>
                    <a:ext uri="{9D8B030D-6E8A-4147-A177-3AD203B41FA5}">
                      <a16:colId xmlns:a16="http://schemas.microsoft.com/office/drawing/2014/main" val="20003"/>
                    </a:ext>
                  </a:extLst>
                </a:gridCol>
                <a:gridCol w="777240">
                  <a:extLst>
                    <a:ext uri="{9D8B030D-6E8A-4147-A177-3AD203B41FA5}">
                      <a16:colId xmlns:a16="http://schemas.microsoft.com/office/drawing/2014/main" val="20004"/>
                    </a:ext>
                  </a:extLst>
                </a:gridCol>
                <a:gridCol w="777240">
                  <a:extLst>
                    <a:ext uri="{9D8B030D-6E8A-4147-A177-3AD203B41FA5}">
                      <a16:colId xmlns:a16="http://schemas.microsoft.com/office/drawing/2014/main" val="20005"/>
                    </a:ext>
                  </a:extLst>
                </a:gridCol>
                <a:gridCol w="777240">
                  <a:extLst>
                    <a:ext uri="{9D8B030D-6E8A-4147-A177-3AD203B41FA5}">
                      <a16:colId xmlns:a16="http://schemas.microsoft.com/office/drawing/2014/main" val="20006"/>
                    </a:ext>
                  </a:extLst>
                </a:gridCol>
                <a:gridCol w="777240">
                  <a:extLst>
                    <a:ext uri="{9D8B030D-6E8A-4147-A177-3AD203B41FA5}">
                      <a16:colId xmlns:a16="http://schemas.microsoft.com/office/drawing/2014/main" val="20007"/>
                    </a:ext>
                  </a:extLst>
                </a:gridCol>
                <a:gridCol w="777240">
                  <a:extLst>
                    <a:ext uri="{9D8B030D-6E8A-4147-A177-3AD203B41FA5}">
                      <a16:colId xmlns:a16="http://schemas.microsoft.com/office/drawing/2014/main" val="20008"/>
                    </a:ext>
                  </a:extLst>
                </a:gridCol>
                <a:gridCol w="777240">
                  <a:extLst>
                    <a:ext uri="{9D8B030D-6E8A-4147-A177-3AD203B41FA5}">
                      <a16:colId xmlns:a16="http://schemas.microsoft.com/office/drawing/2014/main" val="20009"/>
                    </a:ext>
                  </a:extLst>
                </a:gridCol>
              </a:tblGrid>
              <a:tr h="219075">
                <a:tc grid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Model</a:t>
                      </a:r>
                      <a:endParaRPr sz="11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gridSpan="8">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BFG GOLD 850W (GPX850S)</a:t>
                      </a:r>
                      <a:endParaRPr sz="1100" b="0" i="0" u="none" strike="noStrike" cap="none" dirty="0">
                        <a:solidFill>
                          <a:srgbClr val="FF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81000">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AC Input Voltage &amp; Temperature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gridSpan="5">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115Vac @ 25°C</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rowSpan="4" gridSpan="3">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　</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4" hMerge="1">
                  <a:txBody>
                    <a:bodyPr/>
                    <a:lstStyle/>
                    <a:p>
                      <a:endParaRPr lang="zh-TW"/>
                    </a:p>
                  </a:txBody>
                  <a:tcPr/>
                </a:tc>
                <a:tc rowSpan="4" hMerge="1">
                  <a:txBody>
                    <a:bodyPr/>
                    <a:lstStyle/>
                    <a:p>
                      <a:endParaRPr lang="zh-TW"/>
                    </a:p>
                  </a:txBody>
                  <a:tcPr/>
                </a:tc>
                <a:extLst>
                  <a:ext uri="{0D108BD9-81ED-4DB2-BD59-A6C34878D82A}">
                    <a16:rowId xmlns:a16="http://schemas.microsoft.com/office/drawing/2014/main" val="10001"/>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Total Wattage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gridSpan="5">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850W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2"/>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Combine Wattage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846W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110W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3.6W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12.5W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3"/>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Rail</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+5VSB</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4"/>
                  </a:ext>
                </a:extLst>
              </a:tr>
              <a:tr h="46672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Max Current</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70.5A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0.3A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2.5A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DC Power    in Total(W)</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AC Power Readingl (W)</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Efficiency(%)</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extLst>
                  <a:ext uri="{0D108BD9-81ED-4DB2-BD59-A6C34878D82A}">
                    <a16:rowId xmlns:a16="http://schemas.microsoft.com/office/drawing/2014/main" val="10005"/>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12.33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2.32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2.32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0.05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0.44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170.6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187.57</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90.95%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extLst>
                  <a:ext uri="{0D108BD9-81ED-4DB2-BD59-A6C34878D82A}">
                    <a16:rowId xmlns:a16="http://schemas.microsoft.com/office/drawing/2014/main" val="10006"/>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12.03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-12.43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7"/>
                  </a:ext>
                </a:extLst>
              </a:tr>
              <a:tr h="219075">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50% Loading</a:t>
                      </a:r>
                      <a:endParaRPr sz="11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30.82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5.79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5.79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0.13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426.21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467.55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91.16%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extLst>
                  <a:ext uri="{0D108BD9-81ED-4DB2-BD59-A6C34878D82A}">
                    <a16:rowId xmlns:a16="http://schemas.microsoft.com/office/drawing/2014/main" val="10008"/>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12.03</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-12.67</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9"/>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61.64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11.59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11.59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0.26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2.19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851.52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971.43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87.66%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tcPr>
                </a:tc>
                <a:extLst>
                  <a:ext uri="{0D108BD9-81ED-4DB2-BD59-A6C34878D82A}">
                    <a16:rowId xmlns:a16="http://schemas.microsoft.com/office/drawing/2014/main" val="10010"/>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12.02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-12.75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4.99</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11"/>
                  </a:ext>
                </a:extLst>
              </a:tr>
            </a:tbl>
          </a:graphicData>
        </a:graphic>
      </p:graphicFrame>
      <p:graphicFrame>
        <p:nvGraphicFramePr>
          <p:cNvPr id="363" name="Google Shape;363;p11"/>
          <p:cNvGraphicFramePr/>
          <p:nvPr>
            <p:extLst>
              <p:ext uri="{D42A27DB-BD31-4B8C-83A1-F6EECF244321}">
                <p14:modId xmlns:p14="http://schemas.microsoft.com/office/powerpoint/2010/main" val="1655432736"/>
              </p:ext>
            </p:extLst>
          </p:nvPr>
        </p:nvGraphicFramePr>
        <p:xfrm>
          <a:off x="2829647" y="3482474"/>
          <a:ext cx="7755870" cy="3038475"/>
        </p:xfrm>
        <a:graphic>
          <a:graphicData uri="http://schemas.openxmlformats.org/drawingml/2006/table">
            <a:tbl>
              <a:tblPr>
                <a:tableStyleId>{D03447BB-5D67-496B-8E87-E561075AD55C}</a:tableStyleId>
              </a:tblPr>
              <a:tblGrid>
                <a:gridCol w="775587">
                  <a:extLst>
                    <a:ext uri="{9D8B030D-6E8A-4147-A177-3AD203B41FA5}">
                      <a16:colId xmlns:a16="http://schemas.microsoft.com/office/drawing/2014/main" val="20000"/>
                    </a:ext>
                  </a:extLst>
                </a:gridCol>
                <a:gridCol w="775587">
                  <a:extLst>
                    <a:ext uri="{9D8B030D-6E8A-4147-A177-3AD203B41FA5}">
                      <a16:colId xmlns:a16="http://schemas.microsoft.com/office/drawing/2014/main" val="20001"/>
                    </a:ext>
                  </a:extLst>
                </a:gridCol>
                <a:gridCol w="775587">
                  <a:extLst>
                    <a:ext uri="{9D8B030D-6E8A-4147-A177-3AD203B41FA5}">
                      <a16:colId xmlns:a16="http://schemas.microsoft.com/office/drawing/2014/main" val="20002"/>
                    </a:ext>
                  </a:extLst>
                </a:gridCol>
                <a:gridCol w="775587">
                  <a:extLst>
                    <a:ext uri="{9D8B030D-6E8A-4147-A177-3AD203B41FA5}">
                      <a16:colId xmlns:a16="http://schemas.microsoft.com/office/drawing/2014/main" val="20003"/>
                    </a:ext>
                  </a:extLst>
                </a:gridCol>
                <a:gridCol w="775587">
                  <a:extLst>
                    <a:ext uri="{9D8B030D-6E8A-4147-A177-3AD203B41FA5}">
                      <a16:colId xmlns:a16="http://schemas.microsoft.com/office/drawing/2014/main" val="20004"/>
                    </a:ext>
                  </a:extLst>
                </a:gridCol>
                <a:gridCol w="775587">
                  <a:extLst>
                    <a:ext uri="{9D8B030D-6E8A-4147-A177-3AD203B41FA5}">
                      <a16:colId xmlns:a16="http://schemas.microsoft.com/office/drawing/2014/main" val="20005"/>
                    </a:ext>
                  </a:extLst>
                </a:gridCol>
                <a:gridCol w="775587">
                  <a:extLst>
                    <a:ext uri="{9D8B030D-6E8A-4147-A177-3AD203B41FA5}">
                      <a16:colId xmlns:a16="http://schemas.microsoft.com/office/drawing/2014/main" val="20006"/>
                    </a:ext>
                  </a:extLst>
                </a:gridCol>
                <a:gridCol w="775587">
                  <a:extLst>
                    <a:ext uri="{9D8B030D-6E8A-4147-A177-3AD203B41FA5}">
                      <a16:colId xmlns:a16="http://schemas.microsoft.com/office/drawing/2014/main" val="20007"/>
                    </a:ext>
                  </a:extLst>
                </a:gridCol>
                <a:gridCol w="775587">
                  <a:extLst>
                    <a:ext uri="{9D8B030D-6E8A-4147-A177-3AD203B41FA5}">
                      <a16:colId xmlns:a16="http://schemas.microsoft.com/office/drawing/2014/main" val="20008"/>
                    </a:ext>
                  </a:extLst>
                </a:gridCol>
                <a:gridCol w="775587">
                  <a:extLst>
                    <a:ext uri="{9D8B030D-6E8A-4147-A177-3AD203B41FA5}">
                      <a16:colId xmlns:a16="http://schemas.microsoft.com/office/drawing/2014/main" val="20009"/>
                    </a:ext>
                  </a:extLst>
                </a:gridCol>
              </a:tblGrid>
              <a:tr h="219075">
                <a:tc grid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Model</a:t>
                      </a:r>
                      <a:endParaRPr sz="11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gridSpan="8">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BFG GOLD 750W (GPX750S)</a:t>
                      </a:r>
                      <a:endParaRPr sz="1100" b="0" i="0" u="none" strike="noStrike" cap="none" dirty="0">
                        <a:solidFill>
                          <a:srgbClr val="FF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81000">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AC Input Voltage &amp; Temperature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gridSpan="5">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115Vac @ 25°C</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rowSpan="4" gridSpan="3">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　</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4" hMerge="1">
                  <a:txBody>
                    <a:bodyPr/>
                    <a:lstStyle/>
                    <a:p>
                      <a:endParaRPr lang="zh-TW"/>
                    </a:p>
                  </a:txBody>
                  <a:tcPr/>
                </a:tc>
                <a:tc rowSpan="4" hMerge="1">
                  <a:txBody>
                    <a:bodyPr/>
                    <a:lstStyle/>
                    <a:p>
                      <a:endParaRPr lang="zh-TW"/>
                    </a:p>
                  </a:txBody>
                  <a:tcPr/>
                </a:tc>
                <a:extLst>
                  <a:ext uri="{0D108BD9-81ED-4DB2-BD59-A6C34878D82A}">
                    <a16:rowId xmlns:a16="http://schemas.microsoft.com/office/drawing/2014/main" val="10001"/>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Total Wattage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gridSpan="5">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750W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2"/>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Combine Wattage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744W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110W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3.6W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12.5W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3"/>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Rail</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+5VSB</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4"/>
                  </a:ext>
                </a:extLst>
              </a:tr>
              <a:tr h="46672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Max Current</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62A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0.3A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2.5A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DC Power    in Total(W)</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AC Power Readingl (W)</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900" u="none" strike="noStrike" cap="none" dirty="0">
                          <a:latin typeface="Roboto" panose="02000000000000000000" pitchFamily="2" charset="0"/>
                          <a:ea typeface="Roboto" panose="02000000000000000000" pitchFamily="2" charset="0"/>
                        </a:rPr>
                        <a:t>Efficiency(%)</a:t>
                      </a:r>
                      <a:endParaRPr sz="9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5"/>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10.69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2.28</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2.28</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0.05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0.43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150.57</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166.7</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90.32%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6"/>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12.04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-12.41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7"/>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26.72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5.71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5.71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0.13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1.08</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375.77</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412.5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91.09%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8"/>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12.02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-12.65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9"/>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53.44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11.42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11.42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0.26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2.15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750.86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856.9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87.63%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extLst>
                  <a:ext uri="{0D108BD9-81ED-4DB2-BD59-A6C34878D82A}">
                    <a16:rowId xmlns:a16="http://schemas.microsoft.com/office/drawing/2014/main" val="10010"/>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12.01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-12.73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5.01</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11"/>
                  </a:ext>
                </a:extLst>
              </a:tr>
            </a:tbl>
          </a:graphicData>
        </a:graphic>
      </p:graphicFrame>
      <p:sp>
        <p:nvSpPr>
          <p:cNvPr id="2" name="Google Shape;369;p12">
            <a:extLst>
              <a:ext uri="{FF2B5EF4-FFF2-40B4-BE49-F238E27FC236}">
                <a16:creationId xmlns:a16="http://schemas.microsoft.com/office/drawing/2014/main" id="{21675DF3-C8C1-C943-C8DE-1748325AE008}"/>
              </a:ext>
            </a:extLst>
          </p:cNvPr>
          <p:cNvSpPr txBox="1"/>
          <p:nvPr/>
        </p:nvSpPr>
        <p:spPr>
          <a:xfrm>
            <a:off x="308945" y="3171771"/>
            <a:ext cx="2372290"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FFFFFF"/>
                </a:solidFill>
                <a:latin typeface="Gotcha Gothic" panose="02000000000000000000" pitchFamily="2" charset="-120"/>
                <a:ea typeface="Gotcha Gothic" panose="02000000000000000000" pitchFamily="2" charset="-120"/>
                <a:cs typeface="Calibri"/>
                <a:sym typeface="Calibri"/>
              </a:rPr>
              <a:t>Efficiency</a:t>
            </a:r>
            <a:endParaRPr sz="2800" b="1" dirty="0">
              <a:solidFill>
                <a:srgbClr val="FFFFFF"/>
              </a:solidFill>
              <a:latin typeface="Gotcha Gothic" panose="02000000000000000000" pitchFamily="2" charset="-120"/>
              <a:ea typeface="Gotcha Gothic" panose="02000000000000000000" pitchFamily="2" charset="-120"/>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graphicFrame>
        <p:nvGraphicFramePr>
          <p:cNvPr id="370" name="Google Shape;370;p12"/>
          <p:cNvGraphicFramePr/>
          <p:nvPr>
            <p:extLst>
              <p:ext uri="{D42A27DB-BD31-4B8C-83A1-F6EECF244321}">
                <p14:modId xmlns:p14="http://schemas.microsoft.com/office/powerpoint/2010/main" val="4271847323"/>
              </p:ext>
            </p:extLst>
          </p:nvPr>
        </p:nvGraphicFramePr>
        <p:xfrm>
          <a:off x="2835908" y="342927"/>
          <a:ext cx="7772400" cy="3038475"/>
        </p:xfrm>
        <a:graphic>
          <a:graphicData uri="http://schemas.openxmlformats.org/drawingml/2006/table">
            <a:tbl>
              <a:tblPr>
                <a:tableStyleId>{8FD4443E-F989-4FC4-A0C8-D5A2AF1F390B}</a:tableStyleId>
              </a:tblPr>
              <a:tblGrid>
                <a:gridCol w="77724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777240">
                  <a:extLst>
                    <a:ext uri="{9D8B030D-6E8A-4147-A177-3AD203B41FA5}">
                      <a16:colId xmlns:a16="http://schemas.microsoft.com/office/drawing/2014/main" val="20002"/>
                    </a:ext>
                  </a:extLst>
                </a:gridCol>
                <a:gridCol w="777240">
                  <a:extLst>
                    <a:ext uri="{9D8B030D-6E8A-4147-A177-3AD203B41FA5}">
                      <a16:colId xmlns:a16="http://schemas.microsoft.com/office/drawing/2014/main" val="20003"/>
                    </a:ext>
                  </a:extLst>
                </a:gridCol>
                <a:gridCol w="777240">
                  <a:extLst>
                    <a:ext uri="{9D8B030D-6E8A-4147-A177-3AD203B41FA5}">
                      <a16:colId xmlns:a16="http://schemas.microsoft.com/office/drawing/2014/main" val="20004"/>
                    </a:ext>
                  </a:extLst>
                </a:gridCol>
                <a:gridCol w="777240">
                  <a:extLst>
                    <a:ext uri="{9D8B030D-6E8A-4147-A177-3AD203B41FA5}">
                      <a16:colId xmlns:a16="http://schemas.microsoft.com/office/drawing/2014/main" val="20005"/>
                    </a:ext>
                  </a:extLst>
                </a:gridCol>
                <a:gridCol w="777240">
                  <a:extLst>
                    <a:ext uri="{9D8B030D-6E8A-4147-A177-3AD203B41FA5}">
                      <a16:colId xmlns:a16="http://schemas.microsoft.com/office/drawing/2014/main" val="20006"/>
                    </a:ext>
                  </a:extLst>
                </a:gridCol>
                <a:gridCol w="777240">
                  <a:extLst>
                    <a:ext uri="{9D8B030D-6E8A-4147-A177-3AD203B41FA5}">
                      <a16:colId xmlns:a16="http://schemas.microsoft.com/office/drawing/2014/main" val="20007"/>
                    </a:ext>
                  </a:extLst>
                </a:gridCol>
                <a:gridCol w="777240">
                  <a:extLst>
                    <a:ext uri="{9D8B030D-6E8A-4147-A177-3AD203B41FA5}">
                      <a16:colId xmlns:a16="http://schemas.microsoft.com/office/drawing/2014/main" val="20008"/>
                    </a:ext>
                  </a:extLst>
                </a:gridCol>
                <a:gridCol w="777240">
                  <a:extLst>
                    <a:ext uri="{9D8B030D-6E8A-4147-A177-3AD203B41FA5}">
                      <a16:colId xmlns:a16="http://schemas.microsoft.com/office/drawing/2014/main" val="20009"/>
                    </a:ext>
                  </a:extLst>
                </a:gridCol>
              </a:tblGrid>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Model</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gridSpan="8">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BFG GOLD 650W (GPX650)</a:t>
                      </a:r>
                      <a:endParaRPr sz="1100" b="0" i="0" u="none" strike="noStrike" cap="none">
                        <a:solidFill>
                          <a:srgbClr val="FF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81000">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AC Input Voltage &amp; Temperature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gridSpan="5">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115Vac @ 25°C</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rowSpan="4" gridSpan="3">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　</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4" hMerge="1">
                  <a:txBody>
                    <a:bodyPr/>
                    <a:lstStyle/>
                    <a:p>
                      <a:endParaRPr lang="zh-TW"/>
                    </a:p>
                  </a:txBody>
                  <a:tcPr/>
                </a:tc>
                <a:tc rowSpan="4" hMerge="1">
                  <a:txBody>
                    <a:bodyPr/>
                    <a:lstStyle/>
                    <a:p>
                      <a:endParaRPr lang="zh-TW"/>
                    </a:p>
                  </a:txBody>
                  <a:tcPr/>
                </a:tc>
                <a:extLst>
                  <a:ext uri="{0D108BD9-81ED-4DB2-BD59-A6C34878D82A}">
                    <a16:rowId xmlns:a16="http://schemas.microsoft.com/office/drawing/2014/main" val="10001"/>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Total Wattage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gridSpan="5">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650W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2"/>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Combine Wattage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648W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100W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3.6W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12.5W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3"/>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Rail</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+5VSB</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4"/>
                  </a:ext>
                </a:extLst>
              </a:tr>
              <a:tr h="466725">
                <a:tc grid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Max Current</a:t>
                      </a:r>
                      <a:endParaRPr sz="11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54A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20A</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0.3A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2.5A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DC Power    in Total(W)</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AC Power Readingl (W)</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Efficiency(%)</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extLst>
                  <a:ext uri="{0D108BD9-81ED-4DB2-BD59-A6C34878D82A}">
                    <a16:rowId xmlns:a16="http://schemas.microsoft.com/office/drawing/2014/main" val="10005"/>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9.19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0.05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0.43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130.39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144.62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90.16%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extLst>
                  <a:ext uri="{0D108BD9-81ED-4DB2-BD59-A6C34878D82A}">
                    <a16:rowId xmlns:a16="http://schemas.microsoft.com/office/drawing/2014/main" val="10006"/>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12.02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-12.46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7"/>
                  </a:ext>
                </a:extLst>
              </a:tr>
              <a:tr h="219075">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50% Loading</a:t>
                      </a:r>
                      <a:endParaRPr sz="11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22.97</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5.12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5.12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0.13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325.69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357.62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91.07%</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extLst>
                  <a:ext uri="{0D108BD9-81ED-4DB2-BD59-A6C34878D82A}">
                    <a16:rowId xmlns:a16="http://schemas.microsoft.com/office/drawing/2014/main" val="10008"/>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12.01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-12.63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9"/>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45.94</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10.25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10.25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0.26</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2.13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650.11</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741.25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87.70%</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tcPr>
                </a:tc>
                <a:extLst>
                  <a:ext uri="{0D108BD9-81ED-4DB2-BD59-A6C34878D82A}">
                    <a16:rowId xmlns:a16="http://schemas.microsoft.com/office/drawing/2014/main" val="10010"/>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11.99</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5.03</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3.32</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-12.65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4.95</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11"/>
                  </a:ext>
                </a:extLst>
              </a:tr>
            </a:tbl>
          </a:graphicData>
        </a:graphic>
      </p:graphicFrame>
      <p:graphicFrame>
        <p:nvGraphicFramePr>
          <p:cNvPr id="3" name="Google Shape;370;p12">
            <a:extLst>
              <a:ext uri="{FF2B5EF4-FFF2-40B4-BE49-F238E27FC236}">
                <a16:creationId xmlns:a16="http://schemas.microsoft.com/office/drawing/2014/main" id="{4F9C325D-5C59-9113-9021-55805D6F3AC1}"/>
              </a:ext>
            </a:extLst>
          </p:cNvPr>
          <p:cNvGraphicFramePr/>
          <p:nvPr>
            <p:extLst>
              <p:ext uri="{D42A27DB-BD31-4B8C-83A1-F6EECF244321}">
                <p14:modId xmlns:p14="http://schemas.microsoft.com/office/powerpoint/2010/main" val="589195810"/>
              </p:ext>
            </p:extLst>
          </p:nvPr>
        </p:nvGraphicFramePr>
        <p:xfrm>
          <a:off x="2835908" y="3489261"/>
          <a:ext cx="7772400" cy="3038475"/>
        </p:xfrm>
        <a:graphic>
          <a:graphicData uri="http://schemas.openxmlformats.org/drawingml/2006/table">
            <a:tbl>
              <a:tblPr>
                <a:tableStyleId>{8FD4443E-F989-4FC4-A0C8-D5A2AF1F390B}</a:tableStyleId>
              </a:tblPr>
              <a:tblGrid>
                <a:gridCol w="77724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777240">
                  <a:extLst>
                    <a:ext uri="{9D8B030D-6E8A-4147-A177-3AD203B41FA5}">
                      <a16:colId xmlns:a16="http://schemas.microsoft.com/office/drawing/2014/main" val="20002"/>
                    </a:ext>
                  </a:extLst>
                </a:gridCol>
                <a:gridCol w="777240">
                  <a:extLst>
                    <a:ext uri="{9D8B030D-6E8A-4147-A177-3AD203B41FA5}">
                      <a16:colId xmlns:a16="http://schemas.microsoft.com/office/drawing/2014/main" val="20003"/>
                    </a:ext>
                  </a:extLst>
                </a:gridCol>
                <a:gridCol w="777240">
                  <a:extLst>
                    <a:ext uri="{9D8B030D-6E8A-4147-A177-3AD203B41FA5}">
                      <a16:colId xmlns:a16="http://schemas.microsoft.com/office/drawing/2014/main" val="20004"/>
                    </a:ext>
                  </a:extLst>
                </a:gridCol>
                <a:gridCol w="777240">
                  <a:extLst>
                    <a:ext uri="{9D8B030D-6E8A-4147-A177-3AD203B41FA5}">
                      <a16:colId xmlns:a16="http://schemas.microsoft.com/office/drawing/2014/main" val="20005"/>
                    </a:ext>
                  </a:extLst>
                </a:gridCol>
                <a:gridCol w="777240">
                  <a:extLst>
                    <a:ext uri="{9D8B030D-6E8A-4147-A177-3AD203B41FA5}">
                      <a16:colId xmlns:a16="http://schemas.microsoft.com/office/drawing/2014/main" val="20006"/>
                    </a:ext>
                  </a:extLst>
                </a:gridCol>
                <a:gridCol w="777240">
                  <a:extLst>
                    <a:ext uri="{9D8B030D-6E8A-4147-A177-3AD203B41FA5}">
                      <a16:colId xmlns:a16="http://schemas.microsoft.com/office/drawing/2014/main" val="20007"/>
                    </a:ext>
                  </a:extLst>
                </a:gridCol>
                <a:gridCol w="777240">
                  <a:extLst>
                    <a:ext uri="{9D8B030D-6E8A-4147-A177-3AD203B41FA5}">
                      <a16:colId xmlns:a16="http://schemas.microsoft.com/office/drawing/2014/main" val="20008"/>
                    </a:ext>
                  </a:extLst>
                </a:gridCol>
                <a:gridCol w="777240">
                  <a:extLst>
                    <a:ext uri="{9D8B030D-6E8A-4147-A177-3AD203B41FA5}">
                      <a16:colId xmlns:a16="http://schemas.microsoft.com/office/drawing/2014/main" val="20009"/>
                    </a:ext>
                  </a:extLst>
                </a:gridCol>
              </a:tblGrid>
              <a:tr h="219075">
                <a:tc grid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Model</a:t>
                      </a:r>
                      <a:endParaRPr sz="11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gridSpan="8">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BFG GOLD 550W (GPX550)</a:t>
                      </a:r>
                      <a:endParaRPr sz="1100" b="0" i="0" u="none" strike="noStrike" cap="none" dirty="0">
                        <a:solidFill>
                          <a:srgbClr val="FF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81000">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AC Input Voltage &amp; Temperature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gridSpan="5">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115Vac @ 25°C</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rowSpan="4" gridSpan="3">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　</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4" hMerge="1">
                  <a:txBody>
                    <a:bodyPr/>
                    <a:lstStyle/>
                    <a:p>
                      <a:endParaRPr lang="zh-TW"/>
                    </a:p>
                  </a:txBody>
                  <a:tcPr/>
                </a:tc>
                <a:tc rowSpan="4" hMerge="1">
                  <a:txBody>
                    <a:bodyPr/>
                    <a:lstStyle/>
                    <a:p>
                      <a:endParaRPr lang="zh-TW"/>
                    </a:p>
                  </a:txBody>
                  <a:tcPr/>
                </a:tc>
                <a:extLst>
                  <a:ext uri="{0D108BD9-81ED-4DB2-BD59-A6C34878D82A}">
                    <a16:rowId xmlns:a16="http://schemas.microsoft.com/office/drawing/2014/main" val="10001"/>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Total Wattage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gridSpan="5">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550W</a:t>
                      </a:r>
                      <a:endParaRPr sz="11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2"/>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Combine Wattage</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546W</a:t>
                      </a:r>
                      <a:endParaRPr sz="11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100W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3.6W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12.5W</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3"/>
                  </a:ext>
                </a:extLst>
              </a:tr>
              <a:tr h="219075">
                <a:tc grid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Rail</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+3.3V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-12V</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+5VSB</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gridSpan="3" vMerge="1">
                  <a:txBody>
                    <a:bodyPr/>
                    <a:lstStyle/>
                    <a:p>
                      <a:endParaRPr lang="zh-TW"/>
                    </a:p>
                  </a:txBody>
                  <a:tcPr/>
                </a:tc>
                <a:tc hMerge="1"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4"/>
                  </a:ext>
                </a:extLst>
              </a:tr>
              <a:tr h="466725">
                <a:tc grid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Max Current</a:t>
                      </a:r>
                      <a:endParaRPr sz="1100" b="0" i="0" u="none" strike="noStrike" cap="none" dirty="0">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zh-TW"/>
                    </a:p>
                  </a:txBody>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45.5A</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20A</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0.3A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2.5A</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DC Power    in Total(W)</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AC Power Readingl (W)</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900" u="none" strike="noStrike" cap="none">
                          <a:latin typeface="Roboto" panose="02000000000000000000" pitchFamily="2" charset="0"/>
                          <a:ea typeface="Roboto" panose="02000000000000000000" pitchFamily="2" charset="0"/>
                        </a:rPr>
                        <a:t>Efficiency(%)</a:t>
                      </a:r>
                      <a:endParaRPr sz="9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5"/>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20%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7.56</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2</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2</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0.05</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0.42</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110.59</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125.75</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87.94%</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6"/>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12.06</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5.04</a:t>
                      </a:r>
                      <a:endParaRPr sz="1100" b="0" i="0" u="none" strike="noStrike" cap="none">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3.32</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-11.67</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5.07</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7"/>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50%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18.9</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0.12</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1.04</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276.12</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304.57</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90.66%</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8"/>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12.05</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5.03</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3.3</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-11.83</a:t>
                      </a: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5.04</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9"/>
                  </a:ext>
                </a:extLst>
              </a:tr>
              <a:tr h="219075">
                <a:tc rowSpan="2">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100% Loading</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Current(A)</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37.8</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10.01</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10.01</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0.25</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2.08</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550.27</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627.07</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rowSpan="2">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87.75%</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extLst>
                  <a:ext uri="{0D108BD9-81ED-4DB2-BD59-A6C34878D82A}">
                    <a16:rowId xmlns:a16="http://schemas.microsoft.com/office/drawing/2014/main" val="10010"/>
                  </a:ext>
                </a:extLst>
              </a:tr>
              <a:tr h="219075">
                <a:tc vMerge="1">
                  <a:txBody>
                    <a:bodyPr/>
                    <a:lstStyle/>
                    <a:p>
                      <a:endParaRPr lang="zh-TW"/>
                    </a:p>
                  </a:txBody>
                  <a:tcPr/>
                </a:tc>
                <a:tc>
                  <a:txBody>
                    <a:bodyPr/>
                    <a:lstStyle/>
                    <a:p>
                      <a:pPr marL="0" marR="0" lvl="0" indent="0" algn="ctr" rtl="0">
                        <a:spcBef>
                          <a:spcPts val="0"/>
                        </a:spcBef>
                        <a:spcAft>
                          <a:spcPts val="0"/>
                        </a:spcAft>
                        <a:buNone/>
                      </a:pPr>
                      <a:r>
                        <a:rPr lang="en-US" sz="1100" u="none" strike="noStrike" cap="none">
                          <a:latin typeface="Roboto" panose="02000000000000000000" pitchFamily="2" charset="0"/>
                          <a:ea typeface="Roboto" panose="02000000000000000000" pitchFamily="2" charset="0"/>
                        </a:rPr>
                        <a:t>Voltage(V)</a:t>
                      </a:r>
                      <a:endParaRPr sz="1100" b="0" i="0" u="none" strike="noStrike" cap="none">
                        <a:solidFill>
                          <a:srgbClr val="000000"/>
                        </a:solidFill>
                        <a:latin typeface="Roboto" panose="02000000000000000000" pitchFamily="2" charset="0"/>
                        <a:ea typeface="Roboto" panose="02000000000000000000" pitchFamily="2" charset="0"/>
                        <a:cs typeface="Calibri"/>
                        <a:sym typeface="Calibri"/>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12.01</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5.02</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3.27</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-12.12</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a:txBody>
                    <a:bodyPr/>
                    <a:lstStyle/>
                    <a:p>
                      <a:pPr marL="0" marR="0" lvl="0" indent="0" algn="ctr" rtl="0">
                        <a:spcBef>
                          <a:spcPts val="0"/>
                        </a:spcBef>
                        <a:spcAft>
                          <a:spcPts val="0"/>
                        </a:spcAft>
                        <a:buNone/>
                      </a:pPr>
                      <a:r>
                        <a:rPr lang="en-US" sz="1100" u="none" strike="noStrike" cap="none" dirty="0">
                          <a:latin typeface="Roboto" panose="02000000000000000000" pitchFamily="2" charset="0"/>
                          <a:ea typeface="Roboto" panose="02000000000000000000" pitchFamily="2" charset="0"/>
                        </a:rPr>
                        <a:t>4.98</a:t>
                      </a:r>
                      <a:endParaRPr sz="1100" b="0" i="0" u="none" strike="noStrike" cap="none" dirty="0">
                        <a:solidFill>
                          <a:srgbClr val="000000"/>
                        </a:solidFill>
                        <a:latin typeface="Roboto" panose="02000000000000000000" pitchFamily="2" charset="0"/>
                        <a:ea typeface="Roboto" panose="02000000000000000000" pitchFamily="2" charset="0"/>
                        <a:cs typeface="Arial"/>
                        <a:sym typeface="Arial"/>
                      </a:endParaRPr>
                    </a:p>
                  </a:txBody>
                  <a:tcPr marL="9525" marR="9525" marT="9525" marB="0" anchor="ctr">
                    <a:lnL w="12700" cap="flat" cmpd="sng" algn="ctr">
                      <a:solidFill>
                        <a:schemeClr val="accent4">
                          <a:lumMod val="20000"/>
                          <a:lumOff val="80000"/>
                        </a:schemeClr>
                      </a:solidFill>
                      <a:prstDash val="solid"/>
                      <a:round/>
                      <a:headEnd type="none" w="med" len="med"/>
                      <a:tailEnd type="none" w="med" len="med"/>
                    </a:lnL>
                    <a:lnR w="12700" cap="flat" cmpd="sng" algn="ctr">
                      <a:solidFill>
                        <a:schemeClr val="accent4">
                          <a:lumMod val="20000"/>
                          <a:lumOff val="80000"/>
                        </a:schemeClr>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solidFill>
                      <a:schemeClr val="accent5">
                        <a:lumMod val="75000"/>
                      </a:schemeClr>
                    </a:solidFill>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11"/>
                  </a:ext>
                </a:extLst>
              </a:tr>
            </a:tbl>
          </a:graphicData>
        </a:graphic>
      </p:graphicFrame>
      <p:sp>
        <p:nvSpPr>
          <p:cNvPr id="2" name="Google Shape;369;p12">
            <a:extLst>
              <a:ext uri="{FF2B5EF4-FFF2-40B4-BE49-F238E27FC236}">
                <a16:creationId xmlns:a16="http://schemas.microsoft.com/office/drawing/2014/main" id="{EC71B121-164E-3A62-BF32-D9CE5FDD9BF1}"/>
              </a:ext>
            </a:extLst>
          </p:cNvPr>
          <p:cNvSpPr txBox="1"/>
          <p:nvPr/>
        </p:nvSpPr>
        <p:spPr>
          <a:xfrm>
            <a:off x="308945" y="3180652"/>
            <a:ext cx="2372290"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FFFFFF"/>
                </a:solidFill>
                <a:latin typeface="Gotcha Gothic" panose="02000000000000000000" pitchFamily="2" charset="-120"/>
                <a:ea typeface="Gotcha Gothic" panose="02000000000000000000" pitchFamily="2" charset="-120"/>
                <a:cs typeface="Calibri"/>
                <a:sym typeface="Calibri"/>
              </a:rPr>
              <a:t>Efficiency</a:t>
            </a:r>
            <a:endParaRPr sz="2800" b="1" dirty="0">
              <a:solidFill>
                <a:srgbClr val="FFFFFF"/>
              </a:solidFill>
              <a:latin typeface="Gotcha Gothic" panose="02000000000000000000" pitchFamily="2" charset="-120"/>
              <a:ea typeface="Gotcha Gothic" panose="02000000000000000000" pitchFamily="2" charset="-120"/>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p13"/>
          <p:cNvSpPr txBox="1"/>
          <p:nvPr/>
        </p:nvSpPr>
        <p:spPr>
          <a:xfrm>
            <a:off x="7130604" y="655438"/>
            <a:ext cx="3417192"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PSU Thermal Solution</a:t>
            </a:r>
            <a:endParaRPr sz="2800" b="1" dirty="0">
              <a:solidFill>
                <a:schemeClr val="lt1"/>
              </a:solidFill>
              <a:latin typeface="Gotcha Gothic" panose="02000000000000000000" pitchFamily="2" charset="-120"/>
              <a:ea typeface="Gotcha Gothic" panose="02000000000000000000" pitchFamily="2" charset="-120"/>
              <a:cs typeface="Calibri"/>
              <a:sym typeface="Calibri"/>
            </a:endParaRPr>
          </a:p>
        </p:txBody>
      </p:sp>
      <p:pic>
        <p:nvPicPr>
          <p:cNvPr id="385" name="Google Shape;385;p13" descr="D:\主資料夾\產品\PSU\CWT\BFG-GOLD-ATX30 750-850W\測試報告\DVT Test Report_GPX850S-G.pdf"/>
          <p:cNvPicPr preferRelativeResize="0"/>
          <p:nvPr/>
        </p:nvPicPr>
        <p:blipFill rotWithShape="1">
          <a:blip r:embed="rId3">
            <a:alphaModFix/>
          </a:blip>
          <a:srcRect l="37199" t="38944" r="25745" b="7311"/>
          <a:stretch/>
        </p:blipFill>
        <p:spPr>
          <a:xfrm>
            <a:off x="952257" y="2228295"/>
            <a:ext cx="4793943" cy="3947973"/>
          </a:xfrm>
          <a:prstGeom prst="rect">
            <a:avLst/>
          </a:prstGeom>
          <a:noFill/>
          <a:ln>
            <a:noFill/>
          </a:ln>
        </p:spPr>
      </p:pic>
      <p:sp>
        <p:nvSpPr>
          <p:cNvPr id="386" name="Google Shape;386;p13"/>
          <p:cNvSpPr txBox="1"/>
          <p:nvPr/>
        </p:nvSpPr>
        <p:spPr>
          <a:xfrm>
            <a:off x="6003092" y="4791314"/>
            <a:ext cx="5635356" cy="1384954"/>
          </a:xfrm>
          <a:prstGeom prst="rect">
            <a:avLst/>
          </a:prstGeom>
          <a:noFill/>
          <a:ln>
            <a:noFill/>
          </a:ln>
        </p:spPr>
        <p:txBody>
          <a:bodyPr spcFirstLastPara="1" wrap="square" lIns="91425" tIns="45700" rIns="91425" bIns="45700" anchor="t" anchorCtr="0">
            <a:spAutoFit/>
          </a:bodyPr>
          <a:lstStyle/>
          <a:p>
            <a:pPr algn="just"/>
            <a:r>
              <a:rPr lang="en-US" sz="1200" dirty="0">
                <a:solidFill>
                  <a:schemeClr val="bg1"/>
                </a:solidFill>
                <a:latin typeface="Roboto" panose="02000000000000000000" pitchFamily="2" charset="0"/>
                <a:ea typeface="Roboto" panose="02000000000000000000" pitchFamily="2" charset="0"/>
                <a:cs typeface="Microsoft JhengHei"/>
                <a:sym typeface="Microsoft JhengHei"/>
              </a:rPr>
              <a:t>The compact design of the </a:t>
            </a:r>
            <a:r>
              <a:rPr lang="en-US" altLang="zh-TW" sz="1200" dirty="0">
                <a:solidFill>
                  <a:schemeClr val="bg1"/>
                </a:solidFill>
                <a:latin typeface="Roboto" panose="02000000000000000000" pitchFamily="2" charset="0"/>
                <a:ea typeface="Roboto" panose="02000000000000000000" pitchFamily="2" charset="0"/>
                <a:cs typeface="Microsoft JhengHei"/>
                <a:sym typeface="Microsoft JhengHei"/>
              </a:rPr>
              <a:t>750</a:t>
            </a:r>
            <a:r>
              <a:rPr lang="en-US" sz="1200" dirty="0">
                <a:solidFill>
                  <a:schemeClr val="bg1"/>
                </a:solidFill>
                <a:latin typeface="Roboto" panose="02000000000000000000" pitchFamily="2" charset="0"/>
                <a:ea typeface="Roboto" panose="02000000000000000000" pitchFamily="2" charset="0"/>
                <a:cs typeface="Microsoft JhengHei"/>
                <a:sym typeface="Microsoft JhengHei"/>
              </a:rPr>
              <a:t>W</a:t>
            </a:r>
            <a:r>
              <a:rPr lang="en-US" altLang="zh-TW" sz="1200" dirty="0">
                <a:solidFill>
                  <a:schemeClr val="bg1"/>
                </a:solidFill>
                <a:latin typeface="Roboto" panose="02000000000000000000" pitchFamily="2" charset="0"/>
                <a:ea typeface="Roboto" panose="02000000000000000000" pitchFamily="2" charset="0"/>
                <a:cs typeface="Microsoft JhengHei"/>
                <a:sym typeface="Microsoft JhengHei"/>
              </a:rPr>
              <a:t>-1000W</a:t>
            </a:r>
            <a:r>
              <a:rPr lang="en-US" sz="1200" dirty="0">
                <a:solidFill>
                  <a:schemeClr val="bg1"/>
                </a:solidFill>
                <a:latin typeface="Roboto" panose="02000000000000000000" pitchFamily="2" charset="0"/>
                <a:ea typeface="Roboto" panose="02000000000000000000" pitchFamily="2" charset="0"/>
                <a:cs typeface="Microsoft JhengHei"/>
                <a:sym typeface="Microsoft JhengHei"/>
              </a:rPr>
              <a:t> is complemented by a high CFM, high speed 120mm Fluid Dynamic Bearing fan optimized for low fan-noise. </a:t>
            </a:r>
            <a:endParaRPr sz="1200" dirty="0">
              <a:solidFill>
                <a:schemeClr val="bg1"/>
              </a:solidFill>
              <a:latin typeface="Roboto" panose="02000000000000000000" pitchFamily="2" charset="0"/>
              <a:ea typeface="Roboto" panose="02000000000000000000" pitchFamily="2" charset="0"/>
              <a:cs typeface="Microsoft JhengHei"/>
              <a:sym typeface="Microsoft JhengHei"/>
            </a:endParaRPr>
          </a:p>
          <a:p>
            <a:pPr algn="just"/>
            <a:r>
              <a:rPr lang="en-US" sz="1200" dirty="0">
                <a:solidFill>
                  <a:schemeClr val="bg1"/>
                </a:solidFill>
                <a:latin typeface="Roboto" panose="02000000000000000000" pitchFamily="2" charset="0"/>
                <a:ea typeface="Roboto" panose="02000000000000000000" pitchFamily="2" charset="0"/>
                <a:cs typeface="Microsoft JhengHei"/>
                <a:sym typeface="Microsoft JhengHei"/>
              </a:rPr>
              <a:t>A custom tuned fan curve allows these PSUs to operate at optimum levels throughout varying workloads.</a:t>
            </a:r>
            <a:endParaRPr sz="1200" dirty="0">
              <a:solidFill>
                <a:schemeClr val="bg1"/>
              </a:solidFill>
              <a:latin typeface="Roboto" panose="02000000000000000000" pitchFamily="2" charset="0"/>
              <a:ea typeface="Roboto" panose="02000000000000000000" pitchFamily="2" charset="0"/>
              <a:cs typeface="Microsoft JhengHei"/>
              <a:sym typeface="Microsoft JhengHei"/>
            </a:endParaRPr>
          </a:p>
          <a:p>
            <a:pPr algn="just"/>
            <a:r>
              <a:rPr lang="en-US" sz="1200" dirty="0">
                <a:solidFill>
                  <a:schemeClr val="bg1"/>
                </a:solidFill>
                <a:latin typeface="Roboto" panose="02000000000000000000" pitchFamily="2" charset="0"/>
                <a:ea typeface="Roboto" panose="02000000000000000000" pitchFamily="2" charset="0"/>
                <a:cs typeface="Microsoft JhengHei"/>
                <a:sym typeface="Microsoft JhengHei"/>
              </a:rPr>
              <a:t>With only 32dBA at a speed of 2000rpm and only 18dBA at typical loads(60%), this low noise fan keep the components optimally cooled at 25°C even under full gaming loads without overheating. </a:t>
            </a:r>
            <a:endParaRPr sz="1200" dirty="0">
              <a:solidFill>
                <a:schemeClr val="bg1"/>
              </a:solidFill>
              <a:latin typeface="Roboto" panose="02000000000000000000" pitchFamily="2" charset="0"/>
              <a:ea typeface="Roboto" panose="02000000000000000000" pitchFamily="2" charset="0"/>
              <a:cs typeface="Microsoft JhengHei"/>
              <a:sym typeface="Microsoft JhengHei"/>
            </a:endParaRPr>
          </a:p>
        </p:txBody>
      </p:sp>
      <p:pic>
        <p:nvPicPr>
          <p:cNvPr id="5" name="圖形 4">
            <a:extLst>
              <a:ext uri="{FF2B5EF4-FFF2-40B4-BE49-F238E27FC236}">
                <a16:creationId xmlns:a16="http://schemas.microsoft.com/office/drawing/2014/main" id="{A9ACAA51-7206-9CD2-E5B2-0E360835B7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464" y="1023560"/>
            <a:ext cx="5743575" cy="914400"/>
          </a:xfrm>
          <a:prstGeom prst="rect">
            <a:avLst/>
          </a:prstGeom>
        </p:spPr>
      </p:pic>
      <p:pic>
        <p:nvPicPr>
          <p:cNvPr id="6" name="圖片 5">
            <a:extLst>
              <a:ext uri="{FF2B5EF4-FFF2-40B4-BE49-F238E27FC236}">
                <a16:creationId xmlns:a16="http://schemas.microsoft.com/office/drawing/2014/main" id="{5DEF7352-0A0A-5CA2-2189-A7DB387DC9B3}"/>
              </a:ext>
            </a:extLst>
          </p:cNvPr>
          <p:cNvPicPr>
            <a:picLocks noChangeAspect="1"/>
          </p:cNvPicPr>
          <p:nvPr/>
        </p:nvPicPr>
        <p:blipFill rotWithShape="1">
          <a:blip r:embed="rId6"/>
          <a:srcRect t="-2587" b="391"/>
          <a:stretch/>
        </p:blipFill>
        <p:spPr>
          <a:xfrm>
            <a:off x="6889211" y="917028"/>
            <a:ext cx="3863118" cy="39479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14"/>
          <p:cNvSpPr txBox="1"/>
          <p:nvPr/>
        </p:nvSpPr>
        <p:spPr>
          <a:xfrm>
            <a:off x="3548104" y="272981"/>
            <a:ext cx="5060279"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PSU Low Acoustic Solution</a:t>
            </a:r>
            <a:endParaRPr sz="2800" b="1" dirty="0">
              <a:solidFill>
                <a:schemeClr val="lt1"/>
              </a:solidFill>
              <a:latin typeface="Gotcha Gothic" panose="02000000000000000000" pitchFamily="2" charset="-120"/>
              <a:ea typeface="Gotcha Gothic" panose="02000000000000000000" pitchFamily="2" charset="-120"/>
              <a:cs typeface="Calibri"/>
              <a:sym typeface="Calibri"/>
            </a:endParaRPr>
          </a:p>
        </p:txBody>
      </p:sp>
      <p:pic>
        <p:nvPicPr>
          <p:cNvPr id="5" name="圖形 4">
            <a:extLst>
              <a:ext uri="{FF2B5EF4-FFF2-40B4-BE49-F238E27FC236}">
                <a16:creationId xmlns:a16="http://schemas.microsoft.com/office/drawing/2014/main" id="{AD79A9A2-6BD1-CF93-3F96-D71251A102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360" y="1134009"/>
            <a:ext cx="4918228" cy="2623477"/>
          </a:xfrm>
          <a:prstGeom prst="rect">
            <a:avLst/>
          </a:prstGeom>
        </p:spPr>
      </p:pic>
      <p:pic>
        <p:nvPicPr>
          <p:cNvPr id="7" name="圖形 6">
            <a:extLst>
              <a:ext uri="{FF2B5EF4-FFF2-40B4-BE49-F238E27FC236}">
                <a16:creationId xmlns:a16="http://schemas.microsoft.com/office/drawing/2014/main" id="{63C1C047-4EEF-CCE8-AF29-D85F3BCB77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5291" y="1134009"/>
            <a:ext cx="4918228" cy="2623477"/>
          </a:xfrm>
          <a:prstGeom prst="rect">
            <a:avLst/>
          </a:prstGeom>
        </p:spPr>
      </p:pic>
      <p:pic>
        <p:nvPicPr>
          <p:cNvPr id="9" name="圖形 8">
            <a:extLst>
              <a:ext uri="{FF2B5EF4-FFF2-40B4-BE49-F238E27FC236}">
                <a16:creationId xmlns:a16="http://schemas.microsoft.com/office/drawing/2014/main" id="{1EB175FC-0A44-3D18-CB25-582823306A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360" y="4094670"/>
            <a:ext cx="4918228" cy="2623477"/>
          </a:xfrm>
          <a:prstGeom prst="rect">
            <a:avLst/>
          </a:prstGeom>
        </p:spPr>
      </p:pic>
      <p:pic>
        <p:nvPicPr>
          <p:cNvPr id="11" name="圖形 10">
            <a:extLst>
              <a:ext uri="{FF2B5EF4-FFF2-40B4-BE49-F238E27FC236}">
                <a16:creationId xmlns:a16="http://schemas.microsoft.com/office/drawing/2014/main" id="{2708702A-A848-F2EB-2364-21619F141B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65291" y="4094670"/>
            <a:ext cx="4918228" cy="2623477"/>
          </a:xfrm>
          <a:prstGeom prst="rect">
            <a:avLst/>
          </a:prstGeom>
        </p:spPr>
      </p:pic>
      <p:sp>
        <p:nvSpPr>
          <p:cNvPr id="12" name="Google Shape;392;p14">
            <a:extLst>
              <a:ext uri="{FF2B5EF4-FFF2-40B4-BE49-F238E27FC236}">
                <a16:creationId xmlns:a16="http://schemas.microsoft.com/office/drawing/2014/main" id="{F524D893-7395-183B-3750-96A7D931F79B}"/>
              </a:ext>
            </a:extLst>
          </p:cNvPr>
          <p:cNvSpPr txBox="1"/>
          <p:nvPr/>
        </p:nvSpPr>
        <p:spPr>
          <a:xfrm>
            <a:off x="2744674" y="810944"/>
            <a:ext cx="973599" cy="523220"/>
          </a:xfrm>
          <a:prstGeom prst="rect">
            <a:avLst/>
          </a:prstGeom>
          <a:noFill/>
          <a:ln>
            <a:noFill/>
          </a:ln>
        </p:spPr>
        <p:txBody>
          <a:bodyPr spcFirstLastPara="1" wrap="square" lIns="91425" tIns="45700" rIns="91425" bIns="45700" anchor="t" anchorCtr="0">
            <a:spAutoFit/>
          </a:bodyPr>
          <a:lstStyle/>
          <a:p>
            <a:pPr algn="ctr"/>
            <a:r>
              <a:rPr lang="en-US" sz="2800" dirty="0">
                <a:solidFill>
                  <a:schemeClr val="lt1"/>
                </a:solidFill>
                <a:latin typeface="Bebas Neue" panose="020B0606020202050201" pitchFamily="34" charset="0"/>
                <a:ea typeface="Calibri"/>
                <a:cs typeface="Calibri"/>
                <a:sym typeface="Calibri"/>
              </a:rPr>
              <a:t>850 W</a:t>
            </a:r>
            <a:endParaRPr sz="2800" dirty="0">
              <a:solidFill>
                <a:schemeClr val="lt1"/>
              </a:solidFill>
              <a:latin typeface="Bebas Neue" panose="020B0606020202050201" pitchFamily="34" charset="0"/>
              <a:ea typeface="Calibri"/>
              <a:cs typeface="Calibri"/>
              <a:sym typeface="Calibri"/>
            </a:endParaRPr>
          </a:p>
        </p:txBody>
      </p:sp>
      <p:sp>
        <p:nvSpPr>
          <p:cNvPr id="13" name="Google Shape;392;p14">
            <a:extLst>
              <a:ext uri="{FF2B5EF4-FFF2-40B4-BE49-F238E27FC236}">
                <a16:creationId xmlns:a16="http://schemas.microsoft.com/office/drawing/2014/main" id="{A0BCA0E3-5743-BE45-AECC-03A412E1D7D0}"/>
              </a:ext>
            </a:extLst>
          </p:cNvPr>
          <p:cNvSpPr txBox="1"/>
          <p:nvPr/>
        </p:nvSpPr>
        <p:spPr>
          <a:xfrm>
            <a:off x="2744674" y="3747917"/>
            <a:ext cx="973599" cy="523220"/>
          </a:xfrm>
          <a:prstGeom prst="rect">
            <a:avLst/>
          </a:prstGeom>
          <a:noFill/>
          <a:ln>
            <a:noFill/>
          </a:ln>
        </p:spPr>
        <p:txBody>
          <a:bodyPr spcFirstLastPara="1" wrap="square" lIns="91425" tIns="45700" rIns="91425" bIns="45700" anchor="t" anchorCtr="0">
            <a:spAutoFit/>
          </a:bodyPr>
          <a:lstStyle/>
          <a:p>
            <a:pPr algn="ctr"/>
            <a:r>
              <a:rPr lang="en-US" sz="2800" dirty="0">
                <a:solidFill>
                  <a:schemeClr val="lt1"/>
                </a:solidFill>
                <a:latin typeface="Bebas Neue" panose="020B0606020202050201" pitchFamily="34" charset="0"/>
                <a:ea typeface="Calibri"/>
                <a:cs typeface="Calibri"/>
                <a:sym typeface="Calibri"/>
              </a:rPr>
              <a:t>650 W</a:t>
            </a:r>
            <a:endParaRPr sz="2800" dirty="0">
              <a:solidFill>
                <a:schemeClr val="lt1"/>
              </a:solidFill>
              <a:latin typeface="Bebas Neue" panose="020B0606020202050201" pitchFamily="34" charset="0"/>
              <a:ea typeface="Calibri"/>
              <a:cs typeface="Calibri"/>
              <a:sym typeface="Calibri"/>
            </a:endParaRPr>
          </a:p>
        </p:txBody>
      </p:sp>
      <p:sp>
        <p:nvSpPr>
          <p:cNvPr id="14" name="Google Shape;392;p14">
            <a:extLst>
              <a:ext uri="{FF2B5EF4-FFF2-40B4-BE49-F238E27FC236}">
                <a16:creationId xmlns:a16="http://schemas.microsoft.com/office/drawing/2014/main" id="{D6FD5311-011F-D194-9F7B-A8566B9AF5B2}"/>
              </a:ext>
            </a:extLst>
          </p:cNvPr>
          <p:cNvSpPr txBox="1"/>
          <p:nvPr/>
        </p:nvSpPr>
        <p:spPr>
          <a:xfrm>
            <a:off x="8337607" y="810944"/>
            <a:ext cx="973599" cy="523220"/>
          </a:xfrm>
          <a:prstGeom prst="rect">
            <a:avLst/>
          </a:prstGeom>
          <a:noFill/>
          <a:ln>
            <a:noFill/>
          </a:ln>
        </p:spPr>
        <p:txBody>
          <a:bodyPr spcFirstLastPara="1" wrap="square" lIns="91425" tIns="45700" rIns="91425" bIns="45700" anchor="t" anchorCtr="0">
            <a:spAutoFit/>
          </a:bodyPr>
          <a:lstStyle/>
          <a:p>
            <a:pPr algn="ctr"/>
            <a:r>
              <a:rPr lang="en-US" sz="2800" dirty="0">
                <a:solidFill>
                  <a:schemeClr val="lt1"/>
                </a:solidFill>
                <a:latin typeface="Bebas Neue" panose="020B0606020202050201" pitchFamily="34" charset="0"/>
                <a:ea typeface="Calibri"/>
                <a:cs typeface="Calibri"/>
                <a:sym typeface="Calibri"/>
              </a:rPr>
              <a:t>750 W</a:t>
            </a:r>
            <a:endParaRPr sz="2800" dirty="0">
              <a:solidFill>
                <a:schemeClr val="lt1"/>
              </a:solidFill>
              <a:latin typeface="Bebas Neue" panose="020B0606020202050201" pitchFamily="34" charset="0"/>
              <a:ea typeface="Calibri"/>
              <a:cs typeface="Calibri"/>
              <a:sym typeface="Calibri"/>
            </a:endParaRPr>
          </a:p>
        </p:txBody>
      </p:sp>
      <p:sp>
        <p:nvSpPr>
          <p:cNvPr id="15" name="Google Shape;392;p14">
            <a:extLst>
              <a:ext uri="{FF2B5EF4-FFF2-40B4-BE49-F238E27FC236}">
                <a16:creationId xmlns:a16="http://schemas.microsoft.com/office/drawing/2014/main" id="{F6FE414E-0D11-436B-BC48-B5C6DDC758CF}"/>
              </a:ext>
            </a:extLst>
          </p:cNvPr>
          <p:cNvSpPr txBox="1"/>
          <p:nvPr/>
        </p:nvSpPr>
        <p:spPr>
          <a:xfrm>
            <a:off x="8337607" y="3747917"/>
            <a:ext cx="973599" cy="523220"/>
          </a:xfrm>
          <a:prstGeom prst="rect">
            <a:avLst/>
          </a:prstGeom>
          <a:noFill/>
          <a:ln>
            <a:noFill/>
          </a:ln>
        </p:spPr>
        <p:txBody>
          <a:bodyPr spcFirstLastPara="1" wrap="square" lIns="91425" tIns="45700" rIns="91425" bIns="45700" anchor="t" anchorCtr="0">
            <a:spAutoFit/>
          </a:bodyPr>
          <a:lstStyle/>
          <a:p>
            <a:pPr algn="ctr"/>
            <a:r>
              <a:rPr lang="en-US" sz="2800" dirty="0">
                <a:solidFill>
                  <a:schemeClr val="lt1"/>
                </a:solidFill>
                <a:latin typeface="Bebas Neue" panose="020B0606020202050201" pitchFamily="34" charset="0"/>
                <a:ea typeface="Calibri"/>
                <a:cs typeface="Calibri"/>
                <a:sym typeface="Calibri"/>
              </a:rPr>
              <a:t>550 W</a:t>
            </a:r>
            <a:endParaRPr sz="2800" dirty="0">
              <a:solidFill>
                <a:schemeClr val="lt1"/>
              </a:solidFill>
              <a:latin typeface="Bebas Neue" panose="020B0606020202050201" pitchFamily="34" charset="0"/>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3" name="圖形 2">
            <a:extLst>
              <a:ext uri="{FF2B5EF4-FFF2-40B4-BE49-F238E27FC236}">
                <a16:creationId xmlns:a16="http://schemas.microsoft.com/office/drawing/2014/main" id="{72ED6D38-5C9C-54AE-4262-7E57A3143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4024" y="904874"/>
            <a:ext cx="8743950" cy="5648325"/>
          </a:xfrm>
          <a:prstGeom prst="rect">
            <a:avLst/>
          </a:prstGeom>
        </p:spPr>
      </p:pic>
      <p:sp>
        <p:nvSpPr>
          <p:cNvPr id="2" name="Google Shape;420;p16">
            <a:extLst>
              <a:ext uri="{FF2B5EF4-FFF2-40B4-BE49-F238E27FC236}">
                <a16:creationId xmlns:a16="http://schemas.microsoft.com/office/drawing/2014/main" id="{5AD95BD7-DD70-6ABC-6FB5-AFE1AC7CAB1E}"/>
              </a:ext>
            </a:extLst>
          </p:cNvPr>
          <p:cNvSpPr txBox="1"/>
          <p:nvPr/>
        </p:nvSpPr>
        <p:spPr>
          <a:xfrm>
            <a:off x="4490620" y="304800"/>
            <a:ext cx="3210759"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Output Cable-</a:t>
            </a:r>
            <a:r>
              <a:rPr lang="en-US" altLang="zh-TW" sz="2800" b="1" dirty="0">
                <a:solidFill>
                  <a:schemeClr val="lt1"/>
                </a:solidFill>
                <a:latin typeface="Gotcha Gothic" panose="02000000000000000000" pitchFamily="2" charset="-120"/>
                <a:ea typeface="Gotcha Gothic" panose="02000000000000000000" pitchFamily="2" charset="-120"/>
                <a:cs typeface="Calibri"/>
                <a:sym typeface="Calibri"/>
              </a:rPr>
              <a:t>8</a:t>
            </a: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50W</a:t>
            </a:r>
            <a:endParaRPr sz="2800" b="1" dirty="0">
              <a:solidFill>
                <a:schemeClr val="lt1"/>
              </a:solidFill>
              <a:latin typeface="Gotcha Gothic" panose="02000000000000000000" pitchFamily="2" charset="-120"/>
              <a:ea typeface="Gotcha Gothic" panose="02000000000000000000" pitchFamily="2" charset="-120"/>
              <a:cs typeface="Calibri"/>
              <a:sym typeface="Calibri"/>
            </a:endParaRPr>
          </a:p>
        </p:txBody>
      </p:sp>
    </p:spTree>
    <p:extLst>
      <p:ext uri="{BB962C8B-B14F-4D97-AF65-F5344CB8AC3E}">
        <p14:creationId xmlns:p14="http://schemas.microsoft.com/office/powerpoint/2010/main" val="1377750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 name="圖形 3">
            <a:extLst>
              <a:ext uri="{FF2B5EF4-FFF2-40B4-BE49-F238E27FC236}">
                <a16:creationId xmlns:a16="http://schemas.microsoft.com/office/drawing/2014/main" id="{2C37F632-B102-3039-DC05-ED52B90D5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4024" y="904875"/>
            <a:ext cx="8743950" cy="5648325"/>
          </a:xfrm>
          <a:prstGeom prst="rect">
            <a:avLst/>
          </a:prstGeom>
        </p:spPr>
      </p:pic>
      <p:sp>
        <p:nvSpPr>
          <p:cNvPr id="2" name="Google Shape;420;p16">
            <a:extLst>
              <a:ext uri="{FF2B5EF4-FFF2-40B4-BE49-F238E27FC236}">
                <a16:creationId xmlns:a16="http://schemas.microsoft.com/office/drawing/2014/main" id="{E846725F-9580-4A14-EB11-4F021AC5F7C6}"/>
              </a:ext>
            </a:extLst>
          </p:cNvPr>
          <p:cNvSpPr txBox="1"/>
          <p:nvPr/>
        </p:nvSpPr>
        <p:spPr>
          <a:xfrm>
            <a:off x="4490620" y="304800"/>
            <a:ext cx="3210759"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Output Cable-</a:t>
            </a:r>
            <a:r>
              <a:rPr lang="en-US" altLang="zh-TW" sz="2800" b="1" dirty="0">
                <a:solidFill>
                  <a:schemeClr val="lt1"/>
                </a:solidFill>
                <a:latin typeface="Gotcha Gothic" panose="02000000000000000000" pitchFamily="2" charset="-120"/>
                <a:ea typeface="Gotcha Gothic" panose="02000000000000000000" pitchFamily="2" charset="-120"/>
                <a:cs typeface="Calibri"/>
                <a:sym typeface="Calibri"/>
              </a:rPr>
              <a:t>7</a:t>
            </a: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50W</a:t>
            </a:r>
            <a:endParaRPr sz="2800" b="1" dirty="0">
              <a:solidFill>
                <a:schemeClr val="lt1"/>
              </a:solidFill>
              <a:latin typeface="Gotcha Gothic" panose="02000000000000000000" pitchFamily="2" charset="-120"/>
              <a:ea typeface="Gotcha Gothic" panose="02000000000000000000" pitchFamily="2" charset="-120"/>
              <a:cs typeface="Calibri"/>
              <a:sym typeface="Calibri"/>
            </a:endParaRPr>
          </a:p>
        </p:txBody>
      </p:sp>
    </p:spTree>
    <p:extLst>
      <p:ext uri="{BB962C8B-B14F-4D97-AF65-F5344CB8AC3E}">
        <p14:creationId xmlns:p14="http://schemas.microsoft.com/office/powerpoint/2010/main" val="1971288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3" name="圖形 2">
            <a:extLst>
              <a:ext uri="{FF2B5EF4-FFF2-40B4-BE49-F238E27FC236}">
                <a16:creationId xmlns:a16="http://schemas.microsoft.com/office/drawing/2014/main" id="{A48879E9-A668-345A-DD97-A605537D26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4024" y="904875"/>
            <a:ext cx="8743950" cy="5648325"/>
          </a:xfrm>
          <a:prstGeom prst="rect">
            <a:avLst/>
          </a:prstGeom>
        </p:spPr>
      </p:pic>
      <p:sp>
        <p:nvSpPr>
          <p:cNvPr id="2" name="Google Shape;420;p16">
            <a:extLst>
              <a:ext uri="{FF2B5EF4-FFF2-40B4-BE49-F238E27FC236}">
                <a16:creationId xmlns:a16="http://schemas.microsoft.com/office/drawing/2014/main" id="{60DCA977-03A8-EB64-9595-0013F6BFB8B1}"/>
              </a:ext>
            </a:extLst>
          </p:cNvPr>
          <p:cNvSpPr txBox="1"/>
          <p:nvPr/>
        </p:nvSpPr>
        <p:spPr>
          <a:xfrm>
            <a:off x="4490620" y="304800"/>
            <a:ext cx="3210759"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Output Cable-</a:t>
            </a:r>
            <a:r>
              <a:rPr lang="en-US" altLang="zh-TW" sz="2800" b="1" dirty="0">
                <a:solidFill>
                  <a:schemeClr val="lt1"/>
                </a:solidFill>
                <a:latin typeface="Gotcha Gothic" panose="02000000000000000000" pitchFamily="2" charset="-120"/>
                <a:ea typeface="Gotcha Gothic" panose="02000000000000000000" pitchFamily="2" charset="-120"/>
                <a:cs typeface="Calibri"/>
                <a:sym typeface="Calibri"/>
              </a:rPr>
              <a:t>6</a:t>
            </a: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50W</a:t>
            </a:r>
            <a:endParaRPr sz="2800" b="1" dirty="0">
              <a:solidFill>
                <a:schemeClr val="lt1"/>
              </a:solidFill>
              <a:latin typeface="Gotcha Gothic" panose="02000000000000000000" pitchFamily="2" charset="-120"/>
              <a:ea typeface="Gotcha Gothic" panose="02000000000000000000" pitchFamily="2" charset="-120"/>
              <a:cs typeface="Calibri"/>
              <a:sym typeface="Calibri"/>
            </a:endParaRPr>
          </a:p>
        </p:txBody>
      </p:sp>
    </p:spTree>
    <p:extLst>
      <p:ext uri="{BB962C8B-B14F-4D97-AF65-F5344CB8AC3E}">
        <p14:creationId xmlns:p14="http://schemas.microsoft.com/office/powerpoint/2010/main" val="349575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0" name="Google Shape;420;p16"/>
          <p:cNvSpPr txBox="1"/>
          <p:nvPr/>
        </p:nvSpPr>
        <p:spPr>
          <a:xfrm>
            <a:off x="4490620" y="304800"/>
            <a:ext cx="3210759"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Output Cable-</a:t>
            </a:r>
            <a:r>
              <a:rPr lang="en-US" altLang="zh-TW" sz="2800" b="1" dirty="0">
                <a:solidFill>
                  <a:schemeClr val="lt1"/>
                </a:solidFill>
                <a:latin typeface="Gotcha Gothic" panose="02000000000000000000" pitchFamily="2" charset="-120"/>
                <a:ea typeface="Gotcha Gothic" panose="02000000000000000000" pitchFamily="2" charset="-120"/>
                <a:cs typeface="Calibri"/>
                <a:sym typeface="Calibri"/>
              </a:rPr>
              <a:t>5</a:t>
            </a: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50W</a:t>
            </a:r>
            <a:endParaRPr sz="2800" b="1" dirty="0">
              <a:solidFill>
                <a:schemeClr val="lt1"/>
              </a:solidFill>
              <a:latin typeface="Gotcha Gothic" panose="02000000000000000000" pitchFamily="2" charset="-120"/>
              <a:ea typeface="Gotcha Gothic" panose="02000000000000000000" pitchFamily="2" charset="-120"/>
              <a:cs typeface="Calibri"/>
              <a:sym typeface="Calibri"/>
            </a:endParaRPr>
          </a:p>
        </p:txBody>
      </p:sp>
      <p:pic>
        <p:nvPicPr>
          <p:cNvPr id="5" name="圖形 4">
            <a:extLst>
              <a:ext uri="{FF2B5EF4-FFF2-40B4-BE49-F238E27FC236}">
                <a16:creationId xmlns:a16="http://schemas.microsoft.com/office/drawing/2014/main" id="{5E25B91B-20E6-3122-F551-A452F45397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4025" y="904875"/>
            <a:ext cx="8743950" cy="56483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47"/>
        <p:cNvGrpSpPr/>
        <p:nvPr/>
      </p:nvGrpSpPr>
      <p:grpSpPr>
        <a:xfrm>
          <a:off x="0" y="0"/>
          <a:ext cx="0" cy="0"/>
          <a:chOff x="0" y="0"/>
          <a:chExt cx="0" cy="0"/>
        </a:xfrm>
      </p:grpSpPr>
      <p:sp>
        <p:nvSpPr>
          <p:cNvPr id="449" name="Google Shape;449;p20"/>
          <p:cNvSpPr txBox="1"/>
          <p:nvPr/>
        </p:nvSpPr>
        <p:spPr>
          <a:xfrm>
            <a:off x="10007426" y="5965707"/>
            <a:ext cx="2183906"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Housing</a:t>
            </a:r>
            <a:endParaRPr sz="2800" b="1" dirty="0">
              <a:solidFill>
                <a:schemeClr val="lt1"/>
              </a:solidFill>
              <a:latin typeface="Gotcha Gothic" panose="02000000000000000000" pitchFamily="2" charset="-120"/>
              <a:ea typeface="Gotcha Gothic" panose="02000000000000000000" pitchFamily="2" charset="-120"/>
              <a:cs typeface="Calibri"/>
              <a:sym typeface="Calibri"/>
            </a:endParaRPr>
          </a:p>
        </p:txBody>
      </p:sp>
      <p:pic>
        <p:nvPicPr>
          <p:cNvPr id="9" name="圖片 8">
            <a:extLst>
              <a:ext uri="{FF2B5EF4-FFF2-40B4-BE49-F238E27FC236}">
                <a16:creationId xmlns:a16="http://schemas.microsoft.com/office/drawing/2014/main" id="{FCE5E36A-5E83-F7A2-23C1-2ABCF34F20CE}"/>
              </a:ext>
            </a:extLst>
          </p:cNvPr>
          <p:cNvPicPr>
            <a:picLocks noChangeAspect="1"/>
          </p:cNvPicPr>
          <p:nvPr/>
        </p:nvPicPr>
        <p:blipFill rotWithShape="1">
          <a:blip r:embed="rId4"/>
          <a:srcRect l="28971" t="11755" r="43210" b="10218"/>
          <a:stretch/>
        </p:blipFill>
        <p:spPr>
          <a:xfrm>
            <a:off x="2410978" y="-1"/>
            <a:ext cx="2118955" cy="5943325"/>
          </a:xfrm>
          <a:prstGeom prst="rect">
            <a:avLst/>
          </a:prstGeom>
          <a:ln w="19050">
            <a:solidFill>
              <a:schemeClr val="bg1"/>
            </a:solidFill>
          </a:ln>
        </p:spPr>
      </p:pic>
      <p:pic>
        <p:nvPicPr>
          <p:cNvPr id="5" name="圖片 4">
            <a:extLst>
              <a:ext uri="{FF2B5EF4-FFF2-40B4-BE49-F238E27FC236}">
                <a16:creationId xmlns:a16="http://schemas.microsoft.com/office/drawing/2014/main" id="{94FA7A68-0A2A-9702-26CA-2F1827B44BCA}"/>
              </a:ext>
            </a:extLst>
          </p:cNvPr>
          <p:cNvPicPr>
            <a:picLocks noChangeAspect="1"/>
          </p:cNvPicPr>
          <p:nvPr/>
        </p:nvPicPr>
        <p:blipFill>
          <a:blip r:embed="rId5"/>
          <a:srcRect l="37277" t="18985" r="32695" b="10762"/>
          <a:stretch>
            <a:fillRect/>
          </a:stretch>
        </p:blipFill>
        <p:spPr>
          <a:xfrm>
            <a:off x="4728895" y="2179086"/>
            <a:ext cx="1999852" cy="4678914"/>
          </a:xfrm>
          <a:prstGeom prst="rect">
            <a:avLst/>
          </a:prstGeom>
          <a:ln w="19050">
            <a:solidFill>
              <a:schemeClr val="bg1"/>
            </a:solidFill>
          </a:ln>
        </p:spPr>
      </p:pic>
      <p:pic>
        <p:nvPicPr>
          <p:cNvPr id="7" name="圖片 6">
            <a:extLst>
              <a:ext uri="{FF2B5EF4-FFF2-40B4-BE49-F238E27FC236}">
                <a16:creationId xmlns:a16="http://schemas.microsoft.com/office/drawing/2014/main" id="{88A68D96-BFDE-D4F2-7D35-E7F19DBD4E95}"/>
              </a:ext>
            </a:extLst>
          </p:cNvPr>
          <p:cNvPicPr>
            <a:picLocks noChangeAspect="1"/>
          </p:cNvPicPr>
          <p:nvPr/>
        </p:nvPicPr>
        <p:blipFill rotWithShape="1">
          <a:blip r:embed="rId6"/>
          <a:srcRect l="35339" t="35699" r="35501" b="-3780"/>
          <a:stretch/>
        </p:blipFill>
        <p:spPr>
          <a:xfrm>
            <a:off x="237359" y="2234662"/>
            <a:ext cx="1999852" cy="4669058"/>
          </a:xfrm>
          <a:prstGeom prst="rect">
            <a:avLst/>
          </a:prstGeom>
          <a:ln w="19050">
            <a:solidFill>
              <a:schemeClr val="bg1"/>
            </a:solidFill>
          </a:ln>
        </p:spPr>
      </p:pic>
      <p:sp>
        <p:nvSpPr>
          <p:cNvPr id="456" name="Google Shape;456;p20"/>
          <p:cNvSpPr txBox="1"/>
          <p:nvPr/>
        </p:nvSpPr>
        <p:spPr>
          <a:xfrm>
            <a:off x="99968" y="1523652"/>
            <a:ext cx="2238058" cy="646290"/>
          </a:xfrm>
          <a:prstGeom prst="rect">
            <a:avLst/>
          </a:prstGeom>
          <a:noFill/>
          <a:ln>
            <a:noFill/>
          </a:ln>
        </p:spPr>
        <p:txBody>
          <a:bodyPr spcFirstLastPara="1" wrap="square" lIns="91425" tIns="45700" rIns="91425" bIns="45700" anchor="t" anchorCtr="0">
            <a:spAutoFit/>
          </a:bodyPr>
          <a:lstStyle/>
          <a:p>
            <a:pPr algn="ctr"/>
            <a:r>
              <a:rPr lang="en-US" sz="1800" dirty="0">
                <a:solidFill>
                  <a:schemeClr val="bg1"/>
                </a:solidFill>
                <a:latin typeface="Bebas Neue" panose="020B0606020202050201" pitchFamily="34" charset="0"/>
                <a:ea typeface="Calibri"/>
                <a:cs typeface="Calibri"/>
                <a:sym typeface="Calibri"/>
              </a:rPr>
              <a:t>High Quality</a:t>
            </a:r>
          </a:p>
          <a:p>
            <a:pPr algn="ctr"/>
            <a:r>
              <a:rPr lang="en-US" sz="1800" dirty="0">
                <a:solidFill>
                  <a:schemeClr val="bg1"/>
                </a:solidFill>
                <a:latin typeface="Bebas Neue" panose="020B0606020202050201" pitchFamily="34" charset="0"/>
                <a:ea typeface="Calibri"/>
                <a:cs typeface="Calibri"/>
                <a:sym typeface="Calibri"/>
              </a:rPr>
              <a:t>Aluminum </a:t>
            </a:r>
            <a:r>
              <a:rPr lang="en-US" sz="1800" dirty="0" err="1">
                <a:solidFill>
                  <a:schemeClr val="bg1"/>
                </a:solidFill>
                <a:latin typeface="Bebas Neue" panose="020B0606020202050201" pitchFamily="34" charset="0"/>
                <a:ea typeface="Calibri"/>
                <a:cs typeface="Calibri"/>
                <a:sym typeface="Calibri"/>
              </a:rPr>
              <a:t>BitFenix</a:t>
            </a:r>
            <a:r>
              <a:rPr lang="en-US" sz="1800" dirty="0">
                <a:solidFill>
                  <a:schemeClr val="bg1"/>
                </a:solidFill>
                <a:latin typeface="Bebas Neue" panose="020B0606020202050201" pitchFamily="34" charset="0"/>
                <a:ea typeface="Calibri"/>
                <a:cs typeface="Calibri"/>
                <a:sym typeface="Calibri"/>
              </a:rPr>
              <a:t> Logo</a:t>
            </a:r>
            <a:endParaRPr sz="1800" dirty="0">
              <a:solidFill>
                <a:schemeClr val="bg1"/>
              </a:solidFill>
              <a:latin typeface="Bebas Neue" panose="020B0606020202050201" pitchFamily="34" charset="0"/>
            </a:endParaRPr>
          </a:p>
        </p:txBody>
      </p:sp>
      <p:sp>
        <p:nvSpPr>
          <p:cNvPr id="464" name="Google Shape;464;p20"/>
          <p:cNvSpPr txBox="1"/>
          <p:nvPr/>
        </p:nvSpPr>
        <p:spPr>
          <a:xfrm>
            <a:off x="4765405" y="1265653"/>
            <a:ext cx="1908726" cy="923289"/>
          </a:xfrm>
          <a:prstGeom prst="rect">
            <a:avLst/>
          </a:prstGeom>
          <a:noFill/>
          <a:ln>
            <a:noFill/>
          </a:ln>
        </p:spPr>
        <p:txBody>
          <a:bodyPr spcFirstLastPara="1" wrap="square" lIns="91425" tIns="45700" rIns="91425" bIns="45700" anchor="t" anchorCtr="0">
            <a:spAutoFit/>
          </a:bodyPr>
          <a:lstStyle/>
          <a:p>
            <a:pPr algn="ctr"/>
            <a:r>
              <a:rPr lang="en-US" sz="1800" dirty="0">
                <a:solidFill>
                  <a:schemeClr val="lt1"/>
                </a:solidFill>
                <a:latin typeface="Bebas Neue" panose="020B0606020202050201" pitchFamily="34" charset="0"/>
                <a:ea typeface="Calibri"/>
                <a:cs typeface="Calibri"/>
                <a:sym typeface="Calibri"/>
              </a:rPr>
              <a:t>Modular design</a:t>
            </a:r>
          </a:p>
          <a:p>
            <a:pPr algn="ctr"/>
            <a:r>
              <a:rPr lang="en-US" sz="1800" dirty="0">
                <a:solidFill>
                  <a:schemeClr val="lt1"/>
                </a:solidFill>
                <a:latin typeface="Bebas Neue" panose="020B0606020202050201" pitchFamily="34" charset="0"/>
                <a:ea typeface="Calibri"/>
                <a:cs typeface="Calibri"/>
                <a:sym typeface="Calibri"/>
              </a:rPr>
              <a:t> &amp; </a:t>
            </a:r>
            <a:r>
              <a:rPr lang="en-US" sz="1800" dirty="0" err="1">
                <a:solidFill>
                  <a:schemeClr val="lt1"/>
                </a:solidFill>
                <a:latin typeface="Bebas Neue" panose="020B0606020202050201" pitchFamily="34" charset="0"/>
                <a:ea typeface="Calibri"/>
                <a:cs typeface="Calibri"/>
                <a:sym typeface="Calibri"/>
              </a:rPr>
              <a:t>cpu</a:t>
            </a:r>
            <a:r>
              <a:rPr lang="en-US" sz="1800" dirty="0">
                <a:solidFill>
                  <a:schemeClr val="lt1"/>
                </a:solidFill>
                <a:latin typeface="Bebas Neue" panose="020B0606020202050201" pitchFamily="34" charset="0"/>
                <a:ea typeface="Calibri"/>
                <a:cs typeface="Calibri"/>
                <a:sym typeface="Calibri"/>
              </a:rPr>
              <a:t> /</a:t>
            </a:r>
            <a:r>
              <a:rPr lang="en-US" sz="1800" dirty="0" err="1">
                <a:solidFill>
                  <a:schemeClr val="lt1"/>
                </a:solidFill>
                <a:latin typeface="Bebas Neue" panose="020B0606020202050201" pitchFamily="34" charset="0"/>
                <a:ea typeface="Calibri"/>
                <a:cs typeface="Calibri"/>
                <a:sym typeface="Calibri"/>
              </a:rPr>
              <a:t>pci</a:t>
            </a:r>
            <a:r>
              <a:rPr lang="en-US" sz="1800" dirty="0">
                <a:solidFill>
                  <a:schemeClr val="lt1"/>
                </a:solidFill>
                <a:latin typeface="Bebas Neue" panose="020B0606020202050201" pitchFamily="34" charset="0"/>
                <a:ea typeface="Calibri"/>
                <a:cs typeface="Calibri"/>
                <a:sym typeface="Calibri"/>
              </a:rPr>
              <a:t>-e mix</a:t>
            </a:r>
            <a:br>
              <a:rPr lang="en-US" sz="1800" dirty="0">
                <a:solidFill>
                  <a:schemeClr val="lt1"/>
                </a:solidFill>
                <a:latin typeface="Bebas Neue" panose="020B0606020202050201" pitchFamily="34" charset="0"/>
                <a:ea typeface="Calibri"/>
                <a:cs typeface="Calibri"/>
                <a:sym typeface="Calibri"/>
              </a:rPr>
            </a:br>
            <a:r>
              <a:rPr lang="en-US" sz="1800" dirty="0">
                <a:solidFill>
                  <a:schemeClr val="lt1"/>
                </a:solidFill>
                <a:latin typeface="Bebas Neue" panose="020B0606020202050201" pitchFamily="34" charset="0"/>
                <a:ea typeface="Calibri"/>
                <a:cs typeface="Calibri"/>
                <a:sym typeface="Calibri"/>
              </a:rPr>
              <a:t>12V-2x6 Connector</a:t>
            </a:r>
            <a:endParaRPr sz="1800" dirty="0">
              <a:solidFill>
                <a:schemeClr val="lt1"/>
              </a:solidFill>
              <a:latin typeface="Bebas Neue" panose="020B0606020202050201" pitchFamily="34" charset="0"/>
              <a:ea typeface="Calibri"/>
              <a:cs typeface="Calibri"/>
              <a:sym typeface="Calibri"/>
            </a:endParaRPr>
          </a:p>
        </p:txBody>
      </p:sp>
      <p:sp>
        <p:nvSpPr>
          <p:cNvPr id="466" name="Google Shape;466;p20"/>
          <p:cNvSpPr txBox="1"/>
          <p:nvPr/>
        </p:nvSpPr>
        <p:spPr>
          <a:xfrm>
            <a:off x="2184574" y="5952469"/>
            <a:ext cx="2570040" cy="646290"/>
          </a:xfrm>
          <a:prstGeom prst="rect">
            <a:avLst/>
          </a:prstGeom>
          <a:noFill/>
          <a:ln>
            <a:noFill/>
          </a:ln>
        </p:spPr>
        <p:txBody>
          <a:bodyPr spcFirstLastPara="1" wrap="square" lIns="91425" tIns="45700" rIns="91425" bIns="45700" anchor="t" anchorCtr="0">
            <a:spAutoFit/>
          </a:bodyPr>
          <a:lstStyle/>
          <a:p>
            <a:pPr algn="ctr"/>
            <a:r>
              <a:rPr lang="en-US" sz="1800" dirty="0">
                <a:solidFill>
                  <a:schemeClr val="bg1"/>
                </a:solidFill>
                <a:latin typeface="Bebas Neue" panose="020B0606020202050201" pitchFamily="34" charset="0"/>
                <a:ea typeface="Calibri"/>
                <a:cs typeface="Calibri"/>
                <a:sym typeface="Calibri"/>
              </a:rPr>
              <a:t>Environment friendly,</a:t>
            </a:r>
            <a:endParaRPr sz="1800" dirty="0">
              <a:solidFill>
                <a:schemeClr val="bg1"/>
              </a:solidFill>
              <a:latin typeface="Bebas Neue" panose="020B0606020202050201" pitchFamily="34" charset="0"/>
            </a:endParaRPr>
          </a:p>
          <a:p>
            <a:pPr algn="ctr"/>
            <a:r>
              <a:rPr lang="en-US" sz="1800" dirty="0">
                <a:solidFill>
                  <a:schemeClr val="bg1"/>
                </a:solidFill>
                <a:latin typeface="Bebas Neue" panose="020B0606020202050201" pitchFamily="34" charset="0"/>
                <a:ea typeface="Calibri"/>
                <a:cs typeface="Calibri"/>
                <a:sym typeface="Calibri"/>
              </a:rPr>
              <a:t>Under RoHS &amp;WEEE regulations</a:t>
            </a:r>
            <a:endParaRPr sz="1800" dirty="0">
              <a:solidFill>
                <a:schemeClr val="bg1"/>
              </a:solidFill>
              <a:latin typeface="Bebas Neue" panose="020B0606020202050201" pitchFamily="34" charset="0"/>
              <a:ea typeface="Calibri"/>
              <a:cs typeface="Calibri"/>
              <a:sym typeface="Calibri"/>
            </a:endParaRPr>
          </a:p>
        </p:txBody>
      </p:sp>
      <p:sp>
        <p:nvSpPr>
          <p:cNvPr id="4" name="文字方塊 3">
            <a:extLst>
              <a:ext uri="{FF2B5EF4-FFF2-40B4-BE49-F238E27FC236}">
                <a16:creationId xmlns:a16="http://schemas.microsoft.com/office/drawing/2014/main" id="{DD69D176-7F5D-BA6C-FA79-4F849C71D8CC}"/>
              </a:ext>
            </a:extLst>
          </p:cNvPr>
          <p:cNvSpPr txBox="1"/>
          <p:nvPr/>
        </p:nvSpPr>
        <p:spPr>
          <a:xfrm>
            <a:off x="4973958" y="4787789"/>
            <a:ext cx="1491620" cy="1200329"/>
          </a:xfrm>
          <a:prstGeom prst="rect">
            <a:avLst/>
          </a:prstGeom>
          <a:noFill/>
        </p:spPr>
        <p:txBody>
          <a:bodyPr wrap="square">
            <a:spAutoFit/>
          </a:bodyPr>
          <a:lstStyle/>
          <a:p>
            <a:pPr algn="ctr"/>
            <a:r>
              <a:rPr lang="en-US" altLang="zh-TW" sz="2400" dirty="0">
                <a:solidFill>
                  <a:schemeClr val="lt1"/>
                </a:solidFill>
                <a:latin typeface="Bebas Neue" panose="020B0606020202050201" pitchFamily="34" charset="0"/>
                <a:ea typeface="Calibri"/>
                <a:cs typeface="Calibri"/>
                <a:sym typeface="Calibri"/>
              </a:rPr>
              <a:t>1000W</a:t>
            </a:r>
          </a:p>
          <a:p>
            <a:pPr algn="ctr"/>
            <a:r>
              <a:rPr lang="en-US" altLang="zh-TW" sz="2400" dirty="0">
                <a:solidFill>
                  <a:schemeClr val="lt1"/>
                </a:solidFill>
                <a:latin typeface="Bebas Neue" panose="020B0606020202050201" pitchFamily="34" charset="0"/>
                <a:cs typeface="Calibri"/>
                <a:sym typeface="Calibri"/>
              </a:rPr>
              <a:t>850W</a:t>
            </a:r>
          </a:p>
          <a:p>
            <a:pPr algn="ctr"/>
            <a:r>
              <a:rPr lang="en-US" altLang="zh-TW" sz="2400" dirty="0">
                <a:solidFill>
                  <a:schemeClr val="lt1"/>
                </a:solidFill>
                <a:latin typeface="Bebas Neue" panose="020B0606020202050201" pitchFamily="34" charset="0"/>
                <a:cs typeface="Calibri"/>
                <a:sym typeface="Calibri"/>
              </a:rPr>
              <a:t>750W</a:t>
            </a:r>
            <a:endParaRPr lang="zh-TW" altLang="en-US" sz="2400" dirty="0"/>
          </a:p>
        </p:txBody>
      </p:sp>
      <p:cxnSp>
        <p:nvCxnSpPr>
          <p:cNvPr id="2" name="直線接點 1">
            <a:extLst>
              <a:ext uri="{FF2B5EF4-FFF2-40B4-BE49-F238E27FC236}">
                <a16:creationId xmlns:a16="http://schemas.microsoft.com/office/drawing/2014/main" id="{88E1025E-2B95-82F4-3F88-0FE53D4F6FF2}"/>
              </a:ext>
            </a:extLst>
          </p:cNvPr>
          <p:cNvCxnSpPr>
            <a:cxnSpLocks/>
          </p:cNvCxnSpPr>
          <p:nvPr/>
        </p:nvCxnSpPr>
        <p:spPr>
          <a:xfrm>
            <a:off x="7094812" y="3678784"/>
            <a:ext cx="1898002" cy="1260650"/>
          </a:xfrm>
          <a:prstGeom prst="line">
            <a:avLst/>
          </a:prstGeom>
          <a:ln w="2857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 name="直線接點 5">
            <a:extLst>
              <a:ext uri="{FF2B5EF4-FFF2-40B4-BE49-F238E27FC236}">
                <a16:creationId xmlns:a16="http://schemas.microsoft.com/office/drawing/2014/main" id="{D093CEC6-C832-EF85-9FE0-894136C14A29}"/>
              </a:ext>
            </a:extLst>
          </p:cNvPr>
          <p:cNvCxnSpPr>
            <a:cxnSpLocks/>
          </p:cNvCxnSpPr>
          <p:nvPr/>
        </p:nvCxnSpPr>
        <p:spPr>
          <a:xfrm flipV="1">
            <a:off x="9336627" y="3908208"/>
            <a:ext cx="1795382" cy="1082315"/>
          </a:xfrm>
          <a:prstGeom prst="line">
            <a:avLst/>
          </a:prstGeom>
          <a:ln w="2857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 name="直線接點 7">
            <a:extLst>
              <a:ext uri="{FF2B5EF4-FFF2-40B4-BE49-F238E27FC236}">
                <a16:creationId xmlns:a16="http://schemas.microsoft.com/office/drawing/2014/main" id="{91C57524-18D1-CBA7-2CF5-9C7ACEB3E7C6}"/>
              </a:ext>
            </a:extLst>
          </p:cNvPr>
          <p:cNvCxnSpPr>
            <a:cxnSpLocks/>
          </p:cNvCxnSpPr>
          <p:nvPr/>
        </p:nvCxnSpPr>
        <p:spPr>
          <a:xfrm flipV="1">
            <a:off x="11226037" y="2228398"/>
            <a:ext cx="126111" cy="1491706"/>
          </a:xfrm>
          <a:prstGeom prst="line">
            <a:avLst/>
          </a:prstGeom>
          <a:ln w="28575"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1" name="Google Shape;460;p20">
            <a:extLst>
              <a:ext uri="{FF2B5EF4-FFF2-40B4-BE49-F238E27FC236}">
                <a16:creationId xmlns:a16="http://schemas.microsoft.com/office/drawing/2014/main" id="{48B4B39E-529D-019E-54C8-E57228F1E16B}"/>
              </a:ext>
            </a:extLst>
          </p:cNvPr>
          <p:cNvSpPr txBox="1"/>
          <p:nvPr/>
        </p:nvSpPr>
        <p:spPr>
          <a:xfrm>
            <a:off x="8077956" y="773381"/>
            <a:ext cx="2201662" cy="400110"/>
          </a:xfrm>
          <a:prstGeom prst="rect">
            <a:avLst/>
          </a:prstGeom>
          <a:noFill/>
          <a:ln w="19050">
            <a:solidFill>
              <a:schemeClr val="bg1">
                <a:lumMod val="95000"/>
              </a:schemeClr>
            </a:solidFill>
          </a:ln>
        </p:spPr>
        <p:txBody>
          <a:bodyPr spcFirstLastPara="1" wrap="square" lIns="91425" tIns="45700" rIns="91425" bIns="45700" anchor="t" anchorCtr="0">
            <a:spAutoFit/>
          </a:bodyPr>
          <a:lstStyle/>
          <a:p>
            <a:pPr algn="ctr"/>
            <a:r>
              <a:rPr lang="en-US" sz="2000" dirty="0">
                <a:solidFill>
                  <a:schemeClr val="bg1"/>
                </a:solidFill>
                <a:latin typeface="Bebas Neue" panose="020B0606020202050201" pitchFamily="34" charset="0"/>
                <a:ea typeface="Calibri"/>
                <a:cs typeface="Calibri"/>
                <a:sym typeface="Calibri"/>
              </a:rPr>
              <a:t>Compact Dimension</a:t>
            </a:r>
            <a:endParaRPr dirty="0">
              <a:solidFill>
                <a:schemeClr val="bg1"/>
              </a:solidFill>
              <a:latin typeface="Bebas Neue" panose="020B0606020202050201" pitchFamily="34" charset="0"/>
            </a:endParaRPr>
          </a:p>
        </p:txBody>
      </p:sp>
      <p:sp>
        <p:nvSpPr>
          <p:cNvPr id="12" name="Google Shape;460;p20">
            <a:extLst>
              <a:ext uri="{FF2B5EF4-FFF2-40B4-BE49-F238E27FC236}">
                <a16:creationId xmlns:a16="http://schemas.microsoft.com/office/drawing/2014/main" id="{47211893-9289-304A-19BF-2DFFB0B2347E}"/>
              </a:ext>
            </a:extLst>
          </p:cNvPr>
          <p:cNvSpPr txBox="1"/>
          <p:nvPr/>
        </p:nvSpPr>
        <p:spPr>
          <a:xfrm>
            <a:off x="7295092" y="4387679"/>
            <a:ext cx="863183" cy="400110"/>
          </a:xfrm>
          <a:prstGeom prst="rect">
            <a:avLst/>
          </a:prstGeom>
          <a:noFill/>
          <a:ln>
            <a:noFill/>
          </a:ln>
        </p:spPr>
        <p:txBody>
          <a:bodyPr spcFirstLastPara="1" wrap="square" lIns="91425" tIns="45700" rIns="91425" bIns="45700" anchor="t" anchorCtr="0">
            <a:spAutoFit/>
          </a:bodyPr>
          <a:lstStyle/>
          <a:p>
            <a:pPr algn="ctr"/>
            <a:r>
              <a:rPr lang="en-US" altLang="zh-TW" sz="2000" dirty="0">
                <a:solidFill>
                  <a:schemeClr val="bg1"/>
                </a:solidFill>
                <a:latin typeface="Bebas Neue" panose="020B0606020202050201" pitchFamily="34" charset="0"/>
                <a:ea typeface="Calibri"/>
                <a:cs typeface="Calibri"/>
                <a:sym typeface="Calibri"/>
              </a:rPr>
              <a:t>150 mm</a:t>
            </a:r>
            <a:endParaRPr dirty="0">
              <a:solidFill>
                <a:schemeClr val="bg1"/>
              </a:solidFill>
              <a:latin typeface="Bebas Neue" panose="020B0606020202050201" pitchFamily="34" charset="0"/>
            </a:endParaRPr>
          </a:p>
        </p:txBody>
      </p:sp>
      <p:sp>
        <p:nvSpPr>
          <p:cNvPr id="13" name="Google Shape;460;p20">
            <a:extLst>
              <a:ext uri="{FF2B5EF4-FFF2-40B4-BE49-F238E27FC236}">
                <a16:creationId xmlns:a16="http://schemas.microsoft.com/office/drawing/2014/main" id="{80F4FBFD-4556-AA27-5070-EC686B8D0984}"/>
              </a:ext>
            </a:extLst>
          </p:cNvPr>
          <p:cNvSpPr txBox="1"/>
          <p:nvPr/>
        </p:nvSpPr>
        <p:spPr>
          <a:xfrm>
            <a:off x="10268826" y="4414313"/>
            <a:ext cx="863183" cy="400110"/>
          </a:xfrm>
          <a:prstGeom prst="rect">
            <a:avLst/>
          </a:prstGeom>
          <a:noFill/>
          <a:ln>
            <a:noFill/>
          </a:ln>
        </p:spPr>
        <p:txBody>
          <a:bodyPr spcFirstLastPara="1" wrap="square" lIns="91425" tIns="45700" rIns="91425" bIns="45700" anchor="t" anchorCtr="0">
            <a:spAutoFit/>
          </a:bodyPr>
          <a:lstStyle/>
          <a:p>
            <a:pPr algn="ctr"/>
            <a:r>
              <a:rPr lang="en-US" altLang="zh-TW" sz="2000" dirty="0">
                <a:solidFill>
                  <a:schemeClr val="bg1"/>
                </a:solidFill>
                <a:latin typeface="Bebas Neue" panose="020B0606020202050201" pitchFamily="34" charset="0"/>
                <a:ea typeface="Calibri"/>
                <a:cs typeface="Calibri"/>
                <a:sym typeface="Calibri"/>
              </a:rPr>
              <a:t>140 mm</a:t>
            </a:r>
            <a:endParaRPr dirty="0">
              <a:solidFill>
                <a:schemeClr val="bg1"/>
              </a:solidFill>
              <a:latin typeface="Bebas Neue" panose="020B0606020202050201" pitchFamily="34" charset="0"/>
            </a:endParaRPr>
          </a:p>
        </p:txBody>
      </p:sp>
      <p:sp>
        <p:nvSpPr>
          <p:cNvPr id="14" name="Google Shape;460;p20">
            <a:extLst>
              <a:ext uri="{FF2B5EF4-FFF2-40B4-BE49-F238E27FC236}">
                <a16:creationId xmlns:a16="http://schemas.microsoft.com/office/drawing/2014/main" id="{43178D03-5AED-93E9-1C43-4CB7C2374BAC}"/>
              </a:ext>
            </a:extLst>
          </p:cNvPr>
          <p:cNvSpPr txBox="1"/>
          <p:nvPr/>
        </p:nvSpPr>
        <p:spPr>
          <a:xfrm>
            <a:off x="11256086" y="2845220"/>
            <a:ext cx="863183" cy="400110"/>
          </a:xfrm>
          <a:prstGeom prst="rect">
            <a:avLst/>
          </a:prstGeom>
          <a:noFill/>
          <a:ln>
            <a:noFill/>
          </a:ln>
        </p:spPr>
        <p:txBody>
          <a:bodyPr spcFirstLastPara="1" wrap="square" lIns="91425" tIns="45700" rIns="91425" bIns="45700" anchor="t" anchorCtr="0">
            <a:spAutoFit/>
          </a:bodyPr>
          <a:lstStyle/>
          <a:p>
            <a:pPr algn="ctr"/>
            <a:r>
              <a:rPr lang="en-US" altLang="zh-TW" sz="2000" dirty="0">
                <a:solidFill>
                  <a:schemeClr val="bg1"/>
                </a:solidFill>
                <a:latin typeface="Bebas Neue" panose="020B0606020202050201" pitchFamily="34" charset="0"/>
                <a:ea typeface="Calibri"/>
                <a:cs typeface="Calibri"/>
                <a:sym typeface="Calibri"/>
              </a:rPr>
              <a:t>86 mm</a:t>
            </a:r>
            <a:endParaRPr dirty="0">
              <a:solidFill>
                <a:schemeClr val="bg1"/>
              </a:solidFill>
              <a:latin typeface="Bebas Neue" panose="020B0606020202050201" pitchFamily="34" charset="0"/>
            </a:endParaRPr>
          </a:p>
        </p:txBody>
      </p:sp>
      <p:pic>
        <p:nvPicPr>
          <p:cNvPr id="16" name="圖片 15">
            <a:extLst>
              <a:ext uri="{FF2B5EF4-FFF2-40B4-BE49-F238E27FC236}">
                <a16:creationId xmlns:a16="http://schemas.microsoft.com/office/drawing/2014/main" id="{8554B544-0598-967F-0C81-2D5A9CFC51DF}"/>
              </a:ext>
            </a:extLst>
          </p:cNvPr>
          <p:cNvPicPr>
            <a:picLocks noChangeAspect="1"/>
          </p:cNvPicPr>
          <p:nvPr/>
        </p:nvPicPr>
        <p:blipFill>
          <a:blip r:embed="rId7"/>
          <a:stretch>
            <a:fillRect/>
          </a:stretch>
        </p:blipFill>
        <p:spPr>
          <a:xfrm>
            <a:off x="6948091" y="773381"/>
            <a:ext cx="4442909" cy="44429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8"/>
        <p:cNvGrpSpPr/>
        <p:nvPr/>
      </p:nvGrpSpPr>
      <p:grpSpPr>
        <a:xfrm>
          <a:off x="0" y="0"/>
          <a:ext cx="0" cy="0"/>
          <a:chOff x="0" y="0"/>
          <a:chExt cx="0" cy="0"/>
        </a:xfrm>
      </p:grpSpPr>
      <p:pic>
        <p:nvPicPr>
          <p:cNvPr id="6" name="圖片 5">
            <a:extLst>
              <a:ext uri="{FF2B5EF4-FFF2-40B4-BE49-F238E27FC236}">
                <a16:creationId xmlns:a16="http://schemas.microsoft.com/office/drawing/2014/main" id="{105390B0-4983-3C57-2E85-6B43EBBAA261}"/>
              </a:ext>
            </a:extLst>
          </p:cNvPr>
          <p:cNvPicPr>
            <a:picLocks noChangeAspect="1"/>
          </p:cNvPicPr>
          <p:nvPr/>
        </p:nvPicPr>
        <p:blipFill rotWithShape="1">
          <a:blip r:embed="rId4"/>
          <a:srcRect r="43670" b="6271"/>
          <a:stretch/>
        </p:blipFill>
        <p:spPr>
          <a:xfrm>
            <a:off x="8328881" y="430071"/>
            <a:ext cx="3863118" cy="6427929"/>
          </a:xfrm>
          <a:prstGeom prst="rect">
            <a:avLst/>
          </a:prstGeom>
        </p:spPr>
      </p:pic>
      <p:sp>
        <p:nvSpPr>
          <p:cNvPr id="4" name="矩形 3">
            <a:extLst>
              <a:ext uri="{FF2B5EF4-FFF2-40B4-BE49-F238E27FC236}">
                <a16:creationId xmlns:a16="http://schemas.microsoft.com/office/drawing/2014/main" id="{EEB6CE50-849C-7C92-BB22-EDA334BD0505}"/>
              </a:ext>
            </a:extLst>
          </p:cNvPr>
          <p:cNvSpPr/>
          <p:nvPr/>
        </p:nvSpPr>
        <p:spPr>
          <a:xfrm>
            <a:off x="0" y="1584942"/>
            <a:ext cx="12192000" cy="13886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Google Shape;160;p1"/>
          <p:cNvSpPr txBox="1"/>
          <p:nvPr/>
        </p:nvSpPr>
        <p:spPr>
          <a:xfrm>
            <a:off x="1658332" y="3058872"/>
            <a:ext cx="2958925" cy="1600398"/>
          </a:xfrm>
          <a:prstGeom prst="rect">
            <a:avLst/>
          </a:prstGeom>
          <a:noFill/>
          <a:ln>
            <a:noFill/>
          </a:ln>
        </p:spPr>
        <p:txBody>
          <a:bodyPr spcFirstLastPara="1" wrap="square" lIns="91425" tIns="45700" rIns="91425" bIns="45700" anchor="t" anchorCtr="0">
            <a:spAutoFit/>
          </a:bodyPr>
          <a:lstStyle/>
          <a:p>
            <a:r>
              <a:rPr lang="en-US" b="1" dirty="0">
                <a:solidFill>
                  <a:srgbClr val="D8D8D8"/>
                </a:solidFill>
                <a:latin typeface="Roboto" panose="02000000000000000000" pitchFamily="2" charset="0"/>
                <a:ea typeface="Roboto" panose="02000000000000000000" pitchFamily="2" charset="0"/>
                <a:cs typeface="Calibri"/>
                <a:sym typeface="Calibri"/>
              </a:rPr>
              <a:t>Model Name: </a:t>
            </a:r>
            <a:endParaRPr dirty="0">
              <a:latin typeface="Roboto" panose="02000000000000000000" pitchFamily="2" charset="0"/>
              <a:ea typeface="Roboto" panose="02000000000000000000" pitchFamily="2" charset="0"/>
            </a:endParaRPr>
          </a:p>
          <a:p>
            <a:r>
              <a:rPr lang="en-US" altLang="zh-TW" dirty="0">
                <a:solidFill>
                  <a:srgbClr val="D8D8D8"/>
                </a:solidFill>
                <a:latin typeface="Roboto" panose="02000000000000000000" pitchFamily="2" charset="0"/>
                <a:ea typeface="Roboto" panose="02000000000000000000" pitchFamily="2" charset="0"/>
                <a:cs typeface="Calibri"/>
                <a:sym typeface="Calibri"/>
              </a:rPr>
              <a:t>BGA1000W  ,</a:t>
            </a:r>
            <a:r>
              <a:rPr lang="en-US" dirty="0">
                <a:solidFill>
                  <a:srgbClr val="D8D8D8"/>
                </a:solidFill>
                <a:latin typeface="Roboto" panose="02000000000000000000" pitchFamily="2" charset="0"/>
                <a:ea typeface="Roboto" panose="02000000000000000000" pitchFamily="2" charset="0"/>
                <a:cs typeface="Calibri"/>
                <a:sym typeface="Calibri"/>
              </a:rPr>
              <a:t>BGA850W, BGA750W</a:t>
            </a:r>
            <a:br>
              <a:rPr lang="en-US" dirty="0">
                <a:solidFill>
                  <a:srgbClr val="D8D8D8"/>
                </a:solidFill>
                <a:latin typeface="Roboto" panose="02000000000000000000" pitchFamily="2" charset="0"/>
                <a:ea typeface="Roboto" panose="02000000000000000000" pitchFamily="2" charset="0"/>
                <a:cs typeface="Calibri"/>
                <a:sym typeface="Calibri"/>
              </a:rPr>
            </a:br>
            <a:r>
              <a:rPr lang="en-US" b="1" dirty="0">
                <a:solidFill>
                  <a:srgbClr val="D8D8D8"/>
                </a:solidFill>
                <a:latin typeface="Roboto" panose="02000000000000000000" pitchFamily="2" charset="0"/>
                <a:ea typeface="Roboto" panose="02000000000000000000" pitchFamily="2" charset="0"/>
                <a:cs typeface="Calibri"/>
                <a:sym typeface="Calibri"/>
              </a:rPr>
              <a:t>Max Wattage:</a:t>
            </a:r>
            <a:endParaRPr dirty="0">
              <a:latin typeface="Roboto" panose="02000000000000000000" pitchFamily="2" charset="0"/>
              <a:ea typeface="Roboto" panose="02000000000000000000" pitchFamily="2" charset="0"/>
            </a:endParaRPr>
          </a:p>
          <a:p>
            <a:r>
              <a:rPr lang="en-US" dirty="0">
                <a:solidFill>
                  <a:srgbClr val="D8D8D8"/>
                </a:solidFill>
                <a:latin typeface="Roboto" panose="02000000000000000000" pitchFamily="2" charset="0"/>
                <a:ea typeface="Roboto" panose="02000000000000000000" pitchFamily="2" charset="0"/>
                <a:cs typeface="Calibri"/>
                <a:sym typeface="Calibri"/>
              </a:rPr>
              <a:t>1000W, 850W, 750W</a:t>
            </a:r>
            <a:br>
              <a:rPr lang="en-US" dirty="0">
                <a:solidFill>
                  <a:srgbClr val="D8D8D8"/>
                </a:solidFill>
                <a:latin typeface="Roboto" panose="02000000000000000000" pitchFamily="2" charset="0"/>
                <a:ea typeface="Roboto" panose="02000000000000000000" pitchFamily="2" charset="0"/>
                <a:cs typeface="Calibri"/>
                <a:sym typeface="Calibri"/>
              </a:rPr>
            </a:br>
            <a:r>
              <a:rPr lang="en-US" b="1" dirty="0">
                <a:solidFill>
                  <a:schemeClr val="lt1"/>
                </a:solidFill>
                <a:latin typeface="Roboto" panose="02000000000000000000" pitchFamily="2" charset="0"/>
                <a:ea typeface="Roboto" panose="02000000000000000000" pitchFamily="2" charset="0"/>
                <a:cs typeface="Calibri"/>
                <a:sym typeface="Calibri"/>
              </a:rPr>
              <a:t>Type: </a:t>
            </a:r>
            <a:r>
              <a:rPr lang="en-US" dirty="0">
                <a:solidFill>
                  <a:schemeClr val="lt1"/>
                </a:solidFill>
                <a:latin typeface="Roboto" panose="02000000000000000000" pitchFamily="2" charset="0"/>
                <a:ea typeface="Roboto" panose="02000000000000000000" pitchFamily="2" charset="0"/>
                <a:cs typeface="Calibri"/>
                <a:sym typeface="Calibri"/>
              </a:rPr>
              <a:t>ATX 3.1/ EPS12V 2.92</a:t>
            </a:r>
            <a:endParaRPr dirty="0">
              <a:latin typeface="Roboto" panose="02000000000000000000" pitchFamily="2" charset="0"/>
              <a:ea typeface="Roboto" panose="02000000000000000000" pitchFamily="2" charset="0"/>
            </a:endParaRPr>
          </a:p>
          <a:p>
            <a:r>
              <a:rPr lang="en-US" b="1" dirty="0">
                <a:solidFill>
                  <a:srgbClr val="D8D8D8"/>
                </a:solidFill>
                <a:latin typeface="Roboto" panose="02000000000000000000" pitchFamily="2" charset="0"/>
                <a:ea typeface="Roboto" panose="02000000000000000000" pitchFamily="2" charset="0"/>
                <a:cs typeface="Calibri"/>
                <a:sym typeface="Calibri"/>
              </a:rPr>
              <a:t>PFC: </a:t>
            </a:r>
            <a:r>
              <a:rPr lang="en-US" dirty="0">
                <a:solidFill>
                  <a:srgbClr val="D8D8D8"/>
                </a:solidFill>
                <a:latin typeface="Roboto" panose="02000000000000000000" pitchFamily="2" charset="0"/>
                <a:ea typeface="Roboto" panose="02000000000000000000" pitchFamily="2" charset="0"/>
                <a:cs typeface="Calibri"/>
                <a:sym typeface="Calibri"/>
              </a:rPr>
              <a:t>Active PFC</a:t>
            </a:r>
            <a:endParaRPr dirty="0">
              <a:latin typeface="Roboto" panose="02000000000000000000" pitchFamily="2" charset="0"/>
              <a:ea typeface="Roboto" panose="02000000000000000000" pitchFamily="2" charset="0"/>
            </a:endParaRPr>
          </a:p>
          <a:p>
            <a:r>
              <a:rPr lang="en-US" b="1" dirty="0">
                <a:solidFill>
                  <a:srgbClr val="D8D8D8"/>
                </a:solidFill>
                <a:latin typeface="Roboto" panose="02000000000000000000" pitchFamily="2" charset="0"/>
                <a:ea typeface="Roboto" panose="02000000000000000000" pitchFamily="2" charset="0"/>
                <a:cs typeface="Calibri"/>
                <a:sym typeface="Calibri"/>
              </a:rPr>
              <a:t>Efficiency:  </a:t>
            </a:r>
            <a:r>
              <a:rPr lang="en-US" dirty="0">
                <a:solidFill>
                  <a:srgbClr val="D8D8D8"/>
                </a:solidFill>
                <a:latin typeface="Roboto" panose="02000000000000000000" pitchFamily="2" charset="0"/>
                <a:ea typeface="Roboto" panose="02000000000000000000" pitchFamily="2" charset="0"/>
                <a:cs typeface="Calibri"/>
                <a:sym typeface="Calibri"/>
              </a:rPr>
              <a:t>80Plus Gold Certified</a:t>
            </a:r>
            <a:endParaRPr dirty="0">
              <a:solidFill>
                <a:srgbClr val="D8D8D8"/>
              </a:solidFill>
              <a:latin typeface="Roboto" panose="02000000000000000000" pitchFamily="2" charset="0"/>
              <a:ea typeface="Roboto" panose="02000000000000000000" pitchFamily="2" charset="0"/>
              <a:cs typeface="Calibri"/>
              <a:sym typeface="Calibri"/>
            </a:endParaRPr>
          </a:p>
        </p:txBody>
      </p:sp>
      <p:sp>
        <p:nvSpPr>
          <p:cNvPr id="161" name="Google Shape;161;p1"/>
          <p:cNvSpPr txBox="1"/>
          <p:nvPr/>
        </p:nvSpPr>
        <p:spPr>
          <a:xfrm>
            <a:off x="3702743" y="180119"/>
            <a:ext cx="4364859"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bg1"/>
                </a:solidFill>
                <a:latin typeface="Gotcha Gothic" panose="02000000000000000000" pitchFamily="2" charset="-120"/>
                <a:ea typeface="Gotcha Gothic" panose="02000000000000000000" pitchFamily="2" charset="-120"/>
                <a:cs typeface="Calibri"/>
                <a:sym typeface="Calibri"/>
              </a:rPr>
              <a:t>General Information</a:t>
            </a:r>
            <a:endParaRPr sz="2800" b="1" dirty="0">
              <a:solidFill>
                <a:schemeClr val="bg1"/>
              </a:solidFill>
              <a:latin typeface="Gotcha Gothic" panose="02000000000000000000" pitchFamily="2" charset="-120"/>
              <a:ea typeface="Gotcha Gothic" panose="02000000000000000000" pitchFamily="2" charset="-120"/>
              <a:cs typeface="Calibri"/>
              <a:sym typeface="Calibri"/>
            </a:endParaRPr>
          </a:p>
        </p:txBody>
      </p:sp>
      <p:sp>
        <p:nvSpPr>
          <p:cNvPr id="166" name="Google Shape;166;p1"/>
          <p:cNvSpPr txBox="1"/>
          <p:nvPr/>
        </p:nvSpPr>
        <p:spPr>
          <a:xfrm>
            <a:off x="669819" y="699890"/>
            <a:ext cx="10852360" cy="1015622"/>
          </a:xfrm>
          <a:prstGeom prst="rect">
            <a:avLst/>
          </a:prstGeom>
          <a:noFill/>
          <a:ln>
            <a:noFill/>
          </a:ln>
        </p:spPr>
        <p:txBody>
          <a:bodyPr spcFirstLastPara="1" wrap="square" lIns="91425" tIns="45700" rIns="91425" bIns="45700" anchor="t" anchorCtr="0">
            <a:spAutoFit/>
          </a:bodyPr>
          <a:lstStyle/>
          <a:p>
            <a:pPr algn="ctr"/>
            <a:r>
              <a:rPr lang="en-US" sz="6000" b="1" dirty="0">
                <a:solidFill>
                  <a:schemeClr val="bg1">
                    <a:lumMod val="75000"/>
                  </a:schemeClr>
                </a:solidFill>
                <a:latin typeface="Roboto" panose="02000000000000000000" pitchFamily="2" charset="0"/>
                <a:ea typeface="Roboto" panose="02000000000000000000" pitchFamily="2" charset="0"/>
                <a:cs typeface="Calibri"/>
                <a:sym typeface="Calibri"/>
              </a:rPr>
              <a:t>BFG GOLD ATX3.</a:t>
            </a:r>
            <a:r>
              <a:rPr lang="en-US" altLang="zh-TW" sz="6000" b="1" dirty="0">
                <a:solidFill>
                  <a:schemeClr val="bg1">
                    <a:lumMod val="75000"/>
                  </a:schemeClr>
                </a:solidFill>
                <a:latin typeface="Roboto" panose="02000000000000000000" pitchFamily="2" charset="0"/>
                <a:ea typeface="Roboto" panose="02000000000000000000" pitchFamily="2" charset="0"/>
                <a:cs typeface="Calibri"/>
                <a:sym typeface="Calibri"/>
              </a:rPr>
              <a:t>1</a:t>
            </a:r>
            <a:r>
              <a:rPr lang="en-US" sz="6000" b="1" dirty="0">
                <a:solidFill>
                  <a:schemeClr val="bg1">
                    <a:lumMod val="75000"/>
                  </a:schemeClr>
                </a:solidFill>
                <a:latin typeface="Roboto" panose="02000000000000000000" pitchFamily="2" charset="0"/>
                <a:ea typeface="Roboto" panose="02000000000000000000" pitchFamily="2" charset="0"/>
                <a:cs typeface="Calibri"/>
                <a:sym typeface="Calibri"/>
              </a:rPr>
              <a:t>/ BFG GOLD</a:t>
            </a:r>
            <a:endParaRPr sz="6000" b="1" dirty="0">
              <a:solidFill>
                <a:schemeClr val="bg1">
                  <a:lumMod val="75000"/>
                </a:schemeClr>
              </a:solidFill>
              <a:latin typeface="Roboto" panose="02000000000000000000" pitchFamily="2" charset="0"/>
              <a:ea typeface="Roboto" panose="02000000000000000000" pitchFamily="2" charset="0"/>
              <a:cs typeface="Calibri"/>
              <a:sym typeface="Calibri"/>
            </a:endParaRPr>
          </a:p>
        </p:txBody>
      </p:sp>
      <p:sp>
        <p:nvSpPr>
          <p:cNvPr id="167" name="Google Shape;167;p1"/>
          <p:cNvSpPr/>
          <p:nvPr/>
        </p:nvSpPr>
        <p:spPr>
          <a:xfrm>
            <a:off x="5885173" y="3067646"/>
            <a:ext cx="2902570" cy="1600398"/>
          </a:xfrm>
          <a:prstGeom prst="rect">
            <a:avLst/>
          </a:prstGeom>
          <a:noFill/>
          <a:ln>
            <a:noFill/>
          </a:ln>
        </p:spPr>
        <p:txBody>
          <a:bodyPr spcFirstLastPara="1" wrap="square" lIns="91425" tIns="45700" rIns="91425" bIns="45700" anchor="t" anchorCtr="0">
            <a:spAutoFit/>
          </a:bodyPr>
          <a:lstStyle/>
          <a:p>
            <a:r>
              <a:rPr lang="en-US" b="1" dirty="0">
                <a:solidFill>
                  <a:schemeClr val="lt1"/>
                </a:solidFill>
                <a:latin typeface="Roboto" panose="02000000000000000000" pitchFamily="2" charset="0"/>
                <a:ea typeface="Roboto" panose="02000000000000000000" pitchFamily="2" charset="0"/>
                <a:cs typeface="Calibri"/>
                <a:sym typeface="Calibri"/>
              </a:rPr>
              <a:t>Model Name: </a:t>
            </a:r>
            <a:endParaRPr dirty="0">
              <a:latin typeface="Roboto" panose="02000000000000000000" pitchFamily="2" charset="0"/>
              <a:ea typeface="Roboto" panose="02000000000000000000" pitchFamily="2" charset="0"/>
            </a:endParaRPr>
          </a:p>
          <a:p>
            <a:r>
              <a:rPr lang="en-US" dirty="0">
                <a:solidFill>
                  <a:srgbClr val="D8D8D8"/>
                </a:solidFill>
                <a:latin typeface="Roboto" panose="02000000000000000000" pitchFamily="2" charset="0"/>
                <a:ea typeface="Roboto" panose="02000000000000000000" pitchFamily="2" charset="0"/>
                <a:cs typeface="Calibri"/>
                <a:sym typeface="Calibri"/>
              </a:rPr>
              <a:t>BGA650W, BGA550W</a:t>
            </a:r>
            <a:br>
              <a:rPr lang="en-US" dirty="0">
                <a:solidFill>
                  <a:schemeClr val="lt1"/>
                </a:solidFill>
                <a:latin typeface="Roboto" panose="02000000000000000000" pitchFamily="2" charset="0"/>
                <a:ea typeface="Roboto" panose="02000000000000000000" pitchFamily="2" charset="0"/>
                <a:cs typeface="Calibri"/>
                <a:sym typeface="Calibri"/>
              </a:rPr>
            </a:br>
            <a:r>
              <a:rPr lang="en-US" b="1" dirty="0">
                <a:solidFill>
                  <a:schemeClr val="lt1"/>
                </a:solidFill>
                <a:latin typeface="Roboto" panose="02000000000000000000" pitchFamily="2" charset="0"/>
                <a:ea typeface="Roboto" panose="02000000000000000000" pitchFamily="2" charset="0"/>
                <a:cs typeface="Calibri"/>
                <a:sym typeface="Calibri"/>
              </a:rPr>
              <a:t>Max Wattage:</a:t>
            </a:r>
            <a:endParaRPr dirty="0">
              <a:latin typeface="Roboto" panose="02000000000000000000" pitchFamily="2" charset="0"/>
              <a:ea typeface="Roboto" panose="02000000000000000000" pitchFamily="2" charset="0"/>
            </a:endParaRPr>
          </a:p>
          <a:p>
            <a:r>
              <a:rPr lang="en-US" dirty="0">
                <a:solidFill>
                  <a:schemeClr val="lt1"/>
                </a:solidFill>
                <a:latin typeface="Roboto" panose="02000000000000000000" pitchFamily="2" charset="0"/>
                <a:ea typeface="Roboto" panose="02000000000000000000" pitchFamily="2" charset="0"/>
                <a:cs typeface="Calibri"/>
                <a:sym typeface="Calibri"/>
              </a:rPr>
              <a:t>650W,550W</a:t>
            </a:r>
            <a:br>
              <a:rPr lang="en-US" dirty="0">
                <a:solidFill>
                  <a:schemeClr val="lt1"/>
                </a:solidFill>
                <a:latin typeface="Roboto" panose="02000000000000000000" pitchFamily="2" charset="0"/>
                <a:ea typeface="Roboto" panose="02000000000000000000" pitchFamily="2" charset="0"/>
                <a:cs typeface="Calibri"/>
                <a:sym typeface="Calibri"/>
              </a:rPr>
            </a:br>
            <a:r>
              <a:rPr lang="en-US" b="1" dirty="0">
                <a:solidFill>
                  <a:schemeClr val="lt1"/>
                </a:solidFill>
                <a:latin typeface="Roboto" panose="02000000000000000000" pitchFamily="2" charset="0"/>
                <a:ea typeface="Roboto" panose="02000000000000000000" pitchFamily="2" charset="0"/>
                <a:cs typeface="Calibri"/>
                <a:sym typeface="Calibri"/>
              </a:rPr>
              <a:t>Type: </a:t>
            </a:r>
            <a:r>
              <a:rPr lang="en-US" dirty="0">
                <a:solidFill>
                  <a:schemeClr val="lt1"/>
                </a:solidFill>
                <a:latin typeface="Roboto" panose="02000000000000000000" pitchFamily="2" charset="0"/>
                <a:ea typeface="Roboto" panose="02000000000000000000" pitchFamily="2" charset="0"/>
                <a:cs typeface="Calibri"/>
                <a:sym typeface="Calibri"/>
              </a:rPr>
              <a:t>ATX12V 2.4/ EPS12V 2.92</a:t>
            </a:r>
            <a:endParaRPr dirty="0">
              <a:latin typeface="Roboto" panose="02000000000000000000" pitchFamily="2" charset="0"/>
              <a:ea typeface="Roboto" panose="02000000000000000000" pitchFamily="2" charset="0"/>
            </a:endParaRPr>
          </a:p>
          <a:p>
            <a:r>
              <a:rPr lang="en-US" b="1" dirty="0">
                <a:solidFill>
                  <a:srgbClr val="D8D8D8"/>
                </a:solidFill>
                <a:latin typeface="Roboto" panose="02000000000000000000" pitchFamily="2" charset="0"/>
                <a:ea typeface="Roboto" panose="02000000000000000000" pitchFamily="2" charset="0"/>
                <a:cs typeface="Calibri"/>
                <a:sym typeface="Calibri"/>
              </a:rPr>
              <a:t>PFC: </a:t>
            </a:r>
            <a:r>
              <a:rPr lang="en-US" dirty="0">
                <a:solidFill>
                  <a:srgbClr val="D8D8D8"/>
                </a:solidFill>
                <a:latin typeface="Roboto" panose="02000000000000000000" pitchFamily="2" charset="0"/>
                <a:ea typeface="Roboto" panose="02000000000000000000" pitchFamily="2" charset="0"/>
                <a:cs typeface="Calibri"/>
                <a:sym typeface="Calibri"/>
              </a:rPr>
              <a:t>Active PFC</a:t>
            </a:r>
            <a:endParaRPr dirty="0">
              <a:latin typeface="Roboto" panose="02000000000000000000" pitchFamily="2" charset="0"/>
              <a:ea typeface="Roboto" panose="02000000000000000000" pitchFamily="2" charset="0"/>
            </a:endParaRPr>
          </a:p>
          <a:p>
            <a:r>
              <a:rPr lang="en-US" b="1" dirty="0">
                <a:solidFill>
                  <a:srgbClr val="D8D8D8"/>
                </a:solidFill>
                <a:latin typeface="Roboto" panose="02000000000000000000" pitchFamily="2" charset="0"/>
                <a:ea typeface="Roboto" panose="02000000000000000000" pitchFamily="2" charset="0"/>
                <a:cs typeface="Calibri"/>
                <a:sym typeface="Calibri"/>
              </a:rPr>
              <a:t>Efficiency:  </a:t>
            </a:r>
            <a:r>
              <a:rPr lang="en-US" dirty="0">
                <a:solidFill>
                  <a:srgbClr val="D8D8D8"/>
                </a:solidFill>
                <a:latin typeface="Roboto" panose="02000000000000000000" pitchFamily="2" charset="0"/>
                <a:ea typeface="Roboto" panose="02000000000000000000" pitchFamily="2" charset="0"/>
                <a:cs typeface="Calibri"/>
                <a:sym typeface="Calibri"/>
              </a:rPr>
              <a:t>80Plus Gold Certified</a:t>
            </a:r>
            <a:endParaRPr dirty="0">
              <a:solidFill>
                <a:schemeClr val="lt1"/>
              </a:solidFill>
              <a:latin typeface="Roboto" panose="02000000000000000000" pitchFamily="2" charset="0"/>
              <a:ea typeface="Roboto" panose="02000000000000000000" pitchFamily="2" charset="0"/>
              <a:cs typeface="Calibri"/>
              <a:sym typeface="Calibri"/>
            </a:endParaRPr>
          </a:p>
        </p:txBody>
      </p:sp>
      <p:pic>
        <p:nvPicPr>
          <p:cNvPr id="171" name="Google Shape;171;p1" descr="E:\06.0725-備份\全模金牌\Product Kit\pic\80+.png"/>
          <p:cNvPicPr preferRelativeResize="0"/>
          <p:nvPr/>
        </p:nvPicPr>
        <p:blipFill rotWithShape="1">
          <a:blip r:embed="rId5">
            <a:alphaModFix/>
          </a:blip>
          <a:srcRect/>
          <a:stretch/>
        </p:blipFill>
        <p:spPr>
          <a:xfrm>
            <a:off x="659012" y="3383051"/>
            <a:ext cx="837464" cy="1142949"/>
          </a:xfrm>
          <a:prstGeom prst="rect">
            <a:avLst/>
          </a:prstGeom>
          <a:noFill/>
          <a:ln>
            <a:noFill/>
          </a:ln>
        </p:spPr>
      </p:pic>
      <p:pic>
        <p:nvPicPr>
          <p:cNvPr id="2" name="Google Shape;171;p1" descr="E:\06.0725-備份\全模金牌\Product Kit\pic\80+.png">
            <a:extLst>
              <a:ext uri="{FF2B5EF4-FFF2-40B4-BE49-F238E27FC236}">
                <a16:creationId xmlns:a16="http://schemas.microsoft.com/office/drawing/2014/main" id="{D40D4519-7C73-93D7-B575-096889D46BF5}"/>
              </a:ext>
            </a:extLst>
          </p:cNvPr>
          <p:cNvPicPr preferRelativeResize="0"/>
          <p:nvPr/>
        </p:nvPicPr>
        <p:blipFill rotWithShape="1">
          <a:blip r:embed="rId5">
            <a:alphaModFix/>
          </a:blip>
          <a:srcRect/>
          <a:stretch/>
        </p:blipFill>
        <p:spPr>
          <a:xfrm>
            <a:off x="4923924" y="3383051"/>
            <a:ext cx="837464" cy="1142949"/>
          </a:xfrm>
          <a:prstGeom prst="rect">
            <a:avLst/>
          </a:prstGeom>
          <a:noFill/>
          <a:ln>
            <a:noFill/>
          </a:ln>
        </p:spPr>
      </p:pic>
      <p:pic>
        <p:nvPicPr>
          <p:cNvPr id="8" name="圖形 7">
            <a:extLst>
              <a:ext uri="{FF2B5EF4-FFF2-40B4-BE49-F238E27FC236}">
                <a16:creationId xmlns:a16="http://schemas.microsoft.com/office/drawing/2014/main" id="{2B30BBFE-8984-DDD8-DE5F-D4B03FD3F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0188" y="4876917"/>
            <a:ext cx="3028950" cy="1743075"/>
          </a:xfrm>
          <a:prstGeom prst="rect">
            <a:avLst/>
          </a:prstGeom>
        </p:spPr>
      </p:pic>
      <p:pic>
        <p:nvPicPr>
          <p:cNvPr id="12" name="圖形 11">
            <a:extLst>
              <a:ext uri="{FF2B5EF4-FFF2-40B4-BE49-F238E27FC236}">
                <a16:creationId xmlns:a16="http://schemas.microsoft.com/office/drawing/2014/main" id="{C8738B7A-51F2-C002-DDA0-D5B699C5C4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607" y="4882559"/>
            <a:ext cx="4057650" cy="1838325"/>
          </a:xfrm>
          <a:prstGeom prst="rect">
            <a:avLst/>
          </a:prstGeom>
        </p:spPr>
      </p:pic>
      <p:sp>
        <p:nvSpPr>
          <p:cNvPr id="3" name="Google Shape;159;g2262e25eafb_0_0">
            <a:extLst>
              <a:ext uri="{FF2B5EF4-FFF2-40B4-BE49-F238E27FC236}">
                <a16:creationId xmlns:a16="http://schemas.microsoft.com/office/drawing/2014/main" id="{B91F5E23-F043-42BB-5485-9335A93385FA}"/>
              </a:ext>
            </a:extLst>
          </p:cNvPr>
          <p:cNvSpPr txBox="1">
            <a:spLocks noGrp="1"/>
          </p:cNvSpPr>
          <p:nvPr>
            <p:ph type="subTitle" idx="1"/>
          </p:nvPr>
        </p:nvSpPr>
        <p:spPr>
          <a:xfrm>
            <a:off x="1760817" y="1718212"/>
            <a:ext cx="8670365" cy="1217955"/>
          </a:xfrm>
          <a:prstGeom prst="rect">
            <a:avLst/>
          </a:prstGeom>
          <a:noFill/>
        </p:spPr>
        <p:txBody>
          <a:bodyPr spcFirstLastPara="1" wrap="square" lIns="91425" tIns="45700" rIns="91425" bIns="45700" anchor="t" anchorCtr="0">
            <a:normAutofit lnSpcReduction="10000"/>
          </a:bodyPr>
          <a:lstStyle/>
          <a:p>
            <a:pPr marL="0" indent="0" algn="dist">
              <a:spcBef>
                <a:spcPts val="0"/>
              </a:spcBef>
              <a:buClr>
                <a:schemeClr val="dk1"/>
              </a:buClr>
              <a:buSzPct val="238554"/>
            </a:pPr>
            <a:r>
              <a:rPr lang="en-US" sz="1600" dirty="0">
                <a:solidFill>
                  <a:schemeClr val="tx1"/>
                </a:solidFill>
                <a:latin typeface="Roboto" panose="02000000000000000000" pitchFamily="2" charset="0"/>
                <a:ea typeface="Roboto" panose="02000000000000000000" pitchFamily="2" charset="0"/>
              </a:rPr>
              <a:t>T</a:t>
            </a:r>
            <a:r>
              <a:rPr lang="en-US" sz="1200" dirty="0">
                <a:solidFill>
                  <a:schemeClr val="tx1"/>
                </a:solidFill>
                <a:latin typeface="Roboto" panose="02000000000000000000" pitchFamily="2" charset="0"/>
                <a:ea typeface="Roboto" panose="02000000000000000000" pitchFamily="2" charset="0"/>
              </a:rPr>
              <a:t>he brand new </a:t>
            </a:r>
            <a:r>
              <a:rPr lang="en-US" sz="1200" b="1" dirty="0">
                <a:solidFill>
                  <a:schemeClr val="tx1"/>
                </a:solidFill>
                <a:latin typeface="Roboto" panose="02000000000000000000" pitchFamily="2" charset="0"/>
                <a:ea typeface="Roboto" panose="02000000000000000000" pitchFamily="2" charset="0"/>
              </a:rPr>
              <a:t>BitFenix Gold 750W </a:t>
            </a:r>
            <a:r>
              <a:rPr lang="en-US" sz="1200" dirty="0">
                <a:solidFill>
                  <a:schemeClr val="tx1"/>
                </a:solidFill>
                <a:latin typeface="Roboto" panose="02000000000000000000" pitchFamily="2" charset="0"/>
                <a:ea typeface="Roboto" panose="02000000000000000000" pitchFamily="2" charset="0"/>
              </a:rPr>
              <a:t>and </a:t>
            </a:r>
            <a:r>
              <a:rPr lang="en-US" sz="1200" b="1" dirty="0">
                <a:solidFill>
                  <a:schemeClr val="tx1"/>
                </a:solidFill>
                <a:latin typeface="Roboto" panose="02000000000000000000" pitchFamily="2" charset="0"/>
                <a:ea typeface="Roboto" panose="02000000000000000000" pitchFamily="2" charset="0"/>
              </a:rPr>
              <a:t>850W</a:t>
            </a:r>
            <a:r>
              <a:rPr lang="en-US" sz="1200" dirty="0">
                <a:solidFill>
                  <a:schemeClr val="tx1"/>
                </a:solidFill>
                <a:latin typeface="Roboto" panose="02000000000000000000" pitchFamily="2" charset="0"/>
                <a:ea typeface="Roboto" panose="02000000000000000000" pitchFamily="2" charset="0"/>
              </a:rPr>
              <a:t> </a:t>
            </a:r>
            <a:r>
              <a:rPr lang="en-US" altLang="zh-TW" sz="1200" dirty="0">
                <a:solidFill>
                  <a:schemeClr val="tx1"/>
                </a:solidFill>
                <a:latin typeface="Roboto" panose="02000000000000000000" pitchFamily="2" charset="0"/>
                <a:ea typeface="Roboto" panose="02000000000000000000" pitchFamily="2" charset="0"/>
              </a:rPr>
              <a:t>and </a:t>
            </a:r>
            <a:r>
              <a:rPr lang="en-US" altLang="zh-TW" sz="1200" b="1" dirty="0">
                <a:solidFill>
                  <a:schemeClr val="tx1"/>
                </a:solidFill>
                <a:latin typeface="Roboto" panose="02000000000000000000" pitchFamily="2" charset="0"/>
                <a:ea typeface="Roboto" panose="02000000000000000000" pitchFamily="2" charset="0"/>
              </a:rPr>
              <a:t>1000W </a:t>
            </a:r>
            <a:r>
              <a:rPr lang="en-US" sz="1200" dirty="0">
                <a:solidFill>
                  <a:schemeClr val="tx1"/>
                </a:solidFill>
                <a:latin typeface="Roboto" panose="02000000000000000000" pitchFamily="2" charset="0"/>
                <a:ea typeface="Roboto" panose="02000000000000000000" pitchFamily="2" charset="0"/>
              </a:rPr>
              <a:t>ATX3</a:t>
            </a:r>
            <a:r>
              <a:rPr lang="en-US" altLang="zh-TW" sz="1200" dirty="0">
                <a:solidFill>
                  <a:schemeClr val="tx1"/>
                </a:solidFill>
                <a:latin typeface="Roboto" panose="02000000000000000000" pitchFamily="2" charset="0"/>
                <a:ea typeface="Roboto" panose="02000000000000000000" pitchFamily="2" charset="0"/>
              </a:rPr>
              <a:t>.1</a:t>
            </a:r>
            <a:r>
              <a:rPr lang="en-US" sz="1200" dirty="0">
                <a:solidFill>
                  <a:schemeClr val="tx1"/>
                </a:solidFill>
                <a:latin typeface="Roboto" panose="02000000000000000000" pitchFamily="2" charset="0"/>
                <a:ea typeface="Roboto" panose="02000000000000000000" pitchFamily="2" charset="0"/>
              </a:rPr>
              <a:t> and PCIe Gen 5 certified power supplies bring smooth and stable power output in a compact form factor along with a slew of safety, efficiency and convenience features. Certified with an 80+ gold standard and with an efficiency level of over 90% under typical loading, these new PSUs are not only high-quality but also extremely efficient. Thanks to purposefully design circuitry, the output power is extremely smooth extending your PC's lifetime. The custom tuned low noise fan keeps your power supply whisper quiet throughout your gaming session. </a:t>
            </a:r>
            <a:br>
              <a:rPr lang="en-US" sz="1200" dirty="0">
                <a:solidFill>
                  <a:schemeClr val="tx1"/>
                </a:solidFill>
                <a:latin typeface="Roboto" panose="02000000000000000000" pitchFamily="2" charset="0"/>
                <a:ea typeface="Roboto" panose="02000000000000000000" pitchFamily="2" charset="0"/>
              </a:rPr>
            </a:br>
            <a:r>
              <a:rPr lang="en-US" sz="1200" dirty="0">
                <a:solidFill>
                  <a:schemeClr val="tx1"/>
                </a:solidFill>
                <a:latin typeface="Roboto" panose="02000000000000000000" pitchFamily="2" charset="0"/>
                <a:ea typeface="Roboto" panose="02000000000000000000" pitchFamily="2" charset="0"/>
              </a:rPr>
              <a:t>A BitFenix Gold 550W/650W version is also available with same feature except for the ATX3.</a:t>
            </a:r>
            <a:r>
              <a:rPr lang="en-US" altLang="zh-TW" sz="1200" dirty="0">
                <a:solidFill>
                  <a:schemeClr val="tx1"/>
                </a:solidFill>
                <a:latin typeface="Roboto" panose="02000000000000000000" pitchFamily="2" charset="0"/>
                <a:ea typeface="Roboto" panose="02000000000000000000" pitchFamily="2" charset="0"/>
              </a:rPr>
              <a:t>1</a:t>
            </a:r>
            <a:r>
              <a:rPr lang="en-US" sz="1200" dirty="0">
                <a:solidFill>
                  <a:schemeClr val="tx1"/>
                </a:solidFill>
                <a:latin typeface="Roboto" panose="02000000000000000000" pitchFamily="2" charset="0"/>
                <a:ea typeface="Roboto" panose="02000000000000000000" pitchFamily="2" charset="0"/>
              </a:rPr>
              <a:t> and PCIe Gen 5 support. </a:t>
            </a:r>
            <a:endParaRPr sz="1200" dirty="0">
              <a:solidFill>
                <a:schemeClr val="tx1"/>
              </a:solidFill>
              <a:latin typeface="Roboto" panose="02000000000000000000" pitchFamily="2" charset="0"/>
              <a:ea typeface="Roboto" panose="02000000000000000000"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11" name="矩形 10">
            <a:extLst>
              <a:ext uri="{FF2B5EF4-FFF2-40B4-BE49-F238E27FC236}">
                <a16:creationId xmlns:a16="http://schemas.microsoft.com/office/drawing/2014/main" id="{D7671CCE-DFB6-38CB-616F-CDF0C9957482}"/>
              </a:ext>
            </a:extLst>
          </p:cNvPr>
          <p:cNvSpPr/>
          <p:nvPr/>
        </p:nvSpPr>
        <p:spPr>
          <a:xfrm>
            <a:off x="177758" y="1885517"/>
            <a:ext cx="5864364" cy="335598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5" name="圖形 4">
            <a:extLst>
              <a:ext uri="{FF2B5EF4-FFF2-40B4-BE49-F238E27FC236}">
                <a16:creationId xmlns:a16="http://schemas.microsoft.com/office/drawing/2014/main" id="{142679B3-55AC-33D1-5F68-5DA3AC5F17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1264" y="808574"/>
            <a:ext cx="5872977" cy="3355987"/>
          </a:xfrm>
          <a:prstGeom prst="rect">
            <a:avLst/>
          </a:prstGeom>
        </p:spPr>
      </p:pic>
      <p:sp>
        <p:nvSpPr>
          <p:cNvPr id="7" name="矩形 6">
            <a:extLst>
              <a:ext uri="{FF2B5EF4-FFF2-40B4-BE49-F238E27FC236}">
                <a16:creationId xmlns:a16="http://schemas.microsoft.com/office/drawing/2014/main" id="{CB1E0490-1139-09CA-0269-5148A2490BC7}"/>
              </a:ext>
            </a:extLst>
          </p:cNvPr>
          <p:cNvSpPr/>
          <p:nvPr/>
        </p:nvSpPr>
        <p:spPr>
          <a:xfrm>
            <a:off x="6141264" y="3155582"/>
            <a:ext cx="5872977" cy="335598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 name="Google Shape;475;p21">
            <a:extLst>
              <a:ext uri="{FF2B5EF4-FFF2-40B4-BE49-F238E27FC236}">
                <a16:creationId xmlns:a16="http://schemas.microsoft.com/office/drawing/2014/main" id="{E7D29025-3DD9-A8F2-BA80-D0149B1EEE7F}"/>
              </a:ext>
            </a:extLst>
          </p:cNvPr>
          <p:cNvSpPr txBox="1"/>
          <p:nvPr/>
        </p:nvSpPr>
        <p:spPr>
          <a:xfrm>
            <a:off x="5050780" y="221946"/>
            <a:ext cx="2090437"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Spec Label</a:t>
            </a:r>
            <a:endParaRPr sz="2800" b="1" dirty="0">
              <a:solidFill>
                <a:schemeClr val="lt1"/>
              </a:solidFill>
              <a:latin typeface="Gotcha Gothic" panose="02000000000000000000" pitchFamily="2" charset="-120"/>
              <a:ea typeface="Gotcha Gothic" panose="02000000000000000000" pitchFamily="2" charset="-120"/>
              <a:cs typeface="Calibri"/>
              <a:sym typeface="Calibri"/>
            </a:endParaRPr>
          </a:p>
        </p:txBody>
      </p:sp>
      <p:pic>
        <p:nvPicPr>
          <p:cNvPr id="3" name="圖形 2">
            <a:extLst>
              <a:ext uri="{FF2B5EF4-FFF2-40B4-BE49-F238E27FC236}">
                <a16:creationId xmlns:a16="http://schemas.microsoft.com/office/drawing/2014/main" id="{FDC5EC51-607C-E785-B9D4-82D4E5CB33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1265" y="3155582"/>
            <a:ext cx="5872977" cy="3355987"/>
          </a:xfrm>
          <a:prstGeom prst="rect">
            <a:avLst/>
          </a:prstGeom>
        </p:spPr>
      </p:pic>
      <p:pic>
        <p:nvPicPr>
          <p:cNvPr id="9" name="圖形 8">
            <a:extLst>
              <a:ext uri="{FF2B5EF4-FFF2-40B4-BE49-F238E27FC236}">
                <a16:creationId xmlns:a16="http://schemas.microsoft.com/office/drawing/2014/main" id="{B74BED74-9306-0FC4-890E-2D820410C0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758" y="1885517"/>
            <a:ext cx="5864364" cy="3355987"/>
          </a:xfrm>
          <a:prstGeom prst="rect">
            <a:avLst/>
          </a:prstGeom>
        </p:spPr>
      </p:pic>
      <p:grpSp>
        <p:nvGrpSpPr>
          <p:cNvPr id="16" name="群組 15">
            <a:extLst>
              <a:ext uri="{FF2B5EF4-FFF2-40B4-BE49-F238E27FC236}">
                <a16:creationId xmlns:a16="http://schemas.microsoft.com/office/drawing/2014/main" id="{05959659-2FD0-B32D-4A61-35122C88B31C}"/>
              </a:ext>
            </a:extLst>
          </p:cNvPr>
          <p:cNvGrpSpPr/>
          <p:nvPr/>
        </p:nvGrpSpPr>
        <p:grpSpPr>
          <a:xfrm>
            <a:off x="7809054" y="1129075"/>
            <a:ext cx="973341" cy="84179"/>
            <a:chOff x="7970141" y="565275"/>
            <a:chExt cx="893619" cy="77284"/>
          </a:xfrm>
        </p:grpSpPr>
        <p:sp>
          <p:nvSpPr>
            <p:cNvPr id="14" name="矩形 13">
              <a:extLst>
                <a:ext uri="{FF2B5EF4-FFF2-40B4-BE49-F238E27FC236}">
                  <a16:creationId xmlns:a16="http://schemas.microsoft.com/office/drawing/2014/main" id="{9CC31F19-A577-EE9B-76E5-998E752EEE3D}"/>
                </a:ext>
              </a:extLst>
            </p:cNvPr>
            <p:cNvSpPr/>
            <p:nvPr/>
          </p:nvSpPr>
          <p:spPr>
            <a:xfrm>
              <a:off x="7970141" y="565275"/>
              <a:ext cx="893619" cy="7728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3" name="圖形 12">
              <a:extLst>
                <a:ext uri="{FF2B5EF4-FFF2-40B4-BE49-F238E27FC236}">
                  <a16:creationId xmlns:a16="http://schemas.microsoft.com/office/drawing/2014/main" id="{6ED9D5A8-EC12-77CC-3F6F-5AE3C48CA9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0747" y="565275"/>
              <a:ext cx="863013" cy="77284"/>
            </a:xfrm>
            <a:prstGeom prst="rect">
              <a:avLst/>
            </a:prstGeom>
          </p:spPr>
        </p:pic>
      </p:grpSp>
      <p:grpSp>
        <p:nvGrpSpPr>
          <p:cNvPr id="17" name="群組 16">
            <a:extLst>
              <a:ext uri="{FF2B5EF4-FFF2-40B4-BE49-F238E27FC236}">
                <a16:creationId xmlns:a16="http://schemas.microsoft.com/office/drawing/2014/main" id="{FB1C5384-D0C5-AFDA-D7A0-79D34EFE9F4C}"/>
              </a:ext>
            </a:extLst>
          </p:cNvPr>
          <p:cNvGrpSpPr/>
          <p:nvPr/>
        </p:nvGrpSpPr>
        <p:grpSpPr>
          <a:xfrm>
            <a:off x="7794840" y="3479331"/>
            <a:ext cx="973341" cy="84179"/>
            <a:chOff x="7970141" y="565275"/>
            <a:chExt cx="893619" cy="77284"/>
          </a:xfrm>
        </p:grpSpPr>
        <p:sp>
          <p:nvSpPr>
            <p:cNvPr id="18" name="矩形 17">
              <a:extLst>
                <a:ext uri="{FF2B5EF4-FFF2-40B4-BE49-F238E27FC236}">
                  <a16:creationId xmlns:a16="http://schemas.microsoft.com/office/drawing/2014/main" id="{E86E231D-B6FA-8AB8-9730-89400E389F67}"/>
                </a:ext>
              </a:extLst>
            </p:cNvPr>
            <p:cNvSpPr/>
            <p:nvPr/>
          </p:nvSpPr>
          <p:spPr>
            <a:xfrm>
              <a:off x="7970141" y="565275"/>
              <a:ext cx="893619" cy="7728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9" name="圖形 18">
              <a:extLst>
                <a:ext uri="{FF2B5EF4-FFF2-40B4-BE49-F238E27FC236}">
                  <a16:creationId xmlns:a16="http://schemas.microsoft.com/office/drawing/2014/main" id="{4D2FD8C0-99E9-3DA2-4A52-D01FEED2F7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0747" y="565275"/>
              <a:ext cx="863013" cy="77284"/>
            </a:xfrm>
            <a:prstGeom prst="rect">
              <a:avLst/>
            </a:prstGeom>
          </p:spPr>
        </p:pic>
      </p:grpSp>
      <p:grpSp>
        <p:nvGrpSpPr>
          <p:cNvPr id="23" name="群組 22">
            <a:extLst>
              <a:ext uri="{FF2B5EF4-FFF2-40B4-BE49-F238E27FC236}">
                <a16:creationId xmlns:a16="http://schemas.microsoft.com/office/drawing/2014/main" id="{A8DF875A-1EA8-BCF3-A34E-39C5BDFCF171}"/>
              </a:ext>
            </a:extLst>
          </p:cNvPr>
          <p:cNvGrpSpPr/>
          <p:nvPr/>
        </p:nvGrpSpPr>
        <p:grpSpPr>
          <a:xfrm>
            <a:off x="10855231" y="4833575"/>
            <a:ext cx="763028" cy="235295"/>
            <a:chOff x="3767137" y="5824537"/>
            <a:chExt cx="1081088" cy="333375"/>
          </a:xfrm>
        </p:grpSpPr>
        <p:sp>
          <p:nvSpPr>
            <p:cNvPr id="22" name="矩形 21">
              <a:extLst>
                <a:ext uri="{FF2B5EF4-FFF2-40B4-BE49-F238E27FC236}">
                  <a16:creationId xmlns:a16="http://schemas.microsoft.com/office/drawing/2014/main" id="{B430E91D-544B-A557-EB78-13B15228C80A}"/>
                </a:ext>
              </a:extLst>
            </p:cNvPr>
            <p:cNvSpPr/>
            <p:nvPr/>
          </p:nvSpPr>
          <p:spPr>
            <a:xfrm>
              <a:off x="3767137" y="5824537"/>
              <a:ext cx="1081088" cy="3333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1" name="圖形 20">
              <a:extLst>
                <a:ext uri="{FF2B5EF4-FFF2-40B4-BE49-F238E27FC236}">
                  <a16:creationId xmlns:a16="http://schemas.microsoft.com/office/drawing/2014/main" id="{EC7B6950-BFBD-DA9C-5039-1D02A2D0DE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67137" y="5824537"/>
              <a:ext cx="1000125" cy="333375"/>
            </a:xfrm>
            <a:prstGeom prst="rect">
              <a:avLst/>
            </a:prstGeom>
          </p:spPr>
        </p:pic>
      </p:grpSp>
      <p:grpSp>
        <p:nvGrpSpPr>
          <p:cNvPr id="24" name="群組 23">
            <a:extLst>
              <a:ext uri="{FF2B5EF4-FFF2-40B4-BE49-F238E27FC236}">
                <a16:creationId xmlns:a16="http://schemas.microsoft.com/office/drawing/2014/main" id="{B4B03267-1532-9F0E-B0C2-C6A11FE36CAB}"/>
              </a:ext>
            </a:extLst>
          </p:cNvPr>
          <p:cNvGrpSpPr/>
          <p:nvPr/>
        </p:nvGrpSpPr>
        <p:grpSpPr>
          <a:xfrm>
            <a:off x="10855231" y="2466893"/>
            <a:ext cx="763028" cy="235295"/>
            <a:chOff x="3767137" y="5824537"/>
            <a:chExt cx="1081088" cy="333375"/>
          </a:xfrm>
        </p:grpSpPr>
        <p:sp>
          <p:nvSpPr>
            <p:cNvPr id="25" name="矩形 24">
              <a:extLst>
                <a:ext uri="{FF2B5EF4-FFF2-40B4-BE49-F238E27FC236}">
                  <a16:creationId xmlns:a16="http://schemas.microsoft.com/office/drawing/2014/main" id="{C6017088-6699-0848-F781-18177F866FF4}"/>
                </a:ext>
              </a:extLst>
            </p:cNvPr>
            <p:cNvSpPr/>
            <p:nvPr/>
          </p:nvSpPr>
          <p:spPr>
            <a:xfrm>
              <a:off x="3767137" y="5824537"/>
              <a:ext cx="1081088" cy="3333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6" name="圖形 25">
              <a:extLst>
                <a:ext uri="{FF2B5EF4-FFF2-40B4-BE49-F238E27FC236}">
                  <a16:creationId xmlns:a16="http://schemas.microsoft.com/office/drawing/2014/main" id="{CC7DA8D2-5DEE-CE4B-B663-B18054EBC7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67137" y="5824537"/>
              <a:ext cx="1000125" cy="333375"/>
            </a:xfrm>
            <a:prstGeom prst="rect">
              <a:avLst/>
            </a:prstGeom>
          </p:spPr>
        </p:pic>
      </p:grpSp>
    </p:spTree>
    <p:extLst>
      <p:ext uri="{BB962C8B-B14F-4D97-AF65-F5344CB8AC3E}">
        <p14:creationId xmlns:p14="http://schemas.microsoft.com/office/powerpoint/2010/main" val="2403146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73"/>
        <p:cNvGrpSpPr/>
        <p:nvPr/>
      </p:nvGrpSpPr>
      <p:grpSpPr>
        <a:xfrm>
          <a:off x="0" y="0"/>
          <a:ext cx="0" cy="0"/>
          <a:chOff x="0" y="0"/>
          <a:chExt cx="0" cy="0"/>
        </a:xfrm>
      </p:grpSpPr>
      <p:pic>
        <p:nvPicPr>
          <p:cNvPr id="6" name="圖形 5">
            <a:extLst>
              <a:ext uri="{FF2B5EF4-FFF2-40B4-BE49-F238E27FC236}">
                <a16:creationId xmlns:a16="http://schemas.microsoft.com/office/drawing/2014/main" id="{12F3BA1F-9653-1B3C-136E-486AA276EB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879" y="950340"/>
            <a:ext cx="6262200" cy="3578400"/>
          </a:xfrm>
          <a:prstGeom prst="rect">
            <a:avLst/>
          </a:prstGeom>
        </p:spPr>
      </p:pic>
      <p:sp>
        <p:nvSpPr>
          <p:cNvPr id="10" name="矩形 9">
            <a:extLst>
              <a:ext uri="{FF2B5EF4-FFF2-40B4-BE49-F238E27FC236}">
                <a16:creationId xmlns:a16="http://schemas.microsoft.com/office/drawing/2014/main" id="{16E41989-68CC-2B48-D2EB-E48CFA6AA67B}"/>
              </a:ext>
            </a:extLst>
          </p:cNvPr>
          <p:cNvSpPr/>
          <p:nvPr/>
        </p:nvSpPr>
        <p:spPr>
          <a:xfrm>
            <a:off x="5805993" y="3111192"/>
            <a:ext cx="768873" cy="14175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ABBECC27-7EA3-A56A-5EB6-1B463D0B9D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05512" y="3111192"/>
            <a:ext cx="6262200" cy="3578400"/>
          </a:xfrm>
          <a:prstGeom prst="rect">
            <a:avLst/>
          </a:prstGeom>
        </p:spPr>
      </p:pic>
      <p:sp>
        <p:nvSpPr>
          <p:cNvPr id="2" name="Google Shape;475;p21">
            <a:extLst>
              <a:ext uri="{FF2B5EF4-FFF2-40B4-BE49-F238E27FC236}">
                <a16:creationId xmlns:a16="http://schemas.microsoft.com/office/drawing/2014/main" id="{5453775E-84F8-A601-A8AF-BA2CCECC2ED3}"/>
              </a:ext>
            </a:extLst>
          </p:cNvPr>
          <p:cNvSpPr txBox="1"/>
          <p:nvPr/>
        </p:nvSpPr>
        <p:spPr>
          <a:xfrm>
            <a:off x="5050780" y="221946"/>
            <a:ext cx="2090437"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Spec Label</a:t>
            </a:r>
            <a:endParaRPr sz="2800" b="1" dirty="0">
              <a:solidFill>
                <a:schemeClr val="lt1"/>
              </a:solidFill>
              <a:latin typeface="Gotcha Gothic" panose="02000000000000000000" pitchFamily="2" charset="-120"/>
              <a:ea typeface="Gotcha Gothic" panose="02000000000000000000" pitchFamily="2" charset="-120"/>
              <a:cs typeface="Calibri"/>
              <a:sym typeface="Calibri"/>
            </a:endParaRPr>
          </a:p>
        </p:txBody>
      </p:sp>
    </p:spTree>
    <p:extLst>
      <p:ext uri="{BB962C8B-B14F-4D97-AF65-F5344CB8AC3E}">
        <p14:creationId xmlns:p14="http://schemas.microsoft.com/office/powerpoint/2010/main" val="80551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0"/>
        <p:cNvGrpSpPr/>
        <p:nvPr/>
      </p:nvGrpSpPr>
      <p:grpSpPr>
        <a:xfrm>
          <a:off x="0" y="0"/>
          <a:ext cx="0" cy="0"/>
          <a:chOff x="0" y="0"/>
          <a:chExt cx="0" cy="0"/>
        </a:xfrm>
      </p:grpSpPr>
      <p:pic>
        <p:nvPicPr>
          <p:cNvPr id="55" name="圖形 54">
            <a:extLst>
              <a:ext uri="{FF2B5EF4-FFF2-40B4-BE49-F238E27FC236}">
                <a16:creationId xmlns:a16="http://schemas.microsoft.com/office/drawing/2014/main" id="{CE346961-7F65-FE20-23AE-A674FC79A9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0331" y="2087906"/>
            <a:ext cx="1866900" cy="1619250"/>
          </a:xfrm>
          <a:prstGeom prst="rect">
            <a:avLst/>
          </a:prstGeom>
        </p:spPr>
      </p:pic>
      <p:sp>
        <p:nvSpPr>
          <p:cNvPr id="22" name="文字方塊 21">
            <a:extLst>
              <a:ext uri="{FF2B5EF4-FFF2-40B4-BE49-F238E27FC236}">
                <a16:creationId xmlns:a16="http://schemas.microsoft.com/office/drawing/2014/main" id="{6528B710-0897-C938-8C9A-080BD7FFD28B}"/>
              </a:ext>
            </a:extLst>
          </p:cNvPr>
          <p:cNvSpPr txBox="1"/>
          <p:nvPr/>
        </p:nvSpPr>
        <p:spPr>
          <a:xfrm>
            <a:off x="544499" y="3902399"/>
            <a:ext cx="3894336" cy="1077218"/>
          </a:xfrm>
          <a:prstGeom prst="rect">
            <a:avLst/>
          </a:prstGeom>
          <a:noFill/>
        </p:spPr>
        <p:txBody>
          <a:bodyPr wrap="square" rtlCol="0">
            <a:spAutoFit/>
          </a:bodyPr>
          <a:lstStyle/>
          <a:p>
            <a:r>
              <a:rPr lang="en-US" altLang="zh-TW" b="1" dirty="0">
                <a:solidFill>
                  <a:schemeClr val="lt1"/>
                </a:solidFill>
                <a:latin typeface="Roboto" panose="02000000000000000000" pitchFamily="2" charset="0"/>
                <a:ea typeface="Roboto" panose="02000000000000000000" pitchFamily="2" charset="0"/>
                <a:cs typeface="Calibri"/>
                <a:sym typeface="Calibri"/>
              </a:rPr>
              <a:t>PCIe Gen 5.1 Support for NV 40+ Series GPUs. (</a:t>
            </a:r>
            <a:r>
              <a:rPr lang="en-US" altLang="zh-TW" b="1" dirty="0">
                <a:solidFill>
                  <a:srgbClr val="D8D8D8"/>
                </a:solidFill>
                <a:latin typeface="Roboto" panose="02000000000000000000" pitchFamily="2" charset="0"/>
                <a:ea typeface="Roboto" panose="02000000000000000000" pitchFamily="2" charset="0"/>
                <a:cs typeface="Calibri"/>
                <a:sym typeface="Calibri"/>
              </a:rPr>
              <a:t>BGA1000W ,BGA850W, BGA750W)</a:t>
            </a:r>
            <a:br>
              <a:rPr lang="en-US" altLang="zh-TW" b="1" dirty="0">
                <a:solidFill>
                  <a:srgbClr val="D8D8D8"/>
                </a:solidFill>
                <a:latin typeface="Roboto" panose="02000000000000000000" pitchFamily="2" charset="0"/>
                <a:ea typeface="Roboto" panose="02000000000000000000" pitchFamily="2" charset="0"/>
                <a:cs typeface="Calibri"/>
                <a:sym typeface="Calibri"/>
              </a:rPr>
            </a:br>
            <a:r>
              <a:rPr lang="en-US" altLang="zh-TW" sz="1200" dirty="0">
                <a:solidFill>
                  <a:schemeClr val="accent3">
                    <a:lumMod val="40000"/>
                    <a:lumOff val="60000"/>
                  </a:schemeClr>
                </a:solidFill>
                <a:latin typeface="Roboto" panose="02000000000000000000" pitchFamily="2" charset="0"/>
                <a:ea typeface="Roboto" panose="02000000000000000000" pitchFamily="2" charset="0"/>
                <a:cs typeface="Calibri"/>
                <a:sym typeface="Calibri"/>
              </a:rPr>
              <a:t>Please use the correct cable according to the requirements of the graphics card wattage, and must be correctly installed on the graphics card interface.</a:t>
            </a:r>
          </a:p>
        </p:txBody>
      </p:sp>
      <p:sp>
        <p:nvSpPr>
          <p:cNvPr id="23" name="文字方塊 22">
            <a:extLst>
              <a:ext uri="{FF2B5EF4-FFF2-40B4-BE49-F238E27FC236}">
                <a16:creationId xmlns:a16="http://schemas.microsoft.com/office/drawing/2014/main" id="{18070E2B-3AB5-1540-CD0E-F3A8213F1CBD}"/>
              </a:ext>
            </a:extLst>
          </p:cNvPr>
          <p:cNvSpPr txBox="1"/>
          <p:nvPr/>
        </p:nvSpPr>
        <p:spPr>
          <a:xfrm>
            <a:off x="7457721" y="3902399"/>
            <a:ext cx="4308834" cy="1815882"/>
          </a:xfrm>
          <a:prstGeom prst="rect">
            <a:avLst/>
          </a:prstGeom>
          <a:noFill/>
        </p:spPr>
        <p:txBody>
          <a:bodyPr wrap="square" rtlCol="0">
            <a:spAutoFit/>
          </a:bodyPr>
          <a:lstStyle/>
          <a:p>
            <a:r>
              <a:rPr lang="en-US" altLang="zh-TW" b="1" dirty="0">
                <a:solidFill>
                  <a:schemeClr val="lt1"/>
                </a:solidFill>
                <a:latin typeface="Roboto" panose="02000000000000000000" pitchFamily="2" charset="0"/>
                <a:ea typeface="Roboto" panose="02000000000000000000" pitchFamily="2" charset="0"/>
                <a:cs typeface="Calibri"/>
                <a:sym typeface="Calibri"/>
              </a:rPr>
              <a:t>Full-bridge Resonant Converter Design Offer Highly Efficient and Low Noise Output Cost Effectively. </a:t>
            </a:r>
            <a:br>
              <a:rPr lang="en-US" altLang="zh-TW" b="1" dirty="0">
                <a:solidFill>
                  <a:schemeClr val="lt1"/>
                </a:solidFill>
                <a:latin typeface="Roboto" panose="02000000000000000000" pitchFamily="2" charset="0"/>
                <a:ea typeface="Roboto" panose="02000000000000000000" pitchFamily="2" charset="0"/>
                <a:cs typeface="Calibri"/>
                <a:sym typeface="Calibri"/>
              </a:rPr>
            </a:br>
            <a:r>
              <a:rPr lang="en-US" altLang="zh-TW" sz="1200" dirty="0">
                <a:solidFill>
                  <a:schemeClr val="accent3">
                    <a:lumMod val="40000"/>
                    <a:lumOff val="60000"/>
                  </a:schemeClr>
                </a:solidFill>
                <a:latin typeface="Roboto" panose="02000000000000000000" pitchFamily="2" charset="0"/>
                <a:ea typeface="Roboto" panose="02000000000000000000" pitchFamily="2" charset="0"/>
                <a:cs typeface="Calibri"/>
                <a:sym typeface="Calibri"/>
              </a:rPr>
              <a:t>Due to the unique design, the Full-Bridge Resonant Converters can optimally utilize even 100V input to efficiently output high power levels at very low voltage and current ripple. They can operate extremely efficiently in high load scenarios. This leads to a budget friendly, efficient, high power PSUs with high reliability and component life at the cost of slightly lower efficiency at low load levels. </a:t>
            </a:r>
          </a:p>
        </p:txBody>
      </p:sp>
      <p:sp>
        <p:nvSpPr>
          <p:cNvPr id="57" name="文字方塊 56">
            <a:extLst>
              <a:ext uri="{FF2B5EF4-FFF2-40B4-BE49-F238E27FC236}">
                <a16:creationId xmlns:a16="http://schemas.microsoft.com/office/drawing/2014/main" id="{5E9CE665-F365-0A40-4060-D9016D6BA306}"/>
              </a:ext>
            </a:extLst>
          </p:cNvPr>
          <p:cNvSpPr txBox="1"/>
          <p:nvPr/>
        </p:nvSpPr>
        <p:spPr>
          <a:xfrm>
            <a:off x="4392922" y="3902399"/>
            <a:ext cx="3045749" cy="523220"/>
          </a:xfrm>
          <a:prstGeom prst="rect">
            <a:avLst/>
          </a:prstGeom>
          <a:noFill/>
        </p:spPr>
        <p:txBody>
          <a:bodyPr wrap="square" rtlCol="0">
            <a:spAutoFit/>
          </a:bodyPr>
          <a:lstStyle/>
          <a:p>
            <a:pPr algn="ctr"/>
            <a:r>
              <a:rPr lang="pl-PL" altLang="zh-TW" sz="1400" b="1" dirty="0">
                <a:solidFill>
                  <a:schemeClr val="lt1"/>
                </a:solidFill>
                <a:latin typeface="Roboto" panose="02000000000000000000" pitchFamily="2" charset="0"/>
                <a:ea typeface="Roboto" panose="02000000000000000000" pitchFamily="2" charset="0"/>
                <a:cs typeface="Calibri"/>
                <a:sym typeface="Calibri"/>
              </a:rPr>
              <a:t>ATX 3.</a:t>
            </a:r>
            <a:r>
              <a:rPr lang="en-US" altLang="zh-TW" sz="1400" b="1" dirty="0">
                <a:solidFill>
                  <a:schemeClr val="lt1"/>
                </a:solidFill>
                <a:latin typeface="Roboto" panose="02000000000000000000" pitchFamily="2" charset="0"/>
                <a:ea typeface="Roboto" panose="02000000000000000000" pitchFamily="2" charset="0"/>
                <a:cs typeface="Calibri"/>
                <a:sym typeface="Calibri"/>
              </a:rPr>
              <a:t>1</a:t>
            </a:r>
            <a:r>
              <a:rPr lang="pl-PL" altLang="zh-TW" sz="1400" b="1" dirty="0">
                <a:solidFill>
                  <a:schemeClr val="lt1"/>
                </a:solidFill>
                <a:latin typeface="Roboto" panose="02000000000000000000" pitchFamily="2" charset="0"/>
                <a:ea typeface="Roboto" panose="02000000000000000000" pitchFamily="2" charset="0"/>
                <a:cs typeface="Calibri"/>
                <a:sym typeface="Calibri"/>
              </a:rPr>
              <a:t> Support.</a:t>
            </a:r>
            <a:endParaRPr lang="en-US" altLang="zh-TW" sz="1400" b="1" dirty="0">
              <a:solidFill>
                <a:schemeClr val="lt1"/>
              </a:solidFill>
              <a:latin typeface="Roboto" panose="02000000000000000000" pitchFamily="2" charset="0"/>
              <a:ea typeface="Roboto" panose="02000000000000000000" pitchFamily="2" charset="0"/>
              <a:cs typeface="Calibri"/>
              <a:sym typeface="Calibri"/>
            </a:endParaRPr>
          </a:p>
          <a:p>
            <a:pPr algn="ctr"/>
            <a:r>
              <a:rPr lang="pl-PL" altLang="zh-TW" sz="1400" b="1" dirty="0">
                <a:solidFill>
                  <a:schemeClr val="lt1"/>
                </a:solidFill>
                <a:latin typeface="Roboto" panose="02000000000000000000" pitchFamily="2" charset="0"/>
                <a:ea typeface="Roboto" panose="02000000000000000000" pitchFamily="2" charset="0"/>
                <a:cs typeface="Calibri"/>
                <a:sym typeface="Calibri"/>
              </a:rPr>
              <a:t> (</a:t>
            </a:r>
            <a:r>
              <a:rPr lang="pl-PL" altLang="zh-TW" b="1" dirty="0">
                <a:solidFill>
                  <a:srgbClr val="D8D8D8"/>
                </a:solidFill>
                <a:latin typeface="Roboto" panose="02000000000000000000" pitchFamily="2" charset="0"/>
                <a:ea typeface="Roboto" panose="02000000000000000000" pitchFamily="2" charset="0"/>
                <a:cs typeface="Calibri"/>
                <a:sym typeface="Calibri"/>
              </a:rPr>
              <a:t>BGA</a:t>
            </a:r>
            <a:r>
              <a:rPr lang="en-US" altLang="zh-TW" b="1" dirty="0">
                <a:solidFill>
                  <a:srgbClr val="D8D8D8"/>
                </a:solidFill>
                <a:latin typeface="Roboto" panose="02000000000000000000" pitchFamily="2" charset="0"/>
                <a:ea typeface="Roboto" panose="02000000000000000000" pitchFamily="2" charset="0"/>
                <a:cs typeface="Calibri"/>
                <a:sym typeface="Calibri"/>
              </a:rPr>
              <a:t>1000</a:t>
            </a:r>
            <a:r>
              <a:rPr lang="pl-PL" altLang="zh-TW" b="1" dirty="0">
                <a:solidFill>
                  <a:srgbClr val="D8D8D8"/>
                </a:solidFill>
                <a:latin typeface="Roboto" panose="02000000000000000000" pitchFamily="2" charset="0"/>
                <a:ea typeface="Roboto" panose="02000000000000000000" pitchFamily="2" charset="0"/>
                <a:cs typeface="Calibri"/>
                <a:sym typeface="Calibri"/>
              </a:rPr>
              <a:t>W, </a:t>
            </a:r>
            <a:r>
              <a:rPr lang="pl-PL" altLang="zh-TW" sz="1400" b="1" dirty="0">
                <a:solidFill>
                  <a:srgbClr val="D8D8D8"/>
                </a:solidFill>
                <a:latin typeface="Roboto" panose="02000000000000000000" pitchFamily="2" charset="0"/>
                <a:ea typeface="Roboto" panose="02000000000000000000" pitchFamily="2" charset="0"/>
                <a:cs typeface="Calibri"/>
                <a:sym typeface="Calibri"/>
              </a:rPr>
              <a:t>BGA850W, BGA750W</a:t>
            </a:r>
            <a:r>
              <a:rPr lang="pl-PL" altLang="zh-TW" sz="1400" b="1" dirty="0">
                <a:solidFill>
                  <a:schemeClr val="lt1"/>
                </a:solidFill>
                <a:latin typeface="Roboto" panose="02000000000000000000" pitchFamily="2" charset="0"/>
                <a:ea typeface="Roboto" panose="02000000000000000000" pitchFamily="2" charset="0"/>
                <a:cs typeface="Calibri"/>
                <a:sym typeface="Calibri"/>
              </a:rPr>
              <a:t>)</a:t>
            </a:r>
          </a:p>
        </p:txBody>
      </p:sp>
      <p:sp>
        <p:nvSpPr>
          <p:cNvPr id="4" name="Google Shape;161;p1">
            <a:extLst>
              <a:ext uri="{FF2B5EF4-FFF2-40B4-BE49-F238E27FC236}">
                <a16:creationId xmlns:a16="http://schemas.microsoft.com/office/drawing/2014/main" id="{0E1EB1DC-EAD0-0CF5-C3D6-2E6FCD363134}"/>
              </a:ext>
            </a:extLst>
          </p:cNvPr>
          <p:cNvSpPr txBox="1"/>
          <p:nvPr/>
        </p:nvSpPr>
        <p:spPr>
          <a:xfrm>
            <a:off x="98140" y="354915"/>
            <a:ext cx="2139032" cy="584735"/>
          </a:xfrm>
          <a:prstGeom prst="rect">
            <a:avLst/>
          </a:prstGeom>
          <a:noFill/>
          <a:ln>
            <a:noFill/>
          </a:ln>
        </p:spPr>
        <p:txBody>
          <a:bodyPr spcFirstLastPara="1" wrap="square" lIns="91425" tIns="45700" rIns="91425" bIns="45700" anchor="t" anchorCtr="0">
            <a:spAutoFit/>
          </a:bodyPr>
          <a:lstStyle/>
          <a:p>
            <a:pPr algn="ctr"/>
            <a:r>
              <a:rPr lang="en-US" sz="3200" b="1" dirty="0">
                <a:solidFill>
                  <a:schemeClr val="lt1"/>
                </a:solidFill>
                <a:latin typeface="Gotcha Gothic" panose="02000000000000000000" pitchFamily="2" charset="-120"/>
                <a:ea typeface="Gotcha Gothic" panose="02000000000000000000" pitchFamily="2" charset="-120"/>
                <a:cs typeface="Calibri"/>
                <a:sym typeface="Calibri"/>
              </a:rPr>
              <a:t>Features</a:t>
            </a:r>
            <a:endParaRPr sz="3200" b="1" dirty="0">
              <a:solidFill>
                <a:schemeClr val="lt1"/>
              </a:solidFill>
              <a:latin typeface="Gotcha Gothic" panose="02000000000000000000" pitchFamily="2" charset="-120"/>
              <a:ea typeface="Gotcha Gothic" panose="02000000000000000000" pitchFamily="2" charset="-120"/>
              <a:cs typeface="Calibri"/>
              <a:sym typeface="Calibri"/>
            </a:endParaRPr>
          </a:p>
        </p:txBody>
      </p:sp>
      <p:pic>
        <p:nvPicPr>
          <p:cNvPr id="3" name="圖形 2">
            <a:extLst>
              <a:ext uri="{FF2B5EF4-FFF2-40B4-BE49-F238E27FC236}">
                <a16:creationId xmlns:a16="http://schemas.microsoft.com/office/drawing/2014/main" id="{140EE0C8-7D6C-A83B-7F4D-8DBB97C406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2112" y="2087906"/>
            <a:ext cx="1870120" cy="1619250"/>
          </a:xfrm>
          <a:prstGeom prst="rect">
            <a:avLst/>
          </a:prstGeom>
        </p:spPr>
      </p:pic>
      <p:pic>
        <p:nvPicPr>
          <p:cNvPr id="6" name="圖形 5">
            <a:extLst>
              <a:ext uri="{FF2B5EF4-FFF2-40B4-BE49-F238E27FC236}">
                <a16:creationId xmlns:a16="http://schemas.microsoft.com/office/drawing/2014/main" id="{873FD604-BEF9-A4DF-C877-262CE2EA03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0736" y="2087906"/>
            <a:ext cx="1870120" cy="1619250"/>
          </a:xfrm>
          <a:prstGeom prst="rect">
            <a:avLst/>
          </a:prstGeom>
        </p:spPr>
      </p:pic>
    </p:spTree>
    <p:extLst>
      <p:ext uri="{BB962C8B-B14F-4D97-AF65-F5344CB8AC3E}">
        <p14:creationId xmlns:p14="http://schemas.microsoft.com/office/powerpoint/2010/main" val="1054731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0"/>
        <p:cNvGrpSpPr/>
        <p:nvPr/>
      </p:nvGrpSpPr>
      <p:grpSpPr>
        <a:xfrm>
          <a:off x="0" y="0"/>
          <a:ext cx="0" cy="0"/>
          <a:chOff x="0" y="0"/>
          <a:chExt cx="0" cy="0"/>
        </a:xfrm>
      </p:grpSpPr>
      <p:grpSp>
        <p:nvGrpSpPr>
          <p:cNvPr id="5" name="群組 4">
            <a:extLst>
              <a:ext uri="{FF2B5EF4-FFF2-40B4-BE49-F238E27FC236}">
                <a16:creationId xmlns:a16="http://schemas.microsoft.com/office/drawing/2014/main" id="{96CB60CD-81FF-77BE-9198-BA7B40A4B037}"/>
              </a:ext>
            </a:extLst>
          </p:cNvPr>
          <p:cNvGrpSpPr/>
          <p:nvPr/>
        </p:nvGrpSpPr>
        <p:grpSpPr>
          <a:xfrm>
            <a:off x="523755" y="1173507"/>
            <a:ext cx="11257113" cy="5461113"/>
            <a:chOff x="523755" y="987076"/>
            <a:chExt cx="11257113" cy="5461113"/>
          </a:xfrm>
        </p:grpSpPr>
        <p:sp>
          <p:nvSpPr>
            <p:cNvPr id="21" name="文字方塊 20">
              <a:extLst>
                <a:ext uri="{FF2B5EF4-FFF2-40B4-BE49-F238E27FC236}">
                  <a16:creationId xmlns:a16="http://schemas.microsoft.com/office/drawing/2014/main" id="{A5753528-0A85-3445-F5C4-FF5B0E156699}"/>
                </a:ext>
              </a:extLst>
            </p:cNvPr>
            <p:cNvSpPr txBox="1"/>
            <p:nvPr/>
          </p:nvSpPr>
          <p:spPr>
            <a:xfrm>
              <a:off x="523755" y="2801569"/>
              <a:ext cx="2782155" cy="461665"/>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Guaranteed Continuous Power Delivery with 24h/7d Operation.</a:t>
              </a:r>
            </a:p>
          </p:txBody>
        </p:sp>
        <p:sp>
          <p:nvSpPr>
            <p:cNvPr id="22" name="文字方塊 21">
              <a:extLst>
                <a:ext uri="{FF2B5EF4-FFF2-40B4-BE49-F238E27FC236}">
                  <a16:creationId xmlns:a16="http://schemas.microsoft.com/office/drawing/2014/main" id="{6528B710-0897-C938-8C9A-080BD7FFD28B}"/>
                </a:ext>
              </a:extLst>
            </p:cNvPr>
            <p:cNvSpPr txBox="1"/>
            <p:nvPr/>
          </p:nvSpPr>
          <p:spPr>
            <a:xfrm>
              <a:off x="3152091" y="2801569"/>
              <a:ext cx="2712025" cy="646331"/>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LLC Resonant Topology Lowers Power Losses and Boosts Efficiency During AC-DC Voltage Switching. </a:t>
              </a:r>
            </a:p>
          </p:txBody>
        </p:sp>
        <p:sp>
          <p:nvSpPr>
            <p:cNvPr id="23" name="文字方塊 22">
              <a:extLst>
                <a:ext uri="{FF2B5EF4-FFF2-40B4-BE49-F238E27FC236}">
                  <a16:creationId xmlns:a16="http://schemas.microsoft.com/office/drawing/2014/main" id="{18070E2B-3AB5-1540-CD0E-F3A8213F1CBD}"/>
                </a:ext>
              </a:extLst>
            </p:cNvPr>
            <p:cNvSpPr txBox="1"/>
            <p:nvPr/>
          </p:nvSpPr>
          <p:spPr>
            <a:xfrm>
              <a:off x="5969051" y="2801569"/>
              <a:ext cx="2719732" cy="646331"/>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PF value up to 0.96</a:t>
              </a:r>
              <a:endParaRPr lang="en-US" altLang="zh-TW" sz="1200" dirty="0">
                <a:latin typeface="Roboto" panose="02000000000000000000" pitchFamily="2" charset="0"/>
                <a:ea typeface="Roboto" panose="02000000000000000000" pitchFamily="2" charset="0"/>
              </a:endParaRPr>
            </a:p>
            <a:p>
              <a:r>
                <a:rPr lang="en-US" altLang="zh-TW" sz="1200" dirty="0">
                  <a:solidFill>
                    <a:schemeClr val="lt1"/>
                  </a:solidFill>
                  <a:latin typeface="Roboto" panose="02000000000000000000" pitchFamily="2" charset="0"/>
                  <a:ea typeface="Roboto" panose="02000000000000000000" pitchFamily="2" charset="0"/>
                  <a:cs typeface="Calibri"/>
                  <a:sym typeface="Calibri"/>
                </a:rPr>
                <a:t>&gt;=0.96 at 115Vac/60 &amp; 230Vac 50Hz (Full load) </a:t>
              </a:r>
            </a:p>
          </p:txBody>
        </p:sp>
        <p:sp>
          <p:nvSpPr>
            <p:cNvPr id="24" name="文字方塊 23">
              <a:extLst>
                <a:ext uri="{FF2B5EF4-FFF2-40B4-BE49-F238E27FC236}">
                  <a16:creationId xmlns:a16="http://schemas.microsoft.com/office/drawing/2014/main" id="{73981B9E-06E1-A4C4-19B8-872923913C67}"/>
                </a:ext>
              </a:extLst>
            </p:cNvPr>
            <p:cNvSpPr txBox="1"/>
            <p:nvPr/>
          </p:nvSpPr>
          <p:spPr>
            <a:xfrm>
              <a:off x="8847880" y="2801569"/>
              <a:ext cx="2932988" cy="276999"/>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Up To 90% Efficiency @ Typical Loading.</a:t>
              </a:r>
            </a:p>
          </p:txBody>
        </p:sp>
        <p:sp>
          <p:nvSpPr>
            <p:cNvPr id="25" name="文字方塊 24">
              <a:extLst>
                <a:ext uri="{FF2B5EF4-FFF2-40B4-BE49-F238E27FC236}">
                  <a16:creationId xmlns:a16="http://schemas.microsoft.com/office/drawing/2014/main" id="{13D48CD7-B96F-3CA1-736B-B7F3123F62DD}"/>
                </a:ext>
              </a:extLst>
            </p:cNvPr>
            <p:cNvSpPr txBox="1"/>
            <p:nvPr/>
          </p:nvSpPr>
          <p:spPr>
            <a:xfrm>
              <a:off x="1861548" y="5617192"/>
              <a:ext cx="2548271" cy="830997"/>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Advance Voltage Switching Circuit from +12V to Minor-rail to Provide the Best Stability and Output Quality.</a:t>
              </a:r>
            </a:p>
          </p:txBody>
        </p:sp>
        <p:sp>
          <p:nvSpPr>
            <p:cNvPr id="26" name="文字方塊 25">
              <a:extLst>
                <a:ext uri="{FF2B5EF4-FFF2-40B4-BE49-F238E27FC236}">
                  <a16:creationId xmlns:a16="http://schemas.microsoft.com/office/drawing/2014/main" id="{2FF98B25-CE4C-8E44-D468-9EA5EABC4216}"/>
                </a:ext>
              </a:extLst>
            </p:cNvPr>
            <p:cNvSpPr txBox="1"/>
            <p:nvPr/>
          </p:nvSpPr>
          <p:spPr>
            <a:xfrm>
              <a:off x="4857564" y="5617192"/>
              <a:ext cx="2219797" cy="646331"/>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Supports Industrial Servers/ Workstations with Dual CPU 4+4Pin. </a:t>
              </a:r>
            </a:p>
          </p:txBody>
        </p:sp>
        <p:sp>
          <p:nvSpPr>
            <p:cNvPr id="27" name="文字方塊 26">
              <a:extLst>
                <a:ext uri="{FF2B5EF4-FFF2-40B4-BE49-F238E27FC236}">
                  <a16:creationId xmlns:a16="http://schemas.microsoft.com/office/drawing/2014/main" id="{DE27387E-8807-8ACF-CCB5-838E881FDDA8}"/>
                </a:ext>
              </a:extLst>
            </p:cNvPr>
            <p:cNvSpPr txBox="1"/>
            <p:nvPr/>
          </p:nvSpPr>
          <p:spPr>
            <a:xfrm>
              <a:off x="7416356" y="5617192"/>
              <a:ext cx="2782155" cy="646331"/>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High Power +12V Output Allows for any High-end Graphic Cards under all Power Requirements. </a:t>
              </a:r>
            </a:p>
          </p:txBody>
        </p:sp>
        <p:pic>
          <p:nvPicPr>
            <p:cNvPr id="33" name="圖形 32">
              <a:extLst>
                <a:ext uri="{FF2B5EF4-FFF2-40B4-BE49-F238E27FC236}">
                  <a16:creationId xmlns:a16="http://schemas.microsoft.com/office/drawing/2014/main" id="{641FE2B5-46C4-9F4F-3E02-500D2910D4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6163" y="987076"/>
              <a:ext cx="1876425" cy="1619250"/>
            </a:xfrm>
            <a:prstGeom prst="rect">
              <a:avLst/>
            </a:prstGeom>
          </p:spPr>
        </p:pic>
        <p:pic>
          <p:nvPicPr>
            <p:cNvPr id="35" name="圖形 34">
              <a:extLst>
                <a:ext uri="{FF2B5EF4-FFF2-40B4-BE49-F238E27FC236}">
                  <a16:creationId xmlns:a16="http://schemas.microsoft.com/office/drawing/2014/main" id="{31427E4E-B175-74A0-3714-4201224058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1429" y="987076"/>
              <a:ext cx="1876425" cy="1619250"/>
            </a:xfrm>
            <a:prstGeom prst="rect">
              <a:avLst/>
            </a:prstGeom>
          </p:spPr>
        </p:pic>
        <p:pic>
          <p:nvPicPr>
            <p:cNvPr id="37" name="圖形 36">
              <a:extLst>
                <a:ext uri="{FF2B5EF4-FFF2-40B4-BE49-F238E27FC236}">
                  <a16:creationId xmlns:a16="http://schemas.microsoft.com/office/drawing/2014/main" id="{751E5BC1-25A2-4BA5-1DC2-07A6823471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1486" y="987076"/>
              <a:ext cx="1876425" cy="1619250"/>
            </a:xfrm>
            <a:prstGeom prst="rect">
              <a:avLst/>
            </a:prstGeom>
          </p:spPr>
        </p:pic>
        <p:pic>
          <p:nvPicPr>
            <p:cNvPr id="39" name="圖形 38">
              <a:extLst>
                <a:ext uri="{FF2B5EF4-FFF2-40B4-BE49-F238E27FC236}">
                  <a16:creationId xmlns:a16="http://schemas.microsoft.com/office/drawing/2014/main" id="{9300B651-5486-47F6-711C-3AD2E9DE4B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89279" y="3764085"/>
              <a:ext cx="1876425" cy="1619250"/>
            </a:xfrm>
            <a:prstGeom prst="rect">
              <a:avLst/>
            </a:prstGeom>
          </p:spPr>
        </p:pic>
        <p:pic>
          <p:nvPicPr>
            <p:cNvPr id="43" name="圖形 42">
              <a:extLst>
                <a:ext uri="{FF2B5EF4-FFF2-40B4-BE49-F238E27FC236}">
                  <a16:creationId xmlns:a16="http://schemas.microsoft.com/office/drawing/2014/main" id="{45E6A1C0-FDF8-6025-6224-111D719BB9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30838" y="3764085"/>
              <a:ext cx="1876425" cy="1619250"/>
            </a:xfrm>
            <a:prstGeom prst="rect">
              <a:avLst/>
            </a:prstGeom>
          </p:spPr>
        </p:pic>
        <p:pic>
          <p:nvPicPr>
            <p:cNvPr id="45" name="圖形 44">
              <a:extLst>
                <a:ext uri="{FF2B5EF4-FFF2-40B4-BE49-F238E27FC236}">
                  <a16:creationId xmlns:a16="http://schemas.microsoft.com/office/drawing/2014/main" id="{99A0639D-2573-C472-F9C8-DEB7367A57F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2397" y="3598000"/>
              <a:ext cx="1876425" cy="1838325"/>
            </a:xfrm>
            <a:prstGeom prst="rect">
              <a:avLst/>
            </a:prstGeom>
          </p:spPr>
        </p:pic>
        <p:pic>
          <p:nvPicPr>
            <p:cNvPr id="51" name="圖形 50">
              <a:extLst>
                <a:ext uri="{FF2B5EF4-FFF2-40B4-BE49-F238E27FC236}">
                  <a16:creationId xmlns:a16="http://schemas.microsoft.com/office/drawing/2014/main" id="{29CBBAF3-4909-A4BC-9909-AB0139E3F6A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96220" y="987076"/>
              <a:ext cx="1866900" cy="1619250"/>
            </a:xfrm>
            <a:prstGeom prst="rect">
              <a:avLst/>
            </a:prstGeom>
          </p:spPr>
        </p:pic>
      </p:grpSp>
      <p:sp>
        <p:nvSpPr>
          <p:cNvPr id="4" name="Google Shape;161;p1">
            <a:extLst>
              <a:ext uri="{FF2B5EF4-FFF2-40B4-BE49-F238E27FC236}">
                <a16:creationId xmlns:a16="http://schemas.microsoft.com/office/drawing/2014/main" id="{1589E49F-1F9C-9F23-C101-EA4CF88C9CC3}"/>
              </a:ext>
            </a:extLst>
          </p:cNvPr>
          <p:cNvSpPr txBox="1"/>
          <p:nvPr/>
        </p:nvSpPr>
        <p:spPr>
          <a:xfrm>
            <a:off x="98140" y="354915"/>
            <a:ext cx="2139032" cy="584735"/>
          </a:xfrm>
          <a:prstGeom prst="rect">
            <a:avLst/>
          </a:prstGeom>
          <a:noFill/>
          <a:ln>
            <a:noFill/>
          </a:ln>
        </p:spPr>
        <p:txBody>
          <a:bodyPr spcFirstLastPara="1" wrap="square" lIns="91425" tIns="45700" rIns="91425" bIns="45700" anchor="t" anchorCtr="0">
            <a:spAutoFit/>
          </a:bodyPr>
          <a:lstStyle/>
          <a:p>
            <a:pPr algn="ctr"/>
            <a:r>
              <a:rPr lang="en-US" sz="3200" b="1" dirty="0">
                <a:solidFill>
                  <a:schemeClr val="lt1"/>
                </a:solidFill>
                <a:latin typeface="Gotcha Gothic" panose="02000000000000000000" pitchFamily="2" charset="-120"/>
                <a:ea typeface="Gotcha Gothic" panose="02000000000000000000" pitchFamily="2" charset="-120"/>
                <a:cs typeface="Calibri"/>
                <a:sym typeface="Calibri"/>
              </a:rPr>
              <a:t>Features</a:t>
            </a:r>
            <a:endParaRPr sz="3200" b="1" dirty="0">
              <a:solidFill>
                <a:schemeClr val="lt1"/>
              </a:solidFill>
              <a:latin typeface="Gotcha Gothic" panose="02000000000000000000" pitchFamily="2" charset="-120"/>
              <a:ea typeface="Gotcha Gothic" panose="02000000000000000000" pitchFamily="2" charset="-120"/>
              <a:cs typeface="Calibri"/>
              <a:sym typeface="Calibri"/>
            </a:endParaRPr>
          </a:p>
        </p:txBody>
      </p:sp>
    </p:spTree>
    <p:extLst>
      <p:ext uri="{BB962C8B-B14F-4D97-AF65-F5344CB8AC3E}">
        <p14:creationId xmlns:p14="http://schemas.microsoft.com/office/powerpoint/2010/main" val="16295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0"/>
        <p:cNvGrpSpPr/>
        <p:nvPr/>
      </p:nvGrpSpPr>
      <p:grpSpPr>
        <a:xfrm>
          <a:off x="0" y="0"/>
          <a:ext cx="0" cy="0"/>
          <a:chOff x="0" y="0"/>
          <a:chExt cx="0" cy="0"/>
        </a:xfrm>
      </p:grpSpPr>
      <p:grpSp>
        <p:nvGrpSpPr>
          <p:cNvPr id="8" name="群組 7">
            <a:extLst>
              <a:ext uri="{FF2B5EF4-FFF2-40B4-BE49-F238E27FC236}">
                <a16:creationId xmlns:a16="http://schemas.microsoft.com/office/drawing/2014/main" id="{F07216B1-EAA6-5921-0D30-172096905D5B}"/>
              </a:ext>
            </a:extLst>
          </p:cNvPr>
          <p:cNvGrpSpPr/>
          <p:nvPr/>
        </p:nvGrpSpPr>
        <p:grpSpPr>
          <a:xfrm>
            <a:off x="732321" y="1216638"/>
            <a:ext cx="11128970" cy="5382472"/>
            <a:chOff x="732321" y="1065717"/>
            <a:chExt cx="11128970" cy="5382472"/>
          </a:xfrm>
        </p:grpSpPr>
        <p:pic>
          <p:nvPicPr>
            <p:cNvPr id="15" name="圖形 14">
              <a:extLst>
                <a:ext uri="{FF2B5EF4-FFF2-40B4-BE49-F238E27FC236}">
                  <a16:creationId xmlns:a16="http://schemas.microsoft.com/office/drawing/2014/main" id="{273E0C47-0EA2-0A31-7E19-F0A41917E8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24123" y="3753902"/>
              <a:ext cx="1876425" cy="1619250"/>
            </a:xfrm>
            <a:prstGeom prst="rect">
              <a:avLst/>
            </a:prstGeom>
          </p:spPr>
        </p:pic>
        <p:pic>
          <p:nvPicPr>
            <p:cNvPr id="11" name="圖形 10">
              <a:extLst>
                <a:ext uri="{FF2B5EF4-FFF2-40B4-BE49-F238E27FC236}">
                  <a16:creationId xmlns:a16="http://schemas.microsoft.com/office/drawing/2014/main" id="{D502F9B3-7DD1-2EDC-46A9-1B0AFFEC67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03336" y="3764085"/>
              <a:ext cx="1876425" cy="1790700"/>
            </a:xfrm>
            <a:prstGeom prst="rect">
              <a:avLst/>
            </a:prstGeom>
          </p:spPr>
        </p:pic>
        <p:pic>
          <p:nvPicPr>
            <p:cNvPr id="9" name="圖形 8">
              <a:extLst>
                <a:ext uri="{FF2B5EF4-FFF2-40B4-BE49-F238E27FC236}">
                  <a16:creationId xmlns:a16="http://schemas.microsoft.com/office/drawing/2014/main" id="{F3B9EADE-5A5C-A11A-3A25-35F1D07A9C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03317" y="1078531"/>
              <a:ext cx="1876425" cy="1809750"/>
            </a:xfrm>
            <a:prstGeom prst="rect">
              <a:avLst/>
            </a:prstGeom>
          </p:spPr>
        </p:pic>
        <p:pic>
          <p:nvPicPr>
            <p:cNvPr id="7" name="圖形 6">
              <a:extLst>
                <a:ext uri="{FF2B5EF4-FFF2-40B4-BE49-F238E27FC236}">
                  <a16:creationId xmlns:a16="http://schemas.microsoft.com/office/drawing/2014/main" id="{E61F3A0B-F940-FF1D-E3E7-DABC9FDB20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05073" y="1065717"/>
              <a:ext cx="1914525" cy="1619250"/>
            </a:xfrm>
            <a:prstGeom prst="rect">
              <a:avLst/>
            </a:prstGeom>
          </p:spPr>
        </p:pic>
        <p:pic>
          <p:nvPicPr>
            <p:cNvPr id="5" name="圖形 4">
              <a:extLst>
                <a:ext uri="{FF2B5EF4-FFF2-40B4-BE49-F238E27FC236}">
                  <a16:creationId xmlns:a16="http://schemas.microsoft.com/office/drawing/2014/main" id="{4E0CDB84-955E-D1C2-4FFF-87CF0BC991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78508" y="1066978"/>
              <a:ext cx="1876425" cy="1704975"/>
            </a:xfrm>
            <a:prstGeom prst="rect">
              <a:avLst/>
            </a:prstGeom>
          </p:spPr>
        </p:pic>
        <p:pic>
          <p:nvPicPr>
            <p:cNvPr id="3" name="圖形 2">
              <a:extLst>
                <a:ext uri="{FF2B5EF4-FFF2-40B4-BE49-F238E27FC236}">
                  <a16:creationId xmlns:a16="http://schemas.microsoft.com/office/drawing/2014/main" id="{93EA396A-FAF1-C9AD-7CCC-587118FC933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8732" y="1066978"/>
              <a:ext cx="1876425" cy="1933575"/>
            </a:xfrm>
            <a:prstGeom prst="rect">
              <a:avLst/>
            </a:prstGeom>
          </p:spPr>
        </p:pic>
        <p:sp>
          <p:nvSpPr>
            <p:cNvPr id="21" name="文字方塊 20">
              <a:extLst>
                <a:ext uri="{FF2B5EF4-FFF2-40B4-BE49-F238E27FC236}">
                  <a16:creationId xmlns:a16="http://schemas.microsoft.com/office/drawing/2014/main" id="{A5753528-0A85-3445-F5C4-FF5B0E156699}"/>
                </a:ext>
              </a:extLst>
            </p:cNvPr>
            <p:cNvSpPr txBox="1"/>
            <p:nvPr/>
          </p:nvSpPr>
          <p:spPr>
            <a:xfrm>
              <a:off x="732321" y="2881471"/>
              <a:ext cx="2475654" cy="646331"/>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120mm Fluid Dynamic Bearing Fan Optimized for Silence and Long Service Life.</a:t>
              </a:r>
              <a:endParaRPr lang="en-US" altLang="zh-TW" sz="1200" dirty="0">
                <a:solidFill>
                  <a:schemeClr val="dk1"/>
                </a:solidFill>
                <a:latin typeface="Roboto" panose="02000000000000000000" pitchFamily="2" charset="0"/>
                <a:ea typeface="Roboto" panose="02000000000000000000" pitchFamily="2" charset="0"/>
                <a:cs typeface="Calibri"/>
                <a:sym typeface="Calibri"/>
              </a:endParaRPr>
            </a:p>
          </p:txBody>
        </p:sp>
        <p:sp>
          <p:nvSpPr>
            <p:cNvPr id="22" name="文字方塊 21">
              <a:extLst>
                <a:ext uri="{FF2B5EF4-FFF2-40B4-BE49-F238E27FC236}">
                  <a16:creationId xmlns:a16="http://schemas.microsoft.com/office/drawing/2014/main" id="{6528B710-0897-C938-8C9A-080BD7FFD28B}"/>
                </a:ext>
              </a:extLst>
            </p:cNvPr>
            <p:cNvSpPr txBox="1"/>
            <p:nvPr/>
          </p:nvSpPr>
          <p:spPr>
            <a:xfrm>
              <a:off x="3736257" y="2881471"/>
              <a:ext cx="2050228" cy="276999"/>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Smart Fan Control Curve. </a:t>
              </a:r>
              <a:endParaRPr lang="en-US" altLang="zh-TW" sz="1200" dirty="0">
                <a:solidFill>
                  <a:schemeClr val="dk1"/>
                </a:solidFill>
                <a:latin typeface="Roboto" panose="02000000000000000000" pitchFamily="2" charset="0"/>
                <a:ea typeface="Roboto" panose="02000000000000000000" pitchFamily="2" charset="0"/>
                <a:cs typeface="Calibri"/>
                <a:sym typeface="Calibri"/>
              </a:endParaRPr>
            </a:p>
          </p:txBody>
        </p:sp>
        <p:sp>
          <p:nvSpPr>
            <p:cNvPr id="23" name="文字方塊 22">
              <a:extLst>
                <a:ext uri="{FF2B5EF4-FFF2-40B4-BE49-F238E27FC236}">
                  <a16:creationId xmlns:a16="http://schemas.microsoft.com/office/drawing/2014/main" id="{18070E2B-3AB5-1540-CD0E-F3A8213F1CBD}"/>
                </a:ext>
              </a:extLst>
            </p:cNvPr>
            <p:cNvSpPr txBox="1"/>
            <p:nvPr/>
          </p:nvSpPr>
          <p:spPr>
            <a:xfrm>
              <a:off x="6002469" y="2881471"/>
              <a:ext cx="2719732" cy="461665"/>
            </a:xfrm>
            <a:prstGeom prst="rect">
              <a:avLst/>
            </a:prstGeom>
            <a:noFill/>
          </p:spPr>
          <p:txBody>
            <a:bodyPr wrap="square" rtlCol="0">
              <a:spAutoFit/>
            </a:bodyPr>
            <a:lstStyle/>
            <a:p>
              <a:r>
                <a:rPr lang="en-US" altLang="zh-TW" sz="1200" dirty="0">
                  <a:solidFill>
                    <a:schemeClr val="lt1"/>
                  </a:solidFill>
                  <a:latin typeface="Roboto" panose="02000000000000000000" pitchFamily="2" charset="0"/>
                  <a:ea typeface="Roboto" panose="02000000000000000000" pitchFamily="2" charset="0"/>
                  <a:cs typeface="Calibri"/>
                  <a:sym typeface="Calibri"/>
                </a:rPr>
                <a:t>18AWG Long Output Cables: 650mm for CPU &amp; PCI-E 2.0.</a:t>
              </a:r>
            </a:p>
          </p:txBody>
        </p:sp>
        <p:sp>
          <p:nvSpPr>
            <p:cNvPr id="24" name="文字方塊 23">
              <a:extLst>
                <a:ext uri="{FF2B5EF4-FFF2-40B4-BE49-F238E27FC236}">
                  <a16:creationId xmlns:a16="http://schemas.microsoft.com/office/drawing/2014/main" id="{73981B9E-06E1-A4C4-19B8-872923913C67}"/>
                </a:ext>
              </a:extLst>
            </p:cNvPr>
            <p:cNvSpPr txBox="1"/>
            <p:nvPr/>
          </p:nvSpPr>
          <p:spPr>
            <a:xfrm>
              <a:off x="8928303" y="2881471"/>
              <a:ext cx="2932988" cy="461665"/>
            </a:xfrm>
            <a:prstGeom prst="rect">
              <a:avLst/>
            </a:prstGeom>
            <a:noFill/>
          </p:spPr>
          <p:txBody>
            <a:bodyPr wrap="square" rtlCol="0">
              <a:spAutoFit/>
            </a:bodyPr>
            <a:lstStyle/>
            <a:p>
              <a:pPr>
                <a:buClr>
                  <a:schemeClr val="dk1"/>
                </a:buClr>
              </a:pPr>
              <a:r>
                <a:rPr lang="en-US" altLang="zh-TW" sz="1200" dirty="0">
                  <a:solidFill>
                    <a:schemeClr val="lt1"/>
                  </a:solidFill>
                  <a:latin typeface="Calibri"/>
                  <a:ea typeface="Calibri"/>
                  <a:cs typeface="Calibri"/>
                  <a:sym typeface="Calibri"/>
                </a:rPr>
                <a:t>Ensure Tight DC Voltage Regulation and Extended Component Life.</a:t>
              </a:r>
            </a:p>
          </p:txBody>
        </p:sp>
        <p:sp>
          <p:nvSpPr>
            <p:cNvPr id="25" name="文字方塊 24">
              <a:extLst>
                <a:ext uri="{FF2B5EF4-FFF2-40B4-BE49-F238E27FC236}">
                  <a16:creationId xmlns:a16="http://schemas.microsoft.com/office/drawing/2014/main" id="{13D48CD7-B96F-3CA1-736B-B7F3123F62DD}"/>
                </a:ext>
              </a:extLst>
            </p:cNvPr>
            <p:cNvSpPr txBox="1"/>
            <p:nvPr/>
          </p:nvSpPr>
          <p:spPr>
            <a:xfrm>
              <a:off x="995484" y="5617192"/>
              <a:ext cx="4492128" cy="830997"/>
            </a:xfrm>
            <a:prstGeom prst="rect">
              <a:avLst/>
            </a:prstGeom>
            <a:noFill/>
          </p:spPr>
          <p:txBody>
            <a:bodyPr wrap="square" rtlCol="0">
              <a:spAutoFit/>
            </a:bodyPr>
            <a:lstStyle/>
            <a:p>
              <a:pPr>
                <a:buClr>
                  <a:schemeClr val="dk1"/>
                </a:buClr>
              </a:pPr>
              <a:r>
                <a:rPr lang="en-US" altLang="zh-TW" sz="1200" dirty="0">
                  <a:solidFill>
                    <a:schemeClr val="lt1"/>
                  </a:solidFill>
                  <a:latin typeface="Calibri"/>
                  <a:ea typeface="Calibri"/>
                  <a:cs typeface="Calibri"/>
                  <a:sym typeface="Calibri"/>
                </a:rPr>
                <a:t>Over-Current Protection (OCP)      Over Voltage Protection (OVP)</a:t>
              </a:r>
              <a:endParaRPr lang="en-US" altLang="zh-TW" sz="1200" dirty="0">
                <a:solidFill>
                  <a:schemeClr val="dk1"/>
                </a:solidFill>
              </a:endParaRPr>
            </a:p>
            <a:p>
              <a:pPr>
                <a:buClr>
                  <a:schemeClr val="dk1"/>
                </a:buClr>
              </a:pPr>
              <a:r>
                <a:rPr lang="en-US" altLang="zh-TW" sz="1200" dirty="0">
                  <a:solidFill>
                    <a:schemeClr val="lt1"/>
                  </a:solidFill>
                  <a:latin typeface="Calibri"/>
                  <a:ea typeface="Calibri"/>
                  <a:cs typeface="Calibri"/>
                  <a:sym typeface="Calibri"/>
                </a:rPr>
                <a:t>Under Voltage Protection (UVP)    Over Power Protection (OPP)</a:t>
              </a:r>
            </a:p>
            <a:p>
              <a:pPr>
                <a:buClr>
                  <a:schemeClr val="dk1"/>
                </a:buClr>
              </a:pPr>
              <a:r>
                <a:rPr lang="en-US" altLang="zh-TW" sz="1200" dirty="0">
                  <a:solidFill>
                    <a:schemeClr val="lt1"/>
                  </a:solidFill>
                  <a:latin typeface="Calibri"/>
                  <a:ea typeface="Calibri"/>
                  <a:cs typeface="Calibri"/>
                  <a:sym typeface="Calibri"/>
                </a:rPr>
                <a:t>Short Circuit Protection (SCP)         Over Temperature Protection (OTP)</a:t>
              </a:r>
            </a:p>
            <a:p>
              <a:pPr>
                <a:buClr>
                  <a:schemeClr val="dk1"/>
                </a:buClr>
              </a:pPr>
              <a:r>
                <a:rPr lang="en-US" altLang="zh-TW" sz="1200" dirty="0">
                  <a:solidFill>
                    <a:schemeClr val="lt1"/>
                  </a:solidFill>
                  <a:latin typeface="Calibri"/>
                  <a:ea typeface="Calibri"/>
                  <a:cs typeface="Calibri"/>
                  <a:sym typeface="Calibri"/>
                </a:rPr>
                <a:t>No Load Operation (NLO)                Surge &amp; Inrush Protection (SIP)</a:t>
              </a:r>
            </a:p>
          </p:txBody>
        </p:sp>
        <p:sp>
          <p:nvSpPr>
            <p:cNvPr id="26" name="文字方塊 25">
              <a:extLst>
                <a:ext uri="{FF2B5EF4-FFF2-40B4-BE49-F238E27FC236}">
                  <a16:creationId xmlns:a16="http://schemas.microsoft.com/office/drawing/2014/main" id="{2FF98B25-CE4C-8E44-D468-9EA5EABC4216}"/>
                </a:ext>
              </a:extLst>
            </p:cNvPr>
            <p:cNvSpPr txBox="1"/>
            <p:nvPr/>
          </p:nvSpPr>
          <p:spPr>
            <a:xfrm>
              <a:off x="6305006" y="5617192"/>
              <a:ext cx="2381683" cy="461665"/>
            </a:xfrm>
            <a:prstGeom prst="rect">
              <a:avLst/>
            </a:prstGeom>
            <a:noFill/>
          </p:spPr>
          <p:txBody>
            <a:bodyPr wrap="square" rtlCol="0">
              <a:spAutoFit/>
            </a:bodyPr>
            <a:lstStyle/>
            <a:p>
              <a:r>
                <a:rPr lang="en-US" altLang="zh-TW" sz="1200" dirty="0">
                  <a:solidFill>
                    <a:schemeClr val="lt1"/>
                  </a:solidFill>
                  <a:latin typeface="Calibri"/>
                  <a:ea typeface="Calibri"/>
                  <a:cs typeface="Calibri"/>
                  <a:sym typeface="Calibri"/>
                </a:rPr>
                <a:t>6+2 Pin PCI-E 2.0 Connectors for Multi-GPU Support.</a:t>
              </a:r>
            </a:p>
          </p:txBody>
        </p:sp>
        <p:sp>
          <p:nvSpPr>
            <p:cNvPr id="27" name="文字方塊 26">
              <a:extLst>
                <a:ext uri="{FF2B5EF4-FFF2-40B4-BE49-F238E27FC236}">
                  <a16:creationId xmlns:a16="http://schemas.microsoft.com/office/drawing/2014/main" id="{DE27387E-8807-8ACF-CCB5-838E881FDDA8}"/>
                </a:ext>
              </a:extLst>
            </p:cNvPr>
            <p:cNvSpPr txBox="1"/>
            <p:nvPr/>
          </p:nvSpPr>
          <p:spPr>
            <a:xfrm>
              <a:off x="9150687" y="5617192"/>
              <a:ext cx="2381683" cy="461665"/>
            </a:xfrm>
            <a:prstGeom prst="rect">
              <a:avLst/>
            </a:prstGeom>
            <a:noFill/>
          </p:spPr>
          <p:txBody>
            <a:bodyPr wrap="square" rtlCol="0">
              <a:spAutoFit/>
            </a:bodyPr>
            <a:lstStyle/>
            <a:p>
              <a:r>
                <a:rPr lang="en-US" altLang="zh-TW" sz="1200" dirty="0">
                  <a:solidFill>
                    <a:schemeClr val="lt1"/>
                  </a:solidFill>
                  <a:latin typeface="Calibri"/>
                  <a:ea typeface="Calibri"/>
                  <a:cs typeface="Calibri"/>
                  <a:sym typeface="Calibri"/>
                </a:rPr>
                <a:t>Complies with the Latest European Environmental Regulations.</a:t>
              </a:r>
              <a:endParaRPr lang="en-US" altLang="zh-TW" sz="1200" dirty="0">
                <a:solidFill>
                  <a:schemeClr val="dk1"/>
                </a:solidFill>
                <a:latin typeface="Calibri"/>
                <a:ea typeface="Calibri"/>
                <a:cs typeface="Calibri"/>
                <a:sym typeface="Calibri"/>
              </a:endParaRPr>
            </a:p>
          </p:txBody>
        </p:sp>
        <p:pic>
          <p:nvPicPr>
            <p:cNvPr id="2" name="圖形 1">
              <a:extLst>
                <a:ext uri="{FF2B5EF4-FFF2-40B4-BE49-F238E27FC236}">
                  <a16:creationId xmlns:a16="http://schemas.microsoft.com/office/drawing/2014/main" id="{38501350-2BDB-F215-E4FC-A6A20A7EC7E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13593" y="3753902"/>
              <a:ext cx="1876425" cy="1905000"/>
            </a:xfrm>
            <a:prstGeom prst="rect">
              <a:avLst/>
            </a:prstGeom>
          </p:spPr>
        </p:pic>
      </p:grpSp>
      <p:sp>
        <p:nvSpPr>
          <p:cNvPr id="10" name="Google Shape;161;p1">
            <a:extLst>
              <a:ext uri="{FF2B5EF4-FFF2-40B4-BE49-F238E27FC236}">
                <a16:creationId xmlns:a16="http://schemas.microsoft.com/office/drawing/2014/main" id="{8880C760-4339-587D-108E-8B9D1B0990EF}"/>
              </a:ext>
            </a:extLst>
          </p:cNvPr>
          <p:cNvSpPr txBox="1"/>
          <p:nvPr/>
        </p:nvSpPr>
        <p:spPr>
          <a:xfrm>
            <a:off x="98140" y="354915"/>
            <a:ext cx="2139032" cy="584735"/>
          </a:xfrm>
          <a:prstGeom prst="rect">
            <a:avLst/>
          </a:prstGeom>
          <a:noFill/>
          <a:ln>
            <a:noFill/>
          </a:ln>
        </p:spPr>
        <p:txBody>
          <a:bodyPr spcFirstLastPara="1" wrap="square" lIns="91425" tIns="45700" rIns="91425" bIns="45700" anchor="t" anchorCtr="0">
            <a:spAutoFit/>
          </a:bodyPr>
          <a:lstStyle/>
          <a:p>
            <a:pPr algn="ctr"/>
            <a:r>
              <a:rPr lang="en-US" sz="3200" b="1" dirty="0">
                <a:solidFill>
                  <a:schemeClr val="lt1"/>
                </a:solidFill>
                <a:latin typeface="Gotcha Gothic" panose="02000000000000000000" pitchFamily="2" charset="-120"/>
                <a:ea typeface="Gotcha Gothic" panose="02000000000000000000" pitchFamily="2" charset="-120"/>
                <a:cs typeface="Calibri"/>
                <a:sym typeface="Calibri"/>
              </a:rPr>
              <a:t>Features</a:t>
            </a:r>
            <a:endParaRPr sz="3200" b="1" dirty="0">
              <a:solidFill>
                <a:schemeClr val="lt1"/>
              </a:solidFill>
              <a:latin typeface="Gotcha Gothic" panose="02000000000000000000" pitchFamily="2" charset="-120"/>
              <a:ea typeface="Gotcha Gothic" panose="02000000000000000000" pitchFamily="2" charset="-120"/>
              <a:cs typeface="Calibri"/>
              <a:sym typeface="Calibri"/>
            </a:endParaRPr>
          </a:p>
        </p:txBody>
      </p:sp>
    </p:spTree>
    <p:extLst>
      <p:ext uri="{BB962C8B-B14F-4D97-AF65-F5344CB8AC3E}">
        <p14:creationId xmlns:p14="http://schemas.microsoft.com/office/powerpoint/2010/main" val="915209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 name="圖片 3">
            <a:extLst>
              <a:ext uri="{FF2B5EF4-FFF2-40B4-BE49-F238E27FC236}">
                <a16:creationId xmlns:a16="http://schemas.microsoft.com/office/drawing/2014/main" id="{ECA3CD94-B832-5B38-45C2-61C61BE6E0EE}"/>
              </a:ext>
            </a:extLst>
          </p:cNvPr>
          <p:cNvPicPr>
            <a:picLocks noChangeAspect="1"/>
          </p:cNvPicPr>
          <p:nvPr/>
        </p:nvPicPr>
        <p:blipFill>
          <a:blip r:embed="rId3"/>
          <a:srcRect l="14054"/>
          <a:stretch>
            <a:fillRect/>
          </a:stretch>
        </p:blipFill>
        <p:spPr>
          <a:xfrm>
            <a:off x="-1" y="35990"/>
            <a:ext cx="5894171" cy="6858000"/>
          </a:xfrm>
          <a:prstGeom prst="rect">
            <a:avLst/>
          </a:prstGeom>
        </p:spPr>
      </p:pic>
      <p:sp>
        <p:nvSpPr>
          <p:cNvPr id="7" name="文字方塊 6">
            <a:extLst>
              <a:ext uri="{FF2B5EF4-FFF2-40B4-BE49-F238E27FC236}">
                <a16:creationId xmlns:a16="http://schemas.microsoft.com/office/drawing/2014/main" id="{38C490D6-4E59-435F-882E-6A0E165674CB}"/>
              </a:ext>
            </a:extLst>
          </p:cNvPr>
          <p:cNvSpPr txBox="1"/>
          <p:nvPr/>
        </p:nvSpPr>
        <p:spPr>
          <a:xfrm>
            <a:off x="6022289" y="2071650"/>
            <a:ext cx="5352838" cy="2123658"/>
          </a:xfrm>
          <a:prstGeom prst="rect">
            <a:avLst/>
          </a:prstGeom>
          <a:noFill/>
        </p:spPr>
        <p:txBody>
          <a:bodyPr wrap="square" rtlCol="0">
            <a:spAutoFit/>
          </a:bodyPr>
          <a:lstStyle/>
          <a:p>
            <a:r>
              <a:rPr lang="en-US" altLang="zh-TW" sz="1200" dirty="0">
                <a:solidFill>
                  <a:schemeClr val="bg1"/>
                </a:solidFill>
                <a:latin typeface="Roboto" panose="02000000000000000000" pitchFamily="2" charset="0"/>
                <a:ea typeface="Roboto" panose="02000000000000000000" pitchFamily="2" charset="0"/>
              </a:rPr>
              <a:t>The PCIe Gen 5 12+4Pin modular cable allows the power supply to support PCIe Gen 5 advanced graphics cards.</a:t>
            </a:r>
            <a:br>
              <a:rPr lang="en-US" altLang="zh-TW" sz="1200" dirty="0">
                <a:solidFill>
                  <a:srgbClr val="FF0000"/>
                </a:solidFill>
                <a:latin typeface="Roboto" panose="02000000000000000000" pitchFamily="2" charset="0"/>
                <a:ea typeface="Roboto" panose="02000000000000000000" pitchFamily="2" charset="0"/>
              </a:rPr>
            </a:br>
            <a:r>
              <a:rPr lang="en-US" altLang="zh-TW" sz="1200" dirty="0">
                <a:solidFill>
                  <a:schemeClr val="bg1"/>
                </a:solidFill>
                <a:latin typeface="Roboto" panose="02000000000000000000" pitchFamily="2" charset="0"/>
                <a:ea typeface="Roboto" panose="02000000000000000000" pitchFamily="2" charset="0"/>
              </a:rPr>
              <a:t>This cable conforms with the UL specifications for 16AWG - UL 1007 cable standard offering</a:t>
            </a:r>
            <a:r>
              <a:rPr lang="zh-TW" altLang="en-US" sz="1200" dirty="0">
                <a:solidFill>
                  <a:schemeClr val="bg1"/>
                </a:solidFill>
                <a:latin typeface="Roboto" panose="02000000000000000000" pitchFamily="2" charset="0"/>
              </a:rPr>
              <a:t> excellent </a:t>
            </a:r>
            <a:r>
              <a:rPr lang="en-US" altLang="zh-TW" sz="1200" dirty="0">
                <a:solidFill>
                  <a:schemeClr val="bg1"/>
                </a:solidFill>
                <a:latin typeface="Roboto" panose="02000000000000000000" pitchFamily="2" charset="0"/>
                <a:ea typeface="Roboto" panose="02000000000000000000" pitchFamily="2" charset="0"/>
              </a:rPr>
              <a:t>conductivity and </a:t>
            </a:r>
            <a:r>
              <a:rPr lang="zh-TW" altLang="en-US" sz="1200" dirty="0">
                <a:solidFill>
                  <a:schemeClr val="bg1"/>
                </a:solidFill>
                <a:latin typeface="Roboto" panose="02000000000000000000" pitchFamily="2" charset="0"/>
              </a:rPr>
              <a:t>heat resistance</a:t>
            </a:r>
            <a:r>
              <a:rPr lang="en-US" altLang="zh-TW" sz="1200" dirty="0">
                <a:solidFill>
                  <a:schemeClr val="bg1"/>
                </a:solidFill>
                <a:latin typeface="Roboto" panose="02000000000000000000" pitchFamily="2" charset="0"/>
                <a:ea typeface="Roboto" panose="02000000000000000000" pitchFamily="2" charset="0"/>
              </a:rPr>
              <a:t>. The</a:t>
            </a:r>
            <a:r>
              <a:rPr lang="zh-TW" altLang="en-US" sz="1200" dirty="0">
                <a:solidFill>
                  <a:schemeClr val="bg1"/>
                </a:solidFill>
                <a:latin typeface="Roboto" panose="02000000000000000000" pitchFamily="2" charset="0"/>
              </a:rPr>
              <a:t> terminal</a:t>
            </a:r>
            <a:r>
              <a:rPr lang="en-US" altLang="zh-TW" sz="1200" dirty="0">
                <a:solidFill>
                  <a:schemeClr val="bg1"/>
                </a:solidFill>
                <a:latin typeface="Roboto" panose="02000000000000000000" pitchFamily="2" charset="0"/>
                <a:ea typeface="Roboto" panose="02000000000000000000" pitchFamily="2" charset="0"/>
              </a:rPr>
              <a:t>s of the connectors are</a:t>
            </a:r>
            <a:r>
              <a:rPr lang="zh-TW" altLang="en-US" sz="1200" dirty="0">
                <a:solidFill>
                  <a:schemeClr val="bg1"/>
                </a:solidFill>
                <a:latin typeface="Roboto" panose="02000000000000000000" pitchFamily="2" charset="0"/>
              </a:rPr>
              <a:t> made of</a:t>
            </a:r>
            <a:r>
              <a:rPr lang="en-US" altLang="zh-TW" sz="1200" dirty="0">
                <a:solidFill>
                  <a:schemeClr val="bg1"/>
                </a:solidFill>
                <a:latin typeface="Roboto" panose="02000000000000000000" pitchFamily="2" charset="0"/>
                <a:ea typeface="Roboto" panose="02000000000000000000" pitchFamily="2" charset="0"/>
              </a:rPr>
              <a:t> a</a:t>
            </a:r>
            <a:r>
              <a:rPr lang="zh-TW" altLang="en-US" sz="1200" dirty="0">
                <a:solidFill>
                  <a:schemeClr val="bg1"/>
                </a:solidFill>
                <a:latin typeface="Roboto" panose="02000000000000000000" pitchFamily="2" charset="0"/>
              </a:rPr>
              <a:t> high-quality copper alloy, which can carry a current of </a:t>
            </a:r>
            <a:r>
              <a:rPr lang="en-US" altLang="zh-TW" sz="1200" dirty="0">
                <a:solidFill>
                  <a:schemeClr val="bg1"/>
                </a:solidFill>
                <a:latin typeface="Roboto" panose="02000000000000000000" pitchFamily="2" charset="0"/>
                <a:ea typeface="Roboto" panose="02000000000000000000" pitchFamily="2" charset="0"/>
              </a:rPr>
              <a:t>up to </a:t>
            </a:r>
            <a:r>
              <a:rPr lang="zh-TW" altLang="en-US" sz="1200" dirty="0">
                <a:solidFill>
                  <a:schemeClr val="bg1"/>
                </a:solidFill>
                <a:latin typeface="Roboto" panose="02000000000000000000" pitchFamily="2" charset="0"/>
              </a:rPr>
              <a:t>9.2A per pin</a:t>
            </a:r>
            <a:r>
              <a:rPr lang="en-US" altLang="zh-TW" sz="1200" dirty="0">
                <a:solidFill>
                  <a:schemeClr val="bg1"/>
                </a:solidFill>
                <a:latin typeface="Roboto" panose="02000000000000000000" pitchFamily="2" charset="0"/>
                <a:ea typeface="Roboto" panose="02000000000000000000" pitchFamily="2" charset="0"/>
              </a:rPr>
              <a:t> with minimum resistance resulting in excellent conductivity</a:t>
            </a:r>
            <a:r>
              <a:rPr lang="zh-TW" altLang="en-US" sz="1200" dirty="0">
                <a:solidFill>
                  <a:schemeClr val="bg1"/>
                </a:solidFill>
                <a:latin typeface="Roboto" panose="02000000000000000000" pitchFamily="2" charset="0"/>
              </a:rPr>
              <a:t>.</a:t>
            </a:r>
          </a:p>
          <a:p>
            <a:r>
              <a:rPr lang="en-US" altLang="zh-TW" sz="1200" dirty="0">
                <a:solidFill>
                  <a:schemeClr val="bg1"/>
                </a:solidFill>
                <a:latin typeface="Roboto" panose="02000000000000000000" pitchFamily="2" charset="0"/>
                <a:ea typeface="Roboto" panose="02000000000000000000" pitchFamily="2" charset="0"/>
              </a:rPr>
              <a:t>Our connectors are adopting the 4 Spring design as suggested by Intel. According to Intel, the advantage of the 4 SRPING design is that it is more reliable, durable, and it can provide a more secure connection compared to the traditional design. </a:t>
            </a:r>
            <a:endParaRPr lang="zh-TW" altLang="en-US" sz="1200" dirty="0">
              <a:solidFill>
                <a:srgbClr val="FF0000"/>
              </a:solidFill>
              <a:latin typeface="Roboto" panose="02000000000000000000" pitchFamily="2" charset="0"/>
            </a:endParaRPr>
          </a:p>
        </p:txBody>
      </p:sp>
      <p:sp>
        <p:nvSpPr>
          <p:cNvPr id="406" name="Google Shape;406;p15"/>
          <p:cNvSpPr txBox="1"/>
          <p:nvPr/>
        </p:nvSpPr>
        <p:spPr>
          <a:xfrm>
            <a:off x="5717871" y="1588744"/>
            <a:ext cx="5961674" cy="523180"/>
          </a:xfrm>
          <a:prstGeom prst="rect">
            <a:avLst/>
          </a:prstGeom>
          <a:noFill/>
          <a:ln>
            <a:noFill/>
          </a:ln>
        </p:spPr>
        <p:txBody>
          <a:bodyPr spcFirstLastPara="1" wrap="square" lIns="91425" tIns="45700" rIns="91425" bIns="45700" anchor="t" anchorCtr="0">
            <a:spAutoFit/>
          </a:bodyPr>
          <a:lstStyle/>
          <a:p>
            <a:pPr algn="ctr"/>
            <a:r>
              <a:rPr lang="en-US" altLang="zh-TW" sz="2800" b="1" dirty="0">
                <a:solidFill>
                  <a:schemeClr val="bg1"/>
                </a:solidFill>
                <a:latin typeface="Gotcha Gothic" panose="02000000000000000000" pitchFamily="2" charset="-120"/>
                <a:ea typeface="Gotcha Gothic" panose="02000000000000000000" pitchFamily="2" charset="-120"/>
              </a:rPr>
              <a:t>The PCIe Gen 5 12+4Pin Modular Cable</a:t>
            </a:r>
            <a:endParaRPr sz="2800" b="1" dirty="0">
              <a:solidFill>
                <a:schemeClr val="bg1"/>
              </a:solidFill>
              <a:latin typeface="Gotcha Gothic" panose="02000000000000000000" pitchFamily="2" charset="-120"/>
              <a:ea typeface="Gotcha Gothic" panose="02000000000000000000" pitchFamily="2" charset="-120"/>
              <a:cs typeface="Calibri"/>
              <a:sym typeface="Calibri"/>
            </a:endParaRPr>
          </a:p>
        </p:txBody>
      </p:sp>
      <p:grpSp>
        <p:nvGrpSpPr>
          <p:cNvPr id="30" name="群組 29">
            <a:extLst>
              <a:ext uri="{FF2B5EF4-FFF2-40B4-BE49-F238E27FC236}">
                <a16:creationId xmlns:a16="http://schemas.microsoft.com/office/drawing/2014/main" id="{EDF70AEE-9634-099D-359F-1DDC9F42E11F}"/>
              </a:ext>
            </a:extLst>
          </p:cNvPr>
          <p:cNvGrpSpPr/>
          <p:nvPr/>
        </p:nvGrpSpPr>
        <p:grpSpPr>
          <a:xfrm>
            <a:off x="4764715" y="4226636"/>
            <a:ext cx="7164602" cy="2667354"/>
            <a:chOff x="0" y="4147735"/>
            <a:chExt cx="7359345" cy="2739856"/>
          </a:xfrm>
        </p:grpSpPr>
        <p:pic>
          <p:nvPicPr>
            <p:cNvPr id="29" name="圖片 28">
              <a:extLst>
                <a:ext uri="{FF2B5EF4-FFF2-40B4-BE49-F238E27FC236}">
                  <a16:creationId xmlns:a16="http://schemas.microsoft.com/office/drawing/2014/main" id="{FA44007D-B05B-04A8-489F-EF775AD641E9}"/>
                </a:ext>
              </a:extLst>
            </p:cNvPr>
            <p:cNvPicPr>
              <a:picLocks noChangeAspect="1"/>
            </p:cNvPicPr>
            <p:nvPr/>
          </p:nvPicPr>
          <p:blipFill rotWithShape="1">
            <a:blip r:embed="rId4"/>
            <a:srcRect l="9959" t="1140" r="854" b="12751"/>
            <a:stretch/>
          </p:blipFill>
          <p:spPr>
            <a:xfrm>
              <a:off x="0" y="4254685"/>
              <a:ext cx="3314628" cy="2603315"/>
            </a:xfrm>
            <a:prstGeom prst="rect">
              <a:avLst/>
            </a:prstGeom>
          </p:spPr>
        </p:pic>
        <p:pic>
          <p:nvPicPr>
            <p:cNvPr id="9" name="Picture 4">
              <a:extLst>
                <a:ext uri="{FF2B5EF4-FFF2-40B4-BE49-F238E27FC236}">
                  <a16:creationId xmlns:a16="http://schemas.microsoft.com/office/drawing/2014/main" id="{ABAEDABC-C58C-2B77-9BD3-B2C7C3F6C6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92" r="9162"/>
            <a:stretch/>
          </p:blipFill>
          <p:spPr bwMode="auto">
            <a:xfrm>
              <a:off x="3409346" y="4147735"/>
              <a:ext cx="3571335" cy="2739856"/>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a:extLst>
                <a:ext uri="{FF2B5EF4-FFF2-40B4-BE49-F238E27FC236}">
                  <a16:creationId xmlns:a16="http://schemas.microsoft.com/office/drawing/2014/main" id="{2DE78C24-AE33-551C-0CC2-45A395D07D3C}"/>
                </a:ext>
              </a:extLst>
            </p:cNvPr>
            <p:cNvPicPr>
              <a:picLocks noChangeAspect="1"/>
            </p:cNvPicPr>
            <p:nvPr/>
          </p:nvPicPr>
          <p:blipFill>
            <a:blip r:embed="rId6"/>
            <a:stretch>
              <a:fillRect/>
            </a:stretch>
          </p:blipFill>
          <p:spPr>
            <a:xfrm>
              <a:off x="4223704" y="6171548"/>
              <a:ext cx="2311542" cy="437140"/>
            </a:xfrm>
            <a:prstGeom prst="rect">
              <a:avLst/>
            </a:prstGeom>
          </p:spPr>
        </p:pic>
        <p:pic>
          <p:nvPicPr>
            <p:cNvPr id="12" name="圖片 11">
              <a:extLst>
                <a:ext uri="{FF2B5EF4-FFF2-40B4-BE49-F238E27FC236}">
                  <a16:creationId xmlns:a16="http://schemas.microsoft.com/office/drawing/2014/main" id="{D3F3998F-78EF-3CEA-0B27-5D8C2F81FD1A}"/>
                </a:ext>
              </a:extLst>
            </p:cNvPr>
            <p:cNvPicPr>
              <a:picLocks noChangeAspect="1"/>
            </p:cNvPicPr>
            <p:nvPr/>
          </p:nvPicPr>
          <p:blipFill>
            <a:blip r:embed="rId7"/>
            <a:stretch>
              <a:fillRect/>
            </a:stretch>
          </p:blipFill>
          <p:spPr>
            <a:xfrm>
              <a:off x="0" y="6171548"/>
              <a:ext cx="2437204" cy="437140"/>
            </a:xfrm>
            <a:prstGeom prst="rect">
              <a:avLst/>
            </a:prstGeom>
          </p:spPr>
        </p:pic>
        <p:pic>
          <p:nvPicPr>
            <p:cNvPr id="15" name="圖形 14">
              <a:extLst>
                <a:ext uri="{FF2B5EF4-FFF2-40B4-BE49-F238E27FC236}">
                  <a16:creationId xmlns:a16="http://schemas.microsoft.com/office/drawing/2014/main" id="{908B6CC9-E600-2858-4AEE-FA1CA1306A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05681" y="5640769"/>
              <a:ext cx="749845" cy="749845"/>
            </a:xfrm>
            <a:prstGeom prst="rect">
              <a:avLst/>
            </a:prstGeom>
          </p:spPr>
        </p:pic>
        <p:pic>
          <p:nvPicPr>
            <p:cNvPr id="19" name="圖形 18">
              <a:extLst>
                <a:ext uri="{FF2B5EF4-FFF2-40B4-BE49-F238E27FC236}">
                  <a16:creationId xmlns:a16="http://schemas.microsoft.com/office/drawing/2014/main" id="{5BF8A6E1-7BC0-17C1-6740-E2C3B8D9B9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9500" y="5640769"/>
              <a:ext cx="749845" cy="749845"/>
            </a:xfrm>
            <a:prstGeom prst="rect">
              <a:avLst/>
            </a:prstGeom>
          </p:spPr>
        </p:pic>
      </p:grpSp>
      <p:sp>
        <p:nvSpPr>
          <p:cNvPr id="5" name="Google Shape;407;p15">
            <a:extLst>
              <a:ext uri="{FF2B5EF4-FFF2-40B4-BE49-F238E27FC236}">
                <a16:creationId xmlns:a16="http://schemas.microsoft.com/office/drawing/2014/main" id="{D153BB77-6BC5-5611-7388-A67814C85688}"/>
              </a:ext>
            </a:extLst>
          </p:cNvPr>
          <p:cNvSpPr txBox="1"/>
          <p:nvPr/>
        </p:nvSpPr>
        <p:spPr>
          <a:xfrm>
            <a:off x="2329729" y="281787"/>
            <a:ext cx="3176366" cy="523180"/>
          </a:xfrm>
          <a:prstGeom prst="rect">
            <a:avLst/>
          </a:prstGeom>
          <a:noFill/>
          <a:ln>
            <a:noFill/>
          </a:ln>
        </p:spPr>
        <p:txBody>
          <a:bodyPr spcFirstLastPara="1" wrap="square" lIns="91425" tIns="45700" rIns="91425" bIns="45700" anchor="t" anchorCtr="0">
            <a:spAutoFit/>
          </a:bodyPr>
          <a:lstStyle/>
          <a:p>
            <a:pPr algn="ctr"/>
            <a:r>
              <a:rPr lang="en-US" dirty="0">
                <a:solidFill>
                  <a:schemeClr val="bg1"/>
                </a:solidFill>
                <a:latin typeface="Roboto" panose="02000000000000000000" pitchFamily="2" charset="0"/>
                <a:ea typeface="Roboto" panose="02000000000000000000" pitchFamily="2" charset="0"/>
                <a:cs typeface="Calibri"/>
                <a:sym typeface="Calibri"/>
              </a:rPr>
              <a:t>ATX 3.0 Ready / PCI-E 5.0 Ready</a:t>
            </a:r>
            <a:r>
              <a:rPr lang="zh-TW" altLang="en-US" dirty="0">
                <a:solidFill>
                  <a:schemeClr val="bg1"/>
                </a:solidFill>
                <a:latin typeface="Roboto" panose="02000000000000000000" pitchFamily="2" charset="0"/>
                <a:ea typeface="Roboto" panose="02000000000000000000" pitchFamily="2" charset="0"/>
                <a:cs typeface="Calibri"/>
                <a:sym typeface="Calibri"/>
              </a:rPr>
              <a:t> </a:t>
            </a:r>
            <a:r>
              <a:rPr lang="en-US" dirty="0">
                <a:solidFill>
                  <a:schemeClr val="bg1"/>
                </a:solidFill>
                <a:latin typeface="Roboto" panose="02000000000000000000" pitchFamily="2" charset="0"/>
                <a:ea typeface="Roboto" panose="02000000000000000000" pitchFamily="2" charset="0"/>
                <a:cs typeface="Calibri"/>
                <a:sym typeface="Calibri"/>
              </a:rPr>
              <a:t>(</a:t>
            </a:r>
            <a:r>
              <a:rPr lang="en-US" b="1" dirty="0">
                <a:solidFill>
                  <a:schemeClr val="bg1"/>
                </a:solidFill>
                <a:latin typeface="Roboto" panose="02000000000000000000" pitchFamily="2" charset="0"/>
                <a:ea typeface="Roboto" panose="02000000000000000000" pitchFamily="2" charset="0"/>
                <a:cs typeface="Calibri"/>
                <a:sym typeface="Calibri"/>
              </a:rPr>
              <a:t>12V-2x6 cable</a:t>
            </a:r>
            <a:r>
              <a:rPr lang="en-US" dirty="0">
                <a:solidFill>
                  <a:schemeClr val="bg1"/>
                </a:solidFill>
                <a:latin typeface="Roboto" panose="02000000000000000000" pitchFamily="2" charset="0"/>
                <a:ea typeface="Roboto" panose="02000000000000000000" pitchFamily="2" charset="0"/>
                <a:cs typeface="Calibri"/>
                <a:sym typeface="Calibri"/>
              </a:rPr>
              <a:t>) </a:t>
            </a:r>
            <a:endParaRPr dirty="0">
              <a:solidFill>
                <a:schemeClr val="bg1"/>
              </a:solidFill>
              <a:latin typeface="Roboto" panose="02000000000000000000" pitchFamily="2" charset="0"/>
              <a:ea typeface="Roboto" panose="02000000000000000000" pitchFamily="2" charset="0"/>
              <a:cs typeface="Calibri"/>
              <a:sym typeface="Calibri"/>
            </a:endParaRPr>
          </a:p>
        </p:txBody>
      </p:sp>
      <p:pic>
        <p:nvPicPr>
          <p:cNvPr id="3" name="圖片 2">
            <a:extLst>
              <a:ext uri="{FF2B5EF4-FFF2-40B4-BE49-F238E27FC236}">
                <a16:creationId xmlns:a16="http://schemas.microsoft.com/office/drawing/2014/main" id="{B1280040-AA6C-7199-7909-4B05E5503A59}"/>
              </a:ext>
            </a:extLst>
          </p:cNvPr>
          <p:cNvPicPr>
            <a:picLocks noChangeAspect="1"/>
          </p:cNvPicPr>
          <p:nvPr/>
        </p:nvPicPr>
        <p:blipFill rotWithShape="1">
          <a:blip r:embed="rId10"/>
          <a:srcRect r="25979" b="3616"/>
          <a:stretch/>
        </p:blipFill>
        <p:spPr>
          <a:xfrm>
            <a:off x="2374190" y="843751"/>
            <a:ext cx="3087444" cy="1948436"/>
          </a:xfrm>
          <a:prstGeom prst="rect">
            <a:avLst/>
          </a:prstGeom>
          <a:solidFill>
            <a:schemeClr val="tx1">
              <a:lumMod val="85000"/>
              <a:lumOff val="15000"/>
              <a:alpha val="78824"/>
            </a:schemeClr>
          </a:solidFill>
          <a:ln w="19050">
            <a:solidFill>
              <a:schemeClr val="bg1"/>
            </a:solidFill>
          </a:ln>
        </p:spPr>
      </p:pic>
      <p:pic>
        <p:nvPicPr>
          <p:cNvPr id="10" name="圖形 9">
            <a:extLst>
              <a:ext uri="{FF2B5EF4-FFF2-40B4-BE49-F238E27FC236}">
                <a16:creationId xmlns:a16="http://schemas.microsoft.com/office/drawing/2014/main" id="{D077D95A-1675-9CC0-0B89-A3CD53E335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4094" y="150823"/>
            <a:ext cx="1562100" cy="13525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6" name="圖片 5">
            <a:extLst>
              <a:ext uri="{FF2B5EF4-FFF2-40B4-BE49-F238E27FC236}">
                <a16:creationId xmlns:a16="http://schemas.microsoft.com/office/drawing/2014/main" id="{780563A3-FDA5-0DFE-75DC-24F62AD9AC45}"/>
              </a:ext>
            </a:extLst>
          </p:cNvPr>
          <p:cNvPicPr>
            <a:picLocks noChangeAspect="1"/>
          </p:cNvPicPr>
          <p:nvPr/>
        </p:nvPicPr>
        <p:blipFill>
          <a:blip r:embed="rId3"/>
          <a:stretch>
            <a:fillRect/>
          </a:stretch>
        </p:blipFill>
        <p:spPr>
          <a:xfrm>
            <a:off x="6482857" y="-368450"/>
            <a:ext cx="4159845" cy="4159845"/>
          </a:xfrm>
          <a:prstGeom prst="rect">
            <a:avLst/>
          </a:prstGeom>
        </p:spPr>
      </p:pic>
      <p:sp>
        <p:nvSpPr>
          <p:cNvPr id="355" name="Google Shape;355;p10"/>
          <p:cNvSpPr/>
          <p:nvPr/>
        </p:nvSpPr>
        <p:spPr>
          <a:xfrm>
            <a:off x="7235493" y="5103480"/>
            <a:ext cx="4055306" cy="1700427"/>
          </a:xfrm>
          <a:prstGeom prst="rect">
            <a:avLst/>
          </a:prstGeom>
          <a:noFill/>
          <a:ln>
            <a:noFill/>
          </a:ln>
        </p:spPr>
        <p:txBody>
          <a:bodyPr spcFirstLastPara="1" wrap="square" lIns="91425" tIns="45700" rIns="91425" bIns="45700" anchor="t" anchorCtr="0">
            <a:noAutofit/>
          </a:bodyPr>
          <a:lstStyle/>
          <a:p>
            <a:pPr lvl="0" algn="just"/>
            <a:r>
              <a:rPr lang="en-US" sz="1200" dirty="0">
                <a:solidFill>
                  <a:schemeClr val="bg1"/>
                </a:solidFill>
                <a:latin typeface="Roboto" panose="02000000000000000000" pitchFamily="2" charset="0"/>
                <a:ea typeface="Roboto" panose="02000000000000000000" pitchFamily="2" charset="0"/>
                <a:cs typeface="Calibri"/>
                <a:sym typeface="Calibri"/>
              </a:rPr>
              <a:t>Tested under the most rigorous conditions, the </a:t>
            </a:r>
            <a:r>
              <a:rPr lang="en-US" sz="1200" dirty="0" err="1">
                <a:solidFill>
                  <a:schemeClr val="bg1"/>
                </a:solidFill>
                <a:latin typeface="Roboto" panose="02000000000000000000" pitchFamily="2" charset="0"/>
                <a:ea typeface="Roboto" panose="02000000000000000000" pitchFamily="2" charset="0"/>
                <a:cs typeface="Calibri"/>
                <a:sym typeface="Calibri"/>
              </a:rPr>
              <a:t>BitFenix</a:t>
            </a:r>
            <a:r>
              <a:rPr lang="en-US" sz="1200" dirty="0">
                <a:solidFill>
                  <a:schemeClr val="bg1"/>
                </a:solidFill>
                <a:latin typeface="Roboto" panose="02000000000000000000" pitchFamily="2" charset="0"/>
                <a:ea typeface="Roboto" panose="02000000000000000000" pitchFamily="2" charset="0"/>
                <a:cs typeface="Calibri"/>
                <a:sym typeface="Calibri"/>
              </a:rPr>
              <a:t> </a:t>
            </a:r>
            <a:r>
              <a:rPr lang="en-US" altLang="zh-TW" sz="1200" b="1" dirty="0">
                <a:solidFill>
                  <a:schemeClr val="accent3">
                    <a:lumMod val="60000"/>
                    <a:lumOff val="40000"/>
                  </a:schemeClr>
                </a:solidFill>
                <a:latin typeface="Roboto" panose="02000000000000000000" pitchFamily="2" charset="0"/>
                <a:ea typeface="Roboto" panose="02000000000000000000" pitchFamily="2" charset="0"/>
                <a:cs typeface="Microsoft JhengHei"/>
                <a:sym typeface="Microsoft JhengHei"/>
              </a:rPr>
              <a:t>750W</a:t>
            </a:r>
            <a:r>
              <a:rPr lang="en-US" sz="1200" dirty="0">
                <a:solidFill>
                  <a:schemeClr val="bg1"/>
                </a:solidFill>
                <a:latin typeface="Roboto" panose="02000000000000000000" pitchFamily="2" charset="0"/>
                <a:ea typeface="Roboto" panose="02000000000000000000" pitchFamily="2" charset="0"/>
                <a:cs typeface="Calibri"/>
                <a:sym typeface="Calibri"/>
              </a:rPr>
              <a:t> &amp; </a:t>
            </a:r>
            <a:r>
              <a:rPr lang="en-US" sz="1200" b="1" dirty="0">
                <a:solidFill>
                  <a:schemeClr val="accent3">
                    <a:lumMod val="60000"/>
                    <a:lumOff val="40000"/>
                  </a:schemeClr>
                </a:solidFill>
                <a:latin typeface="Roboto" panose="02000000000000000000" pitchFamily="2" charset="0"/>
                <a:ea typeface="Roboto" panose="02000000000000000000" pitchFamily="2" charset="0"/>
                <a:cs typeface="Calibri"/>
                <a:sym typeface="Calibri"/>
              </a:rPr>
              <a:t>850W</a:t>
            </a:r>
            <a:r>
              <a:rPr lang="en-US" altLang="zh-TW" sz="1200" dirty="0">
                <a:solidFill>
                  <a:schemeClr val="bg1"/>
                </a:solidFill>
                <a:latin typeface="Roboto" panose="02000000000000000000" pitchFamily="2" charset="0"/>
                <a:ea typeface="Roboto" panose="02000000000000000000" pitchFamily="2" charset="0"/>
                <a:cs typeface="Calibri"/>
                <a:sym typeface="Calibri"/>
              </a:rPr>
              <a:t> &amp; </a:t>
            </a:r>
            <a:r>
              <a:rPr lang="en-US" altLang="zh-TW" sz="1200" b="1" dirty="0">
                <a:solidFill>
                  <a:schemeClr val="accent3">
                    <a:lumMod val="60000"/>
                    <a:lumOff val="40000"/>
                  </a:schemeClr>
                </a:solidFill>
                <a:latin typeface="Roboto" panose="02000000000000000000" pitchFamily="2" charset="0"/>
                <a:ea typeface="Roboto" panose="02000000000000000000" pitchFamily="2" charset="0"/>
                <a:cs typeface="Calibri"/>
                <a:sym typeface="Calibri"/>
              </a:rPr>
              <a:t>1000W</a:t>
            </a:r>
            <a:r>
              <a:rPr lang="en-US" sz="1200" dirty="0">
                <a:solidFill>
                  <a:schemeClr val="bg1"/>
                </a:solidFill>
                <a:latin typeface="Roboto" panose="02000000000000000000" pitchFamily="2" charset="0"/>
                <a:ea typeface="Roboto" panose="02000000000000000000" pitchFamily="2" charset="0"/>
                <a:cs typeface="Calibri"/>
                <a:sym typeface="Calibri"/>
              </a:rPr>
              <a:t> has passed all the PCIe Gen 5 standards with flying colors. They support up to 2x power excursions for a duration of over 100µs guaranteeing  stable power outputs for even the latest top tier graphic cards.  </a:t>
            </a:r>
            <a:endParaRPr sz="1200" dirty="0">
              <a:solidFill>
                <a:schemeClr val="bg1"/>
              </a:solidFill>
              <a:latin typeface="Roboto" panose="02000000000000000000" pitchFamily="2" charset="0"/>
              <a:ea typeface="Roboto" panose="02000000000000000000" pitchFamily="2" charset="0"/>
              <a:cs typeface="Calibri"/>
              <a:sym typeface="Calibri"/>
            </a:endParaRPr>
          </a:p>
          <a:p>
            <a:pPr algn="just"/>
            <a:r>
              <a:rPr lang="en-US" sz="1200" dirty="0">
                <a:solidFill>
                  <a:schemeClr val="bg1"/>
                </a:solidFill>
                <a:latin typeface="Roboto" panose="02000000000000000000" pitchFamily="2" charset="0"/>
                <a:ea typeface="Roboto" panose="02000000000000000000" pitchFamily="2" charset="0"/>
                <a:cs typeface="Calibri"/>
                <a:sym typeface="Calibri"/>
              </a:rPr>
              <a:t>The 12VHPWR connector is also tested for reliability and low resistance to offer peace of mind. </a:t>
            </a:r>
            <a:endParaRPr sz="1200" dirty="0">
              <a:solidFill>
                <a:schemeClr val="bg1"/>
              </a:solidFill>
              <a:latin typeface="Roboto" panose="02000000000000000000" pitchFamily="2" charset="0"/>
              <a:ea typeface="Roboto" panose="02000000000000000000" pitchFamily="2" charset="0"/>
              <a:cs typeface="Calibri"/>
              <a:sym typeface="Calibri"/>
            </a:endParaRPr>
          </a:p>
          <a:p>
            <a:pPr algn="just"/>
            <a:endParaRPr sz="1200" dirty="0">
              <a:solidFill>
                <a:schemeClr val="bg1"/>
              </a:solidFill>
              <a:latin typeface="Roboto" panose="02000000000000000000" pitchFamily="2" charset="0"/>
              <a:ea typeface="Roboto" panose="02000000000000000000" pitchFamily="2" charset="0"/>
              <a:cs typeface="Calibri"/>
              <a:sym typeface="Calibri"/>
            </a:endParaRPr>
          </a:p>
        </p:txBody>
      </p:sp>
      <p:pic>
        <p:nvPicPr>
          <p:cNvPr id="16" name="圖形 15">
            <a:extLst>
              <a:ext uri="{FF2B5EF4-FFF2-40B4-BE49-F238E27FC236}">
                <a16:creationId xmlns:a16="http://schemas.microsoft.com/office/drawing/2014/main" id="{71DEADDF-5945-A9AB-7681-210C9047A3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35494" y="3191818"/>
            <a:ext cx="4055306" cy="1858320"/>
          </a:xfrm>
          <a:prstGeom prst="rect">
            <a:avLst/>
          </a:prstGeom>
        </p:spPr>
      </p:pic>
      <p:pic>
        <p:nvPicPr>
          <p:cNvPr id="19" name="圖片 18">
            <a:extLst>
              <a:ext uri="{FF2B5EF4-FFF2-40B4-BE49-F238E27FC236}">
                <a16:creationId xmlns:a16="http://schemas.microsoft.com/office/drawing/2014/main" id="{3771F498-7C46-9697-B774-FD1146618895}"/>
              </a:ext>
            </a:extLst>
          </p:cNvPr>
          <p:cNvPicPr>
            <a:picLocks noChangeAspect="1"/>
          </p:cNvPicPr>
          <p:nvPr/>
        </p:nvPicPr>
        <p:blipFill>
          <a:blip r:embed="rId6"/>
          <a:stretch>
            <a:fillRect/>
          </a:stretch>
        </p:blipFill>
        <p:spPr>
          <a:xfrm>
            <a:off x="307176" y="4887346"/>
            <a:ext cx="6294438" cy="1700427"/>
          </a:xfrm>
          <a:prstGeom prst="rect">
            <a:avLst/>
          </a:prstGeom>
        </p:spPr>
      </p:pic>
      <p:pic>
        <p:nvPicPr>
          <p:cNvPr id="20" name="圖片 19">
            <a:extLst>
              <a:ext uri="{FF2B5EF4-FFF2-40B4-BE49-F238E27FC236}">
                <a16:creationId xmlns:a16="http://schemas.microsoft.com/office/drawing/2014/main" id="{11F26626-581D-547F-72EC-51DCED8E5F06}"/>
              </a:ext>
            </a:extLst>
          </p:cNvPr>
          <p:cNvPicPr>
            <a:picLocks noChangeAspect="1"/>
          </p:cNvPicPr>
          <p:nvPr/>
        </p:nvPicPr>
        <p:blipFill>
          <a:blip r:embed="rId7"/>
          <a:stretch>
            <a:fillRect/>
          </a:stretch>
        </p:blipFill>
        <p:spPr>
          <a:xfrm>
            <a:off x="307176" y="1259291"/>
            <a:ext cx="6294438" cy="2283121"/>
          </a:xfrm>
          <a:prstGeom prst="rect">
            <a:avLst/>
          </a:prstGeom>
        </p:spPr>
      </p:pic>
      <p:sp>
        <p:nvSpPr>
          <p:cNvPr id="21" name="文字方塊 20">
            <a:extLst>
              <a:ext uri="{FF2B5EF4-FFF2-40B4-BE49-F238E27FC236}">
                <a16:creationId xmlns:a16="http://schemas.microsoft.com/office/drawing/2014/main" id="{AD1308C7-595E-AFD5-B4B3-E956827B1A64}"/>
              </a:ext>
            </a:extLst>
          </p:cNvPr>
          <p:cNvSpPr txBox="1"/>
          <p:nvPr/>
        </p:nvSpPr>
        <p:spPr>
          <a:xfrm>
            <a:off x="227447" y="658708"/>
            <a:ext cx="1370888" cy="307777"/>
          </a:xfrm>
          <a:prstGeom prst="rect">
            <a:avLst/>
          </a:prstGeom>
          <a:noFill/>
        </p:spPr>
        <p:txBody>
          <a:bodyPr wrap="none" rtlCol="0">
            <a:spAutoFit/>
          </a:bodyPr>
          <a:lstStyle/>
          <a:p>
            <a:r>
              <a:rPr lang="en-US" altLang="zh-TW" b="1" dirty="0">
                <a:solidFill>
                  <a:schemeClr val="bg1"/>
                </a:solidFill>
                <a:latin typeface="Roboto" panose="02000000000000000000" pitchFamily="2" charset="0"/>
                <a:ea typeface="Roboto" panose="02000000000000000000" pitchFamily="2" charset="0"/>
              </a:rPr>
              <a:t>Test Condition</a:t>
            </a:r>
            <a:endParaRPr lang="zh-TW" altLang="en-US" b="1" dirty="0">
              <a:solidFill>
                <a:schemeClr val="bg1"/>
              </a:solidFill>
              <a:latin typeface="Roboto" panose="02000000000000000000" pitchFamily="2" charset="0"/>
            </a:endParaRPr>
          </a:p>
        </p:txBody>
      </p:sp>
      <p:sp>
        <p:nvSpPr>
          <p:cNvPr id="22" name="文字方塊 21">
            <a:extLst>
              <a:ext uri="{FF2B5EF4-FFF2-40B4-BE49-F238E27FC236}">
                <a16:creationId xmlns:a16="http://schemas.microsoft.com/office/drawing/2014/main" id="{F3C85562-D4F2-1972-C4BC-CA3C49160FA4}"/>
              </a:ext>
            </a:extLst>
          </p:cNvPr>
          <p:cNvSpPr txBox="1"/>
          <p:nvPr/>
        </p:nvSpPr>
        <p:spPr>
          <a:xfrm>
            <a:off x="227447" y="945482"/>
            <a:ext cx="5343129" cy="276999"/>
          </a:xfrm>
          <a:prstGeom prst="rect">
            <a:avLst/>
          </a:prstGeom>
          <a:noFill/>
        </p:spPr>
        <p:txBody>
          <a:bodyPr wrap="none" rtlCol="0">
            <a:spAutoFit/>
          </a:bodyPr>
          <a:lstStyle/>
          <a:p>
            <a:r>
              <a:rPr lang="en-US" altLang="zh-TW" sz="1200" dirty="0">
                <a:solidFill>
                  <a:schemeClr val="bg1"/>
                </a:solidFill>
                <a:latin typeface="Roboto" panose="02000000000000000000" pitchFamily="2" charset="0"/>
                <a:ea typeface="Roboto" panose="02000000000000000000" pitchFamily="2" charset="0"/>
              </a:rPr>
              <a:t>Table 3-1: PCIe* AIC and PSU Power Budget used for Peak Power Excursion</a:t>
            </a:r>
            <a:endParaRPr lang="zh-TW" altLang="en-US" sz="1200" dirty="0">
              <a:solidFill>
                <a:schemeClr val="bg1"/>
              </a:solidFill>
              <a:latin typeface="Roboto" panose="02000000000000000000" pitchFamily="2" charset="0"/>
            </a:endParaRPr>
          </a:p>
        </p:txBody>
      </p:sp>
      <p:sp>
        <p:nvSpPr>
          <p:cNvPr id="23" name="文字方塊 22">
            <a:extLst>
              <a:ext uri="{FF2B5EF4-FFF2-40B4-BE49-F238E27FC236}">
                <a16:creationId xmlns:a16="http://schemas.microsoft.com/office/drawing/2014/main" id="{2E678B2D-8BAD-4A53-2CCD-680624F37B0E}"/>
              </a:ext>
            </a:extLst>
          </p:cNvPr>
          <p:cNvSpPr txBox="1"/>
          <p:nvPr/>
        </p:nvSpPr>
        <p:spPr>
          <a:xfrm>
            <a:off x="227447" y="3580990"/>
            <a:ext cx="3563796" cy="646331"/>
          </a:xfrm>
          <a:prstGeom prst="rect">
            <a:avLst/>
          </a:prstGeom>
          <a:noFill/>
        </p:spPr>
        <p:txBody>
          <a:bodyPr wrap="none" rtlCol="0">
            <a:spAutoFit/>
          </a:bodyPr>
          <a:lstStyle/>
          <a:p>
            <a:r>
              <a:rPr lang="en-US" altLang="zh-TW" sz="1200" dirty="0">
                <a:solidFill>
                  <a:schemeClr val="bg1"/>
                </a:solidFill>
                <a:latin typeface="Roboto" panose="02000000000000000000" pitchFamily="2" charset="0"/>
                <a:ea typeface="Roboto" panose="02000000000000000000" pitchFamily="2" charset="0"/>
              </a:rPr>
              <a:t>1. AC Input: 115Vac/60Hz, 230Vac/50Hz</a:t>
            </a:r>
          </a:p>
          <a:p>
            <a:r>
              <a:rPr lang="en-US" altLang="zh-TW" sz="1200" dirty="0">
                <a:solidFill>
                  <a:schemeClr val="bg1"/>
                </a:solidFill>
                <a:latin typeface="Roboto" panose="02000000000000000000" pitchFamily="2" charset="0"/>
                <a:ea typeface="Roboto" panose="02000000000000000000" pitchFamily="2" charset="0"/>
              </a:rPr>
              <a:t>2. Load slew rate is 5A/</a:t>
            </a:r>
            <a:r>
              <a:rPr lang="en-US" altLang="zh-TW" sz="1200" dirty="0" err="1">
                <a:solidFill>
                  <a:schemeClr val="bg1"/>
                </a:solidFill>
                <a:latin typeface="Roboto" panose="02000000000000000000" pitchFamily="2" charset="0"/>
                <a:ea typeface="Roboto" panose="02000000000000000000" pitchFamily="2" charset="0"/>
              </a:rPr>
              <a:t>uS</a:t>
            </a:r>
            <a:endParaRPr lang="en-US" altLang="zh-TW" sz="1200" dirty="0">
              <a:solidFill>
                <a:schemeClr val="bg1"/>
              </a:solidFill>
              <a:latin typeface="Roboto" panose="02000000000000000000" pitchFamily="2" charset="0"/>
              <a:ea typeface="Roboto" panose="02000000000000000000" pitchFamily="2" charset="0"/>
            </a:endParaRPr>
          </a:p>
          <a:p>
            <a:r>
              <a:rPr lang="en-US" altLang="zh-TW" sz="1200" dirty="0">
                <a:solidFill>
                  <a:schemeClr val="bg1"/>
                </a:solidFill>
                <a:latin typeface="Roboto" panose="02000000000000000000" pitchFamily="2" charset="0"/>
                <a:ea typeface="Roboto" panose="02000000000000000000" pitchFamily="2" charset="0"/>
              </a:rPr>
              <a:t>3. Capacitive Load: 12V1/3,300uF, 12V2/3,300uF.</a:t>
            </a:r>
            <a:endParaRPr lang="zh-TW" altLang="en-US" sz="1200" dirty="0">
              <a:solidFill>
                <a:schemeClr val="bg1"/>
              </a:solidFill>
              <a:latin typeface="Roboto" panose="02000000000000000000" pitchFamily="2" charset="0"/>
            </a:endParaRPr>
          </a:p>
        </p:txBody>
      </p:sp>
      <p:graphicFrame>
        <p:nvGraphicFramePr>
          <p:cNvPr id="24" name="表格 3">
            <a:extLst>
              <a:ext uri="{FF2B5EF4-FFF2-40B4-BE49-F238E27FC236}">
                <a16:creationId xmlns:a16="http://schemas.microsoft.com/office/drawing/2014/main" id="{33C8887D-92B1-23E4-7057-8EC29F21B0A5}"/>
              </a:ext>
            </a:extLst>
          </p:cNvPr>
          <p:cNvGraphicFramePr>
            <a:graphicFrameLocks noGrp="1"/>
          </p:cNvGraphicFramePr>
          <p:nvPr>
            <p:extLst>
              <p:ext uri="{D42A27DB-BD31-4B8C-83A1-F6EECF244321}">
                <p14:modId xmlns:p14="http://schemas.microsoft.com/office/powerpoint/2010/main" val="2857816658"/>
              </p:ext>
            </p:extLst>
          </p:nvPr>
        </p:nvGraphicFramePr>
        <p:xfrm>
          <a:off x="307176" y="4236199"/>
          <a:ext cx="5189154" cy="276999"/>
        </p:xfrm>
        <a:graphic>
          <a:graphicData uri="http://schemas.openxmlformats.org/drawingml/2006/table">
            <a:tbl>
              <a:tblPr firstRow="1" bandRow="1">
                <a:tableStyleId>{269F882C-0375-495B-B8AD-55641F2269B8}</a:tableStyleId>
              </a:tblPr>
              <a:tblGrid>
                <a:gridCol w="2594577">
                  <a:extLst>
                    <a:ext uri="{9D8B030D-6E8A-4147-A177-3AD203B41FA5}">
                      <a16:colId xmlns:a16="http://schemas.microsoft.com/office/drawing/2014/main" val="3229570545"/>
                    </a:ext>
                  </a:extLst>
                </a:gridCol>
                <a:gridCol w="2594577">
                  <a:extLst>
                    <a:ext uri="{9D8B030D-6E8A-4147-A177-3AD203B41FA5}">
                      <a16:colId xmlns:a16="http://schemas.microsoft.com/office/drawing/2014/main" val="2444077718"/>
                    </a:ext>
                  </a:extLst>
                </a:gridCol>
              </a:tblGrid>
              <a:tr h="276999">
                <a:tc>
                  <a:txBody>
                    <a:bodyPr/>
                    <a:lstStyle/>
                    <a:p>
                      <a:pPr algn="ctr"/>
                      <a:r>
                        <a:rPr lang="en-US" altLang="zh-TW" sz="1200" dirty="0">
                          <a:latin typeface="Roboto" panose="02000000000000000000" pitchFamily="2" charset="0"/>
                          <a:ea typeface="Roboto" panose="02000000000000000000" pitchFamily="2" charset="0"/>
                        </a:rPr>
                        <a:t>Voltage Regulation </a:t>
                      </a:r>
                      <a:endParaRPr lang="zh-TW" altLang="en-US" sz="1200" dirty="0">
                        <a:latin typeface="Roboto"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b="0" dirty="0">
                          <a:latin typeface="Roboto" panose="02000000000000000000" pitchFamily="2" charset="0"/>
                          <a:ea typeface="Roboto" panose="02000000000000000000" pitchFamily="2" charset="0"/>
                        </a:rPr>
                        <a:t>12.6V~11.2V</a:t>
                      </a:r>
                      <a:endParaRPr lang="zh-TW" altLang="en-US" sz="1200" b="0" dirty="0">
                        <a:latin typeface="Roboto"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7416483"/>
                  </a:ext>
                </a:extLst>
              </a:tr>
            </a:tbl>
          </a:graphicData>
        </a:graphic>
      </p:graphicFrame>
      <p:sp>
        <p:nvSpPr>
          <p:cNvPr id="25" name="文字方塊 24">
            <a:extLst>
              <a:ext uri="{FF2B5EF4-FFF2-40B4-BE49-F238E27FC236}">
                <a16:creationId xmlns:a16="http://schemas.microsoft.com/office/drawing/2014/main" id="{A730A1B7-FDEA-9E18-DEE4-EC6332B03689}"/>
              </a:ext>
            </a:extLst>
          </p:cNvPr>
          <p:cNvSpPr txBox="1"/>
          <p:nvPr/>
        </p:nvSpPr>
        <p:spPr>
          <a:xfrm>
            <a:off x="227447" y="4589064"/>
            <a:ext cx="2236510" cy="276999"/>
          </a:xfrm>
          <a:prstGeom prst="rect">
            <a:avLst/>
          </a:prstGeom>
          <a:noFill/>
        </p:spPr>
        <p:txBody>
          <a:bodyPr wrap="none" rtlCol="0">
            <a:spAutoFit/>
          </a:bodyPr>
          <a:lstStyle/>
          <a:p>
            <a:r>
              <a:rPr lang="en-US" altLang="zh-TW" sz="1200" b="1" dirty="0">
                <a:solidFill>
                  <a:schemeClr val="bg1"/>
                </a:solidFill>
                <a:latin typeface="Roboto" panose="02000000000000000000" pitchFamily="2" charset="0"/>
                <a:ea typeface="Roboto" panose="02000000000000000000" pitchFamily="2" charset="0"/>
              </a:rPr>
              <a:t>Test Result: PASS AMB: 25°C</a:t>
            </a:r>
            <a:endParaRPr lang="zh-TW" altLang="en-US" sz="1200" b="1" dirty="0">
              <a:solidFill>
                <a:schemeClr val="bg1"/>
              </a:solidFill>
              <a:latin typeface="Roboto" panose="02000000000000000000" pitchFamily="2" charset="0"/>
            </a:endParaRPr>
          </a:p>
        </p:txBody>
      </p:sp>
      <p:sp>
        <p:nvSpPr>
          <p:cNvPr id="26" name="Google Shape;352;p10">
            <a:extLst>
              <a:ext uri="{FF2B5EF4-FFF2-40B4-BE49-F238E27FC236}">
                <a16:creationId xmlns:a16="http://schemas.microsoft.com/office/drawing/2014/main" id="{BBA20770-1E46-A9C3-E5D8-E7113B307C65}"/>
              </a:ext>
            </a:extLst>
          </p:cNvPr>
          <p:cNvSpPr txBox="1">
            <a:spLocks noGrp="1"/>
          </p:cNvSpPr>
          <p:nvPr>
            <p:ph type="title"/>
          </p:nvPr>
        </p:nvSpPr>
        <p:spPr>
          <a:xfrm>
            <a:off x="2336548" y="249769"/>
            <a:ext cx="2235693" cy="515475"/>
          </a:xfrm>
          <a:prstGeom prst="rect">
            <a:avLst/>
          </a:prstGeom>
          <a:noFill/>
          <a:ln>
            <a:noFill/>
          </a:ln>
        </p:spPr>
        <p:txBody>
          <a:bodyPr spcFirstLastPara="1" wrap="square" lIns="91425" tIns="45700" rIns="91425" bIns="45700" anchor="ctr" anchorCtr="0">
            <a:noAutofit/>
          </a:bodyPr>
          <a:lstStyle/>
          <a:p>
            <a:pPr>
              <a:buSzPts val="4400"/>
            </a:pPr>
            <a:r>
              <a:rPr lang="en-US" sz="2800" b="1" dirty="0">
                <a:solidFill>
                  <a:schemeClr val="bg1"/>
                </a:solidFill>
                <a:latin typeface="Gotcha Gothic" panose="02000000000000000000" pitchFamily="2" charset="-120"/>
                <a:ea typeface="Gotcha Gothic" panose="02000000000000000000" pitchFamily="2" charset="-120"/>
              </a:rPr>
              <a:t>GEN 5 Test</a:t>
            </a:r>
            <a:endParaRPr sz="2800" b="1" dirty="0">
              <a:solidFill>
                <a:schemeClr val="bg1"/>
              </a:solidFill>
              <a:latin typeface="Gotcha Gothic" panose="02000000000000000000" pitchFamily="2" charset="-120"/>
              <a:ea typeface="Gotcha Gothic" panose="02000000000000000000" pitchFamily="2" charset="-120"/>
            </a:endParaRPr>
          </a:p>
        </p:txBody>
      </p:sp>
      <p:sp>
        <p:nvSpPr>
          <p:cNvPr id="4" name="Google Shape;407;p15">
            <a:extLst>
              <a:ext uri="{FF2B5EF4-FFF2-40B4-BE49-F238E27FC236}">
                <a16:creationId xmlns:a16="http://schemas.microsoft.com/office/drawing/2014/main" id="{B156F001-BC89-A239-BCF9-3D5CCB96D23D}"/>
              </a:ext>
            </a:extLst>
          </p:cNvPr>
          <p:cNvSpPr txBox="1"/>
          <p:nvPr/>
        </p:nvSpPr>
        <p:spPr>
          <a:xfrm>
            <a:off x="9242593" y="276987"/>
            <a:ext cx="2797329" cy="523180"/>
          </a:xfrm>
          <a:prstGeom prst="rect">
            <a:avLst/>
          </a:prstGeom>
          <a:noFill/>
          <a:ln>
            <a:noFill/>
          </a:ln>
        </p:spPr>
        <p:txBody>
          <a:bodyPr spcFirstLastPara="1" wrap="square" lIns="91425" tIns="45700" rIns="91425" bIns="45700" anchor="t" anchorCtr="0">
            <a:spAutoFit/>
          </a:bodyPr>
          <a:lstStyle/>
          <a:p>
            <a:pPr algn="ctr"/>
            <a:r>
              <a:rPr lang="en-US" dirty="0">
                <a:solidFill>
                  <a:schemeClr val="bg1"/>
                </a:solidFill>
                <a:latin typeface="Roboto" panose="02000000000000000000" pitchFamily="2" charset="0"/>
                <a:ea typeface="Roboto" panose="02000000000000000000" pitchFamily="2" charset="0"/>
                <a:cs typeface="Calibri"/>
                <a:sym typeface="Calibri"/>
              </a:rPr>
              <a:t>ATX 3.0 Ready / PCI-E 5.0 Ready</a:t>
            </a:r>
            <a:r>
              <a:rPr lang="zh-TW" altLang="en-US" dirty="0">
                <a:solidFill>
                  <a:schemeClr val="bg1"/>
                </a:solidFill>
                <a:latin typeface="Roboto" panose="02000000000000000000" pitchFamily="2" charset="0"/>
                <a:ea typeface="Roboto" panose="02000000000000000000" pitchFamily="2" charset="0"/>
                <a:cs typeface="Calibri"/>
                <a:sym typeface="Calibri"/>
              </a:rPr>
              <a:t> </a:t>
            </a:r>
            <a:r>
              <a:rPr lang="en-US" dirty="0">
                <a:solidFill>
                  <a:schemeClr val="bg1"/>
                </a:solidFill>
                <a:latin typeface="Roboto" panose="02000000000000000000" pitchFamily="2" charset="0"/>
                <a:ea typeface="Roboto" panose="02000000000000000000" pitchFamily="2" charset="0"/>
                <a:cs typeface="Calibri"/>
                <a:sym typeface="Calibri"/>
              </a:rPr>
              <a:t>(</a:t>
            </a:r>
            <a:r>
              <a:rPr lang="en-US" b="1" dirty="0">
                <a:solidFill>
                  <a:schemeClr val="bg1"/>
                </a:solidFill>
                <a:latin typeface="Roboto" panose="02000000000000000000" pitchFamily="2" charset="0"/>
                <a:ea typeface="Roboto" panose="02000000000000000000" pitchFamily="2" charset="0"/>
                <a:cs typeface="Calibri"/>
                <a:sym typeface="Calibri"/>
              </a:rPr>
              <a:t>12V-2x6 cable</a:t>
            </a:r>
            <a:r>
              <a:rPr lang="en-US" dirty="0">
                <a:solidFill>
                  <a:schemeClr val="bg1"/>
                </a:solidFill>
                <a:latin typeface="Roboto" panose="02000000000000000000" pitchFamily="2" charset="0"/>
                <a:ea typeface="Roboto" panose="02000000000000000000" pitchFamily="2" charset="0"/>
                <a:cs typeface="Calibri"/>
                <a:sym typeface="Calibri"/>
              </a:rPr>
              <a:t>) </a:t>
            </a:r>
            <a:endParaRPr dirty="0">
              <a:solidFill>
                <a:schemeClr val="bg1"/>
              </a:solidFill>
              <a:latin typeface="Roboto" panose="02000000000000000000" pitchFamily="2" charset="0"/>
              <a:ea typeface="Roboto" panose="02000000000000000000" pitchFamily="2" charset="0"/>
              <a:cs typeface="Calibri"/>
              <a:sym typeface="Calibri"/>
            </a:endParaRPr>
          </a:p>
        </p:txBody>
      </p:sp>
      <p:pic>
        <p:nvPicPr>
          <p:cNvPr id="5" name="圖片 4">
            <a:extLst>
              <a:ext uri="{FF2B5EF4-FFF2-40B4-BE49-F238E27FC236}">
                <a16:creationId xmlns:a16="http://schemas.microsoft.com/office/drawing/2014/main" id="{B5C99EFD-706A-A389-DA5E-195BAA6FC300}"/>
              </a:ext>
            </a:extLst>
          </p:cNvPr>
          <p:cNvPicPr>
            <a:picLocks noChangeAspect="1"/>
          </p:cNvPicPr>
          <p:nvPr/>
        </p:nvPicPr>
        <p:blipFill rotWithShape="1">
          <a:blip r:embed="rId8"/>
          <a:srcRect r="25979" b="3616"/>
          <a:stretch/>
        </p:blipFill>
        <p:spPr>
          <a:xfrm>
            <a:off x="9287054" y="853509"/>
            <a:ext cx="2719018" cy="1715928"/>
          </a:xfrm>
          <a:prstGeom prst="rect">
            <a:avLst/>
          </a:prstGeom>
          <a:solidFill>
            <a:schemeClr val="tx1">
              <a:lumMod val="85000"/>
              <a:lumOff val="15000"/>
              <a:alpha val="78824"/>
            </a:schemeClr>
          </a:solidFill>
          <a:ln w="19050">
            <a:solidFill>
              <a:schemeClr val="bg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17" name="群組 16">
            <a:extLst>
              <a:ext uri="{FF2B5EF4-FFF2-40B4-BE49-F238E27FC236}">
                <a16:creationId xmlns:a16="http://schemas.microsoft.com/office/drawing/2014/main" id="{93804576-C6E7-CC4F-F5CC-47D0DC492824}"/>
              </a:ext>
            </a:extLst>
          </p:cNvPr>
          <p:cNvGrpSpPr/>
          <p:nvPr/>
        </p:nvGrpSpPr>
        <p:grpSpPr>
          <a:xfrm>
            <a:off x="286026" y="230313"/>
            <a:ext cx="8722219" cy="6079228"/>
            <a:chOff x="1147820" y="476119"/>
            <a:chExt cx="8722219" cy="6079228"/>
          </a:xfrm>
        </p:grpSpPr>
        <p:pic>
          <p:nvPicPr>
            <p:cNvPr id="8" name="圖片 7">
              <a:extLst>
                <a:ext uri="{FF2B5EF4-FFF2-40B4-BE49-F238E27FC236}">
                  <a16:creationId xmlns:a16="http://schemas.microsoft.com/office/drawing/2014/main" id="{3A970B2D-0310-C791-CFFE-1D2720F1B838}"/>
                </a:ext>
              </a:extLst>
            </p:cNvPr>
            <p:cNvPicPr>
              <a:picLocks noChangeAspect="1"/>
            </p:cNvPicPr>
            <p:nvPr/>
          </p:nvPicPr>
          <p:blipFill rotWithShape="1">
            <a:blip r:embed="rId3"/>
            <a:srcRect l="8947" t="8237" r="8465" b="9442"/>
            <a:stretch/>
          </p:blipFill>
          <p:spPr>
            <a:xfrm>
              <a:off x="2453204" y="555868"/>
              <a:ext cx="6019060" cy="5999479"/>
            </a:xfrm>
            <a:prstGeom prst="rect">
              <a:avLst/>
            </a:prstGeom>
          </p:spPr>
        </p:pic>
        <p:sp>
          <p:nvSpPr>
            <p:cNvPr id="271" name="Google Shape;271;p7"/>
            <p:cNvSpPr txBox="1"/>
            <p:nvPr/>
          </p:nvSpPr>
          <p:spPr>
            <a:xfrm>
              <a:off x="3069712" y="6082696"/>
              <a:ext cx="1378002"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EMI Circuit  1</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273" name="Google Shape;273;p7"/>
            <p:cNvSpPr txBox="1"/>
            <p:nvPr/>
          </p:nvSpPr>
          <p:spPr>
            <a:xfrm>
              <a:off x="3069711" y="2458791"/>
              <a:ext cx="1035093" cy="523180"/>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EMI Circuit  2</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276" name="Google Shape;276;p7"/>
            <p:cNvSpPr txBox="1"/>
            <p:nvPr/>
          </p:nvSpPr>
          <p:spPr>
            <a:xfrm>
              <a:off x="3215375" y="480062"/>
              <a:ext cx="1329405"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Active PFC</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279" name="Google Shape;279;p7"/>
            <p:cNvSpPr/>
            <p:nvPr/>
          </p:nvSpPr>
          <p:spPr>
            <a:xfrm>
              <a:off x="1147820" y="4801282"/>
              <a:ext cx="1378002" cy="619931"/>
            </a:xfrm>
            <a:prstGeom prst="rightArrow">
              <a:avLst>
                <a:gd name="adj1" fmla="val 50000"/>
                <a:gd name="adj2" fmla="val 50000"/>
              </a:avLst>
            </a:prstGeom>
            <a:noFill/>
            <a:ln w="1905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algn="ctr"/>
              <a:r>
                <a:rPr lang="en-US" b="1" dirty="0">
                  <a:solidFill>
                    <a:schemeClr val="lt1"/>
                  </a:solidFill>
                  <a:latin typeface="Roboto" panose="02000000000000000000" pitchFamily="2" charset="0"/>
                  <a:ea typeface="Roboto" panose="02000000000000000000" pitchFamily="2" charset="0"/>
                  <a:cs typeface="Calibri"/>
                  <a:sym typeface="Calibri"/>
                </a:rPr>
                <a:t>AC Input</a:t>
              </a:r>
              <a:endParaRPr b="1" dirty="0">
                <a:solidFill>
                  <a:schemeClr val="lt1"/>
                </a:solidFill>
                <a:latin typeface="Roboto" panose="02000000000000000000" pitchFamily="2" charset="0"/>
                <a:ea typeface="Roboto" panose="02000000000000000000" pitchFamily="2" charset="0"/>
                <a:cs typeface="Calibri"/>
                <a:sym typeface="Calibri"/>
              </a:endParaRPr>
            </a:p>
          </p:txBody>
        </p:sp>
        <p:sp>
          <p:nvSpPr>
            <p:cNvPr id="280" name="Google Shape;280;p7"/>
            <p:cNvSpPr/>
            <p:nvPr/>
          </p:nvSpPr>
          <p:spPr>
            <a:xfrm>
              <a:off x="8411968" y="2442864"/>
              <a:ext cx="1458071" cy="619931"/>
            </a:xfrm>
            <a:prstGeom prst="rightArrow">
              <a:avLst>
                <a:gd name="adj1" fmla="val 50000"/>
                <a:gd name="adj2" fmla="val 50000"/>
              </a:avLst>
            </a:prstGeom>
            <a:noFill/>
            <a:ln w="1905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algn="ctr"/>
              <a:r>
                <a:rPr lang="en-US" b="1">
                  <a:solidFill>
                    <a:schemeClr val="lt1"/>
                  </a:solidFill>
                  <a:latin typeface="Roboto" panose="02000000000000000000" pitchFamily="2" charset="0"/>
                  <a:ea typeface="Roboto" panose="02000000000000000000" pitchFamily="2" charset="0"/>
                  <a:cs typeface="Calibri"/>
                  <a:sym typeface="Calibri"/>
                </a:rPr>
                <a:t>DC Output</a:t>
              </a:r>
              <a:endParaRPr b="1">
                <a:solidFill>
                  <a:schemeClr val="lt1"/>
                </a:solidFill>
                <a:latin typeface="Roboto" panose="02000000000000000000" pitchFamily="2" charset="0"/>
                <a:ea typeface="Roboto" panose="02000000000000000000" pitchFamily="2" charset="0"/>
                <a:cs typeface="Calibri"/>
                <a:sym typeface="Calibri"/>
              </a:endParaRPr>
            </a:p>
          </p:txBody>
        </p:sp>
        <p:sp>
          <p:nvSpPr>
            <p:cNvPr id="283" name="Google Shape;283;p7"/>
            <p:cNvSpPr txBox="1"/>
            <p:nvPr/>
          </p:nvSpPr>
          <p:spPr>
            <a:xfrm>
              <a:off x="5027105" y="476119"/>
              <a:ext cx="1521737"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Main Capacitor</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284" name="Google Shape;284;p7"/>
            <p:cNvSpPr txBox="1"/>
            <p:nvPr/>
          </p:nvSpPr>
          <p:spPr>
            <a:xfrm>
              <a:off x="4294260" y="2659007"/>
              <a:ext cx="1512168" cy="523180"/>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Main Transformer</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286" name="Google Shape;286;p7"/>
            <p:cNvSpPr txBox="1"/>
            <p:nvPr/>
          </p:nvSpPr>
          <p:spPr>
            <a:xfrm>
              <a:off x="4967976" y="5811972"/>
              <a:ext cx="1725394"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a:solidFill>
                    <a:schemeClr val="tx1"/>
                  </a:solidFill>
                  <a:latin typeface="Roboto" panose="02000000000000000000" pitchFamily="2" charset="0"/>
                  <a:ea typeface="Roboto" panose="02000000000000000000" pitchFamily="2" charset="0"/>
                  <a:cs typeface="Calibri"/>
                  <a:sym typeface="Calibri"/>
                </a:rPr>
                <a:t>Protection  Circuit</a:t>
              </a:r>
              <a:endParaRPr>
                <a:solidFill>
                  <a:schemeClr val="tx1"/>
                </a:solidFill>
                <a:latin typeface="Roboto" panose="02000000000000000000" pitchFamily="2" charset="0"/>
                <a:ea typeface="Roboto" panose="02000000000000000000" pitchFamily="2" charset="0"/>
                <a:cs typeface="Calibri"/>
                <a:sym typeface="Calibri"/>
              </a:endParaRPr>
            </a:p>
          </p:txBody>
        </p:sp>
        <p:sp>
          <p:nvSpPr>
            <p:cNvPr id="293" name="Google Shape;293;p7"/>
            <p:cNvSpPr txBox="1"/>
            <p:nvPr/>
          </p:nvSpPr>
          <p:spPr>
            <a:xfrm>
              <a:off x="7135343" y="476119"/>
              <a:ext cx="1432013"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a:solidFill>
                    <a:schemeClr val="tx1"/>
                  </a:solidFill>
                  <a:latin typeface="Roboto" panose="02000000000000000000" pitchFamily="2" charset="0"/>
                  <a:ea typeface="Roboto" panose="02000000000000000000" pitchFamily="2" charset="0"/>
                  <a:cs typeface="Calibri"/>
                  <a:sym typeface="Calibri"/>
                </a:rPr>
                <a:t>Modular PCB</a:t>
              </a:r>
              <a:endParaRPr>
                <a:solidFill>
                  <a:schemeClr val="tx1"/>
                </a:solidFill>
                <a:latin typeface="Roboto" panose="02000000000000000000" pitchFamily="2" charset="0"/>
                <a:ea typeface="Roboto" panose="02000000000000000000" pitchFamily="2" charset="0"/>
                <a:cs typeface="Calibri"/>
                <a:sym typeface="Calibri"/>
              </a:endParaRPr>
            </a:p>
          </p:txBody>
        </p:sp>
        <p:sp>
          <p:nvSpPr>
            <p:cNvPr id="5" name="矩形 4">
              <a:extLst>
                <a:ext uri="{FF2B5EF4-FFF2-40B4-BE49-F238E27FC236}">
                  <a16:creationId xmlns:a16="http://schemas.microsoft.com/office/drawing/2014/main" id="{17DB3636-0B78-6D89-2895-A347524706A0}"/>
                </a:ext>
              </a:extLst>
            </p:cNvPr>
            <p:cNvSpPr/>
            <p:nvPr/>
          </p:nvSpPr>
          <p:spPr>
            <a:xfrm>
              <a:off x="5027105" y="855539"/>
              <a:ext cx="1521737" cy="138360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5E4B7CD8-1A48-9C66-2981-85D66A73ABFA}"/>
                </a:ext>
              </a:extLst>
            </p:cNvPr>
            <p:cNvSpPr/>
            <p:nvPr/>
          </p:nvSpPr>
          <p:spPr>
            <a:xfrm>
              <a:off x="6548842" y="1899820"/>
              <a:ext cx="855136" cy="1954287"/>
            </a:xfrm>
            <a:prstGeom prst="rect">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D4A183B0-3C49-A763-9426-CE27EBEB00C2}"/>
                </a:ext>
              </a:extLst>
            </p:cNvPr>
            <p:cNvSpPr/>
            <p:nvPr/>
          </p:nvSpPr>
          <p:spPr>
            <a:xfrm>
              <a:off x="5473040" y="5308586"/>
              <a:ext cx="715267" cy="435985"/>
            </a:xfrm>
            <a:prstGeom prst="rect">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BD19FB8D-89DF-F7AF-FBA1-010DC26E7C5C}"/>
                </a:ext>
              </a:extLst>
            </p:cNvPr>
            <p:cNvSpPr/>
            <p:nvPr/>
          </p:nvSpPr>
          <p:spPr>
            <a:xfrm>
              <a:off x="4294260" y="3260792"/>
              <a:ext cx="1521737" cy="146212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42B07E6-3D8D-8EA1-32CA-B4B103D72846}"/>
                </a:ext>
              </a:extLst>
            </p:cNvPr>
            <p:cNvSpPr/>
            <p:nvPr/>
          </p:nvSpPr>
          <p:spPr>
            <a:xfrm>
              <a:off x="3069711" y="3062795"/>
              <a:ext cx="987384" cy="154471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5E518745-681D-D413-74B6-A023CD2D85AD}"/>
                </a:ext>
              </a:extLst>
            </p:cNvPr>
            <p:cNvSpPr/>
            <p:nvPr/>
          </p:nvSpPr>
          <p:spPr>
            <a:xfrm>
              <a:off x="3020363" y="855539"/>
              <a:ext cx="1719431" cy="138360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0AD44E3C-474E-6E10-0501-5347263664C6}"/>
                </a:ext>
              </a:extLst>
            </p:cNvPr>
            <p:cNvSpPr/>
            <p:nvPr/>
          </p:nvSpPr>
          <p:spPr>
            <a:xfrm>
              <a:off x="3069711" y="4616388"/>
              <a:ext cx="1378002" cy="138360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1704DCBE-D2EF-F133-305B-06FCC385B7EB}"/>
                </a:ext>
              </a:extLst>
            </p:cNvPr>
            <p:cNvSpPr/>
            <p:nvPr/>
          </p:nvSpPr>
          <p:spPr>
            <a:xfrm>
              <a:off x="7412856" y="855540"/>
              <a:ext cx="855136" cy="5227156"/>
            </a:xfrm>
            <a:prstGeom prst="rect">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1" name="Google Shape;281;p7"/>
            <p:cNvSpPr txBox="1"/>
            <p:nvPr/>
          </p:nvSpPr>
          <p:spPr>
            <a:xfrm>
              <a:off x="7412856" y="1887966"/>
              <a:ext cx="2283957"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DC to DC Circuit</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16" name="矩形 15">
              <a:extLst>
                <a:ext uri="{FF2B5EF4-FFF2-40B4-BE49-F238E27FC236}">
                  <a16:creationId xmlns:a16="http://schemas.microsoft.com/office/drawing/2014/main" id="{657175A6-7DA2-7C65-47C2-04C5482F75C1}"/>
                </a:ext>
              </a:extLst>
            </p:cNvPr>
            <p:cNvSpPr/>
            <p:nvPr/>
          </p:nvSpPr>
          <p:spPr>
            <a:xfrm>
              <a:off x="4544780" y="4789490"/>
              <a:ext cx="1110698" cy="631723"/>
            </a:xfrm>
            <a:prstGeom prst="rect">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5" name="Google Shape;285;p7"/>
            <p:cNvSpPr txBox="1"/>
            <p:nvPr/>
          </p:nvSpPr>
          <p:spPr>
            <a:xfrm>
              <a:off x="5655478" y="4773375"/>
              <a:ext cx="1846153"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+5V Stand by Circuit</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40" name="Google Shape;281;p7">
              <a:extLst>
                <a:ext uri="{FF2B5EF4-FFF2-40B4-BE49-F238E27FC236}">
                  <a16:creationId xmlns:a16="http://schemas.microsoft.com/office/drawing/2014/main" id="{20251CA8-CEF9-FAC1-FAD5-E00D33E28B1B}"/>
                </a:ext>
              </a:extLst>
            </p:cNvPr>
            <p:cNvSpPr txBox="1"/>
            <p:nvPr/>
          </p:nvSpPr>
          <p:spPr>
            <a:xfrm>
              <a:off x="8170276" y="3444796"/>
              <a:ext cx="1694575" cy="523180"/>
            </a:xfrm>
            <a:prstGeom prst="rect">
              <a:avLst/>
            </a:prstGeom>
            <a:solidFill>
              <a:srgbClr val="FF0000"/>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altLang="zh-TW" sz="1400" dirty="0">
                  <a:solidFill>
                    <a:schemeClr val="bg1"/>
                  </a:solidFill>
                  <a:latin typeface="Roboto" panose="02000000000000000000" pitchFamily="2" charset="0"/>
                  <a:ea typeface="Roboto" panose="02000000000000000000" pitchFamily="2" charset="0"/>
                  <a:cs typeface="Calibri"/>
                  <a:sym typeface="Calibri"/>
                </a:rPr>
                <a:t>12V-2x6</a:t>
              </a:r>
            </a:p>
            <a:p>
              <a:pPr algn="ctr"/>
              <a:r>
                <a:rPr lang="en-US" altLang="zh-TW" sz="1400" dirty="0">
                  <a:solidFill>
                    <a:schemeClr val="bg1"/>
                  </a:solidFill>
                  <a:latin typeface="Roboto" panose="02000000000000000000" pitchFamily="2" charset="0"/>
                  <a:ea typeface="Roboto" panose="02000000000000000000" pitchFamily="2" charset="0"/>
                  <a:cs typeface="Calibri"/>
                  <a:sym typeface="Calibri"/>
                </a:rPr>
                <a:t>Connector</a:t>
              </a:r>
              <a:r>
                <a:rPr lang="en-US" altLang="zh-TW" sz="1400" dirty="0">
                  <a:solidFill>
                    <a:schemeClr val="tx1"/>
                  </a:solidFill>
                  <a:latin typeface="Roboto" panose="02000000000000000000" pitchFamily="2" charset="0"/>
                  <a:ea typeface="Roboto" panose="02000000000000000000" pitchFamily="2" charset="0"/>
                  <a:cs typeface="Calibri"/>
                  <a:sym typeface="Calibri"/>
                </a:rPr>
                <a:t>  </a:t>
              </a:r>
            </a:p>
          </p:txBody>
        </p:sp>
      </p:grpSp>
      <p:sp>
        <p:nvSpPr>
          <p:cNvPr id="296" name="Google Shape;296;p7"/>
          <p:cNvSpPr txBox="1"/>
          <p:nvPr/>
        </p:nvSpPr>
        <p:spPr>
          <a:xfrm>
            <a:off x="0" y="6309914"/>
            <a:ext cx="12192000" cy="400069"/>
          </a:xfrm>
          <a:prstGeom prst="rect">
            <a:avLst/>
          </a:prstGeom>
          <a:solidFill>
            <a:srgbClr val="C00000"/>
          </a:solidFill>
          <a:ln>
            <a:noFill/>
          </a:ln>
        </p:spPr>
        <p:txBody>
          <a:bodyPr spcFirstLastPara="1" wrap="square" lIns="91425" tIns="45700" rIns="91425" bIns="45700" anchor="t" anchorCtr="0">
            <a:spAutoFit/>
          </a:bodyPr>
          <a:lstStyle/>
          <a:p>
            <a:pPr algn="ctr"/>
            <a:r>
              <a:rPr lang="en-US" sz="1000" b="1" dirty="0">
                <a:solidFill>
                  <a:schemeClr val="bg1"/>
                </a:solidFill>
                <a:latin typeface="Roboto" panose="02000000000000000000" pitchFamily="2" charset="0"/>
                <a:ea typeface="Roboto" panose="02000000000000000000" pitchFamily="2" charset="0"/>
                <a:cs typeface="Microsoft JhengHei"/>
                <a:sym typeface="Microsoft JhengHei"/>
              </a:rPr>
              <a:t>750W-</a:t>
            </a:r>
            <a:r>
              <a:rPr lang="en-US" altLang="zh-TW" sz="1000" b="1" dirty="0">
                <a:solidFill>
                  <a:schemeClr val="bg1"/>
                </a:solidFill>
                <a:latin typeface="Roboto" panose="02000000000000000000" pitchFamily="2" charset="0"/>
                <a:ea typeface="Roboto" panose="02000000000000000000" pitchFamily="2" charset="0"/>
                <a:cs typeface="Microsoft JhengHei"/>
                <a:sym typeface="Microsoft JhengHei"/>
              </a:rPr>
              <a:t>1000</a:t>
            </a:r>
            <a:r>
              <a:rPr lang="en-US" sz="1000" b="1" dirty="0">
                <a:solidFill>
                  <a:schemeClr val="bg1"/>
                </a:solidFill>
                <a:latin typeface="Roboto" panose="02000000000000000000" pitchFamily="2" charset="0"/>
                <a:ea typeface="Roboto" panose="02000000000000000000" pitchFamily="2" charset="0"/>
                <a:cs typeface="Microsoft JhengHei"/>
                <a:sym typeface="Microsoft JhengHei"/>
              </a:rPr>
              <a:t>W</a:t>
            </a:r>
            <a:br>
              <a:rPr lang="en-US" sz="1000" b="1" dirty="0">
                <a:solidFill>
                  <a:schemeClr val="bg1"/>
                </a:solidFill>
                <a:latin typeface="Roboto" panose="02000000000000000000" pitchFamily="2" charset="0"/>
                <a:ea typeface="Roboto" panose="02000000000000000000" pitchFamily="2" charset="0"/>
                <a:cs typeface="Microsoft JhengHei"/>
                <a:sym typeface="Microsoft JhengHei"/>
              </a:rPr>
            </a:br>
            <a:r>
              <a:rPr lang="en-US" sz="1000" b="1" dirty="0">
                <a:solidFill>
                  <a:schemeClr val="bg1"/>
                </a:solidFill>
                <a:latin typeface="Roboto" panose="02000000000000000000" pitchFamily="2" charset="0"/>
                <a:ea typeface="Roboto" panose="02000000000000000000" pitchFamily="2" charset="0"/>
                <a:cs typeface="Microsoft JhengHei"/>
                <a:sym typeface="Microsoft JhengHei"/>
              </a:rPr>
              <a:t>Depending on the wattage of different PSUs, the main capacitor and related hardware will be different.</a:t>
            </a:r>
            <a:endParaRPr sz="1000" b="1" dirty="0">
              <a:solidFill>
                <a:schemeClr val="bg1"/>
              </a:solidFill>
              <a:latin typeface="Roboto" panose="02000000000000000000" pitchFamily="2" charset="0"/>
              <a:ea typeface="Roboto" panose="02000000000000000000" pitchFamily="2" charset="0"/>
              <a:cs typeface="Microsoft JhengHei"/>
              <a:sym typeface="Microsoft JhengHei"/>
            </a:endParaRPr>
          </a:p>
        </p:txBody>
      </p:sp>
      <p:sp>
        <p:nvSpPr>
          <p:cNvPr id="41" name="矩形 40">
            <a:extLst>
              <a:ext uri="{FF2B5EF4-FFF2-40B4-BE49-F238E27FC236}">
                <a16:creationId xmlns:a16="http://schemas.microsoft.com/office/drawing/2014/main" id="{B63D65A9-AF26-8C1C-4DD5-7DC44C1A0C78}"/>
              </a:ext>
            </a:extLst>
          </p:cNvPr>
          <p:cNvSpPr/>
          <p:nvPr/>
        </p:nvSpPr>
        <p:spPr>
          <a:xfrm>
            <a:off x="6552939" y="3014986"/>
            <a:ext cx="737999" cy="891189"/>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Google Shape;265;p7">
            <a:extLst>
              <a:ext uri="{FF2B5EF4-FFF2-40B4-BE49-F238E27FC236}">
                <a16:creationId xmlns:a16="http://schemas.microsoft.com/office/drawing/2014/main" id="{3CFE5039-95E3-89FA-6A73-3CE1528A083B}"/>
              </a:ext>
            </a:extLst>
          </p:cNvPr>
          <p:cNvSpPr txBox="1"/>
          <p:nvPr/>
        </p:nvSpPr>
        <p:spPr>
          <a:xfrm>
            <a:off x="7834410" y="245242"/>
            <a:ext cx="1924835"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Topology |</a:t>
            </a:r>
          </a:p>
        </p:txBody>
      </p:sp>
      <p:sp>
        <p:nvSpPr>
          <p:cNvPr id="4" name="文字方塊 3">
            <a:extLst>
              <a:ext uri="{FF2B5EF4-FFF2-40B4-BE49-F238E27FC236}">
                <a16:creationId xmlns:a16="http://schemas.microsoft.com/office/drawing/2014/main" id="{13B350AE-E84C-CFF6-59F2-082B64826B04}"/>
              </a:ext>
            </a:extLst>
          </p:cNvPr>
          <p:cNvSpPr txBox="1"/>
          <p:nvPr/>
        </p:nvSpPr>
        <p:spPr>
          <a:xfrm>
            <a:off x="9456569" y="312463"/>
            <a:ext cx="2360693" cy="400110"/>
          </a:xfrm>
          <a:prstGeom prst="rect">
            <a:avLst/>
          </a:prstGeom>
          <a:noFill/>
        </p:spPr>
        <p:txBody>
          <a:bodyPr wrap="square">
            <a:spAutoFit/>
          </a:bodyPr>
          <a:lstStyle/>
          <a:p>
            <a:r>
              <a:rPr lang="en-US" altLang="zh-TW" sz="2000" b="1" dirty="0">
                <a:solidFill>
                  <a:schemeClr val="lt1"/>
                </a:solidFill>
                <a:latin typeface="Gotcha Gothic" panose="02000000000000000000" pitchFamily="2" charset="-120"/>
                <a:ea typeface="Gotcha Gothic" panose="02000000000000000000" pitchFamily="2" charset="-120"/>
                <a:cs typeface="Calibri"/>
                <a:sym typeface="Calibri"/>
              </a:rPr>
              <a:t>750W/850W/1000W</a:t>
            </a:r>
          </a:p>
        </p:txBody>
      </p:sp>
      <p:grpSp>
        <p:nvGrpSpPr>
          <p:cNvPr id="7" name="群組 6">
            <a:extLst>
              <a:ext uri="{FF2B5EF4-FFF2-40B4-BE49-F238E27FC236}">
                <a16:creationId xmlns:a16="http://schemas.microsoft.com/office/drawing/2014/main" id="{89A98518-5AF4-C00D-F65B-8979FF988648}"/>
              </a:ext>
            </a:extLst>
          </p:cNvPr>
          <p:cNvGrpSpPr/>
          <p:nvPr/>
        </p:nvGrpSpPr>
        <p:grpSpPr>
          <a:xfrm>
            <a:off x="9131584" y="3444241"/>
            <a:ext cx="2685678" cy="2692258"/>
            <a:chOff x="10018669" y="2586014"/>
            <a:chExt cx="2879471" cy="2886526"/>
          </a:xfrm>
        </p:grpSpPr>
        <p:pic>
          <p:nvPicPr>
            <p:cNvPr id="11" name="圖片 10">
              <a:extLst>
                <a:ext uri="{FF2B5EF4-FFF2-40B4-BE49-F238E27FC236}">
                  <a16:creationId xmlns:a16="http://schemas.microsoft.com/office/drawing/2014/main" id="{4D0E0998-5177-737F-1778-24192F67D337}"/>
                </a:ext>
              </a:extLst>
            </p:cNvPr>
            <p:cNvPicPr>
              <a:picLocks noChangeAspect="1"/>
            </p:cNvPicPr>
            <p:nvPr/>
          </p:nvPicPr>
          <p:blipFill rotWithShape="1">
            <a:blip r:embed="rId4"/>
            <a:srcRect l="13143" t="20475" r="52178" b="44846"/>
            <a:stretch/>
          </p:blipFill>
          <p:spPr>
            <a:xfrm rot="16200000">
              <a:off x="10408630" y="3033864"/>
              <a:ext cx="2099548" cy="2099549"/>
            </a:xfrm>
            <a:prstGeom prst="rect">
              <a:avLst/>
            </a:prstGeom>
            <a:ln w="19050">
              <a:solidFill>
                <a:schemeClr val="bg1"/>
              </a:solidFill>
            </a:ln>
          </p:spPr>
        </p:pic>
        <p:sp>
          <p:nvSpPr>
            <p:cNvPr id="19" name="Google Shape;408;p15">
              <a:extLst>
                <a:ext uri="{FF2B5EF4-FFF2-40B4-BE49-F238E27FC236}">
                  <a16:creationId xmlns:a16="http://schemas.microsoft.com/office/drawing/2014/main" id="{43BF1748-FAB2-FB9A-9C1E-FC384D6C34C9}"/>
                </a:ext>
              </a:extLst>
            </p:cNvPr>
            <p:cNvSpPr txBox="1"/>
            <p:nvPr/>
          </p:nvSpPr>
          <p:spPr>
            <a:xfrm>
              <a:off x="10018669" y="2586014"/>
              <a:ext cx="2879471" cy="307736"/>
            </a:xfrm>
            <a:prstGeom prst="rect">
              <a:avLst/>
            </a:prstGeom>
            <a:noFill/>
            <a:ln>
              <a:noFill/>
            </a:ln>
          </p:spPr>
          <p:txBody>
            <a:bodyPr spcFirstLastPara="1" wrap="square" lIns="91425" tIns="45700" rIns="91425" bIns="45700" anchor="t" anchorCtr="0">
              <a:spAutoFit/>
            </a:bodyPr>
            <a:lstStyle/>
            <a:p>
              <a:pPr algn="ctr"/>
              <a:r>
                <a:rPr lang="en-US" dirty="0">
                  <a:solidFill>
                    <a:schemeClr val="bg1"/>
                  </a:solidFill>
                  <a:latin typeface="Roboto" panose="02000000000000000000" pitchFamily="2" charset="0"/>
                  <a:ea typeface="Roboto" panose="02000000000000000000" pitchFamily="2" charset="0"/>
                  <a:cs typeface="Calibri"/>
                  <a:sym typeface="Calibri"/>
                </a:rPr>
                <a:t>All Japanese Capacitor</a:t>
              </a:r>
              <a:endParaRPr dirty="0">
                <a:solidFill>
                  <a:schemeClr val="bg1"/>
                </a:solidFill>
                <a:latin typeface="Roboto" panose="02000000000000000000" pitchFamily="2" charset="0"/>
                <a:ea typeface="Roboto" panose="02000000000000000000" pitchFamily="2" charset="0"/>
                <a:cs typeface="Calibri"/>
                <a:sym typeface="Calibri"/>
              </a:endParaRPr>
            </a:p>
          </p:txBody>
        </p:sp>
        <p:sp>
          <p:nvSpPr>
            <p:cNvPr id="20" name="Google Shape;409;p15">
              <a:extLst>
                <a:ext uri="{FF2B5EF4-FFF2-40B4-BE49-F238E27FC236}">
                  <a16:creationId xmlns:a16="http://schemas.microsoft.com/office/drawing/2014/main" id="{BF93DB30-32DE-B63D-2E15-12072BCF0976}"/>
                </a:ext>
              </a:extLst>
            </p:cNvPr>
            <p:cNvSpPr txBox="1"/>
            <p:nvPr/>
          </p:nvSpPr>
          <p:spPr>
            <a:xfrm>
              <a:off x="10568649" y="5164804"/>
              <a:ext cx="1779510" cy="307736"/>
            </a:xfrm>
            <a:prstGeom prst="rect">
              <a:avLst/>
            </a:prstGeom>
            <a:noFill/>
            <a:ln>
              <a:noFill/>
            </a:ln>
          </p:spPr>
          <p:txBody>
            <a:bodyPr spcFirstLastPara="1" wrap="square" lIns="91425" tIns="45700" rIns="91425" bIns="45700" anchor="t" anchorCtr="0">
              <a:spAutoFit/>
            </a:bodyPr>
            <a:lstStyle/>
            <a:p>
              <a:pPr algn="ctr"/>
              <a:r>
                <a:rPr lang="en-US" dirty="0">
                  <a:solidFill>
                    <a:schemeClr val="bg1"/>
                  </a:solidFill>
                  <a:latin typeface="Roboto" panose="02000000000000000000" pitchFamily="2" charset="0"/>
                  <a:ea typeface="Roboto" panose="02000000000000000000" pitchFamily="2" charset="0"/>
                  <a:cs typeface="Calibri"/>
                  <a:sym typeface="Calibri"/>
                </a:rPr>
                <a:t>Solid Capacitor</a:t>
              </a:r>
              <a:endParaRPr dirty="0">
                <a:solidFill>
                  <a:schemeClr val="bg1"/>
                </a:solidFill>
                <a:latin typeface="Roboto" panose="02000000000000000000" pitchFamily="2" charset="0"/>
                <a:ea typeface="Roboto" panose="02000000000000000000" pitchFamily="2" charset="0"/>
                <a:cs typeface="Calibri"/>
                <a:sym typeface="Calibri"/>
              </a:endParaRPr>
            </a:p>
          </p:txBody>
        </p:sp>
      </p:grpSp>
      <p:pic>
        <p:nvPicPr>
          <p:cNvPr id="2" name="圖片 1">
            <a:extLst>
              <a:ext uri="{FF2B5EF4-FFF2-40B4-BE49-F238E27FC236}">
                <a16:creationId xmlns:a16="http://schemas.microsoft.com/office/drawing/2014/main" id="{34403E13-F184-A52D-EDDF-187221B8B86F}"/>
              </a:ext>
            </a:extLst>
          </p:cNvPr>
          <p:cNvPicPr>
            <a:picLocks noChangeAspect="1"/>
          </p:cNvPicPr>
          <p:nvPr/>
        </p:nvPicPr>
        <p:blipFill rotWithShape="1">
          <a:blip r:embed="rId5"/>
          <a:srcRect l="18753" t="45531" r="53408" b="27031"/>
          <a:stretch/>
        </p:blipFill>
        <p:spPr>
          <a:xfrm>
            <a:off x="9495301" y="1481641"/>
            <a:ext cx="1958245" cy="1930097"/>
          </a:xfrm>
          <a:prstGeom prst="rect">
            <a:avLst/>
          </a:prstGeom>
          <a:ln w="19050">
            <a:solidFill>
              <a:schemeClr val="bg1"/>
            </a:solidFill>
          </a:ln>
        </p:spPr>
      </p:pic>
    </p:spTree>
    <p:extLst>
      <p:ext uri="{BB962C8B-B14F-4D97-AF65-F5344CB8AC3E}">
        <p14:creationId xmlns:p14="http://schemas.microsoft.com/office/powerpoint/2010/main" val="60507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96" name="Google Shape;296;p7"/>
          <p:cNvSpPr txBox="1"/>
          <p:nvPr/>
        </p:nvSpPr>
        <p:spPr>
          <a:xfrm>
            <a:off x="0" y="6309914"/>
            <a:ext cx="12192000" cy="400069"/>
          </a:xfrm>
          <a:prstGeom prst="rect">
            <a:avLst/>
          </a:prstGeom>
          <a:solidFill>
            <a:srgbClr val="C00000"/>
          </a:solidFill>
          <a:ln>
            <a:noFill/>
          </a:ln>
        </p:spPr>
        <p:txBody>
          <a:bodyPr spcFirstLastPara="1" wrap="square" lIns="91425" tIns="45700" rIns="91425" bIns="45700" anchor="t" anchorCtr="0">
            <a:spAutoFit/>
          </a:bodyPr>
          <a:lstStyle/>
          <a:p>
            <a:pPr algn="ctr"/>
            <a:r>
              <a:rPr lang="en-US" sz="1000" b="1" dirty="0">
                <a:solidFill>
                  <a:schemeClr val="bg1"/>
                </a:solidFill>
                <a:latin typeface="Roboto" panose="02000000000000000000" pitchFamily="2" charset="0"/>
                <a:ea typeface="Roboto" panose="02000000000000000000" pitchFamily="2" charset="0"/>
                <a:cs typeface="Microsoft JhengHei"/>
                <a:sym typeface="Microsoft JhengHei"/>
              </a:rPr>
              <a:t>550W-650W</a:t>
            </a:r>
            <a:br>
              <a:rPr lang="en-US" sz="1000" b="1" dirty="0">
                <a:solidFill>
                  <a:schemeClr val="bg1"/>
                </a:solidFill>
                <a:latin typeface="Roboto" panose="02000000000000000000" pitchFamily="2" charset="0"/>
                <a:ea typeface="Roboto" panose="02000000000000000000" pitchFamily="2" charset="0"/>
                <a:cs typeface="Microsoft JhengHei"/>
                <a:sym typeface="Microsoft JhengHei"/>
              </a:rPr>
            </a:br>
            <a:r>
              <a:rPr lang="en-US" sz="1000" b="1" dirty="0">
                <a:solidFill>
                  <a:schemeClr val="bg1"/>
                </a:solidFill>
                <a:latin typeface="Roboto" panose="02000000000000000000" pitchFamily="2" charset="0"/>
                <a:ea typeface="Roboto" panose="02000000000000000000" pitchFamily="2" charset="0"/>
                <a:cs typeface="Microsoft JhengHei"/>
                <a:sym typeface="Microsoft JhengHei"/>
              </a:rPr>
              <a:t>Depending on the wattage of different PSUs, the main capacitor and related hardware will be different.</a:t>
            </a:r>
            <a:endParaRPr sz="1000" b="1" dirty="0">
              <a:solidFill>
                <a:schemeClr val="bg1"/>
              </a:solidFill>
              <a:latin typeface="Roboto" panose="02000000000000000000" pitchFamily="2" charset="0"/>
              <a:ea typeface="Roboto" panose="02000000000000000000" pitchFamily="2" charset="0"/>
              <a:cs typeface="Microsoft JhengHei"/>
              <a:sym typeface="Microsoft JhengHei"/>
            </a:endParaRPr>
          </a:p>
        </p:txBody>
      </p:sp>
      <p:grpSp>
        <p:nvGrpSpPr>
          <p:cNvPr id="3" name="群組 2">
            <a:extLst>
              <a:ext uri="{FF2B5EF4-FFF2-40B4-BE49-F238E27FC236}">
                <a16:creationId xmlns:a16="http://schemas.microsoft.com/office/drawing/2014/main" id="{C5272D51-AFB0-D5CF-A674-AA1B9364D8A9}"/>
              </a:ext>
            </a:extLst>
          </p:cNvPr>
          <p:cNvGrpSpPr/>
          <p:nvPr/>
        </p:nvGrpSpPr>
        <p:grpSpPr>
          <a:xfrm>
            <a:off x="286026" y="230313"/>
            <a:ext cx="8722219" cy="6079228"/>
            <a:chOff x="1147820" y="476119"/>
            <a:chExt cx="8722219" cy="6079228"/>
          </a:xfrm>
        </p:grpSpPr>
        <p:pic>
          <p:nvPicPr>
            <p:cNvPr id="7" name="圖片 6">
              <a:extLst>
                <a:ext uri="{FF2B5EF4-FFF2-40B4-BE49-F238E27FC236}">
                  <a16:creationId xmlns:a16="http://schemas.microsoft.com/office/drawing/2014/main" id="{1FAE4195-E65C-6481-053E-00CA22C0076C}"/>
                </a:ext>
              </a:extLst>
            </p:cNvPr>
            <p:cNvPicPr>
              <a:picLocks noChangeAspect="1"/>
            </p:cNvPicPr>
            <p:nvPr/>
          </p:nvPicPr>
          <p:blipFill rotWithShape="1">
            <a:blip r:embed="rId3"/>
            <a:srcRect l="8947" t="8237" r="8465" b="9442"/>
            <a:stretch/>
          </p:blipFill>
          <p:spPr>
            <a:xfrm>
              <a:off x="2453204" y="555868"/>
              <a:ext cx="6019060" cy="5999479"/>
            </a:xfrm>
            <a:prstGeom prst="rect">
              <a:avLst/>
            </a:prstGeom>
          </p:spPr>
        </p:pic>
        <p:sp>
          <p:nvSpPr>
            <p:cNvPr id="11" name="Google Shape;271;p7">
              <a:extLst>
                <a:ext uri="{FF2B5EF4-FFF2-40B4-BE49-F238E27FC236}">
                  <a16:creationId xmlns:a16="http://schemas.microsoft.com/office/drawing/2014/main" id="{1D2E7EF6-EF1F-D183-4854-6EF426BD0105}"/>
                </a:ext>
              </a:extLst>
            </p:cNvPr>
            <p:cNvSpPr txBox="1"/>
            <p:nvPr/>
          </p:nvSpPr>
          <p:spPr>
            <a:xfrm>
              <a:off x="3069712" y="6082696"/>
              <a:ext cx="1378002"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EMI Circuit  1</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18" name="Google Shape;273;p7">
              <a:extLst>
                <a:ext uri="{FF2B5EF4-FFF2-40B4-BE49-F238E27FC236}">
                  <a16:creationId xmlns:a16="http://schemas.microsoft.com/office/drawing/2014/main" id="{E081F573-CD10-54E7-F121-B7EEF7BD4919}"/>
                </a:ext>
              </a:extLst>
            </p:cNvPr>
            <p:cNvSpPr txBox="1"/>
            <p:nvPr/>
          </p:nvSpPr>
          <p:spPr>
            <a:xfrm>
              <a:off x="3069711" y="2458791"/>
              <a:ext cx="1035093" cy="523180"/>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EMI Circuit  2</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19" name="Google Shape;276;p7">
              <a:extLst>
                <a:ext uri="{FF2B5EF4-FFF2-40B4-BE49-F238E27FC236}">
                  <a16:creationId xmlns:a16="http://schemas.microsoft.com/office/drawing/2014/main" id="{D98DC352-01C0-32DE-A760-DB702B4B83F6}"/>
                </a:ext>
              </a:extLst>
            </p:cNvPr>
            <p:cNvSpPr txBox="1"/>
            <p:nvPr/>
          </p:nvSpPr>
          <p:spPr>
            <a:xfrm>
              <a:off x="3215375" y="480062"/>
              <a:ext cx="1329405"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Active PFC</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20" name="Google Shape;279;p7">
              <a:extLst>
                <a:ext uri="{FF2B5EF4-FFF2-40B4-BE49-F238E27FC236}">
                  <a16:creationId xmlns:a16="http://schemas.microsoft.com/office/drawing/2014/main" id="{23B83036-BA6B-C8CA-BE4C-24DFDB5366BA}"/>
                </a:ext>
              </a:extLst>
            </p:cNvPr>
            <p:cNvSpPr/>
            <p:nvPr/>
          </p:nvSpPr>
          <p:spPr>
            <a:xfrm>
              <a:off x="1147820" y="4801282"/>
              <a:ext cx="1378002" cy="619931"/>
            </a:xfrm>
            <a:prstGeom prst="rightArrow">
              <a:avLst>
                <a:gd name="adj1" fmla="val 50000"/>
                <a:gd name="adj2" fmla="val 50000"/>
              </a:avLst>
            </a:prstGeom>
            <a:noFill/>
            <a:ln w="1905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algn="ctr"/>
              <a:r>
                <a:rPr lang="en-US" b="1" dirty="0">
                  <a:solidFill>
                    <a:schemeClr val="lt1"/>
                  </a:solidFill>
                  <a:latin typeface="Roboto" panose="02000000000000000000" pitchFamily="2" charset="0"/>
                  <a:ea typeface="Roboto" panose="02000000000000000000" pitchFamily="2" charset="0"/>
                  <a:cs typeface="Calibri"/>
                  <a:sym typeface="Calibri"/>
                </a:rPr>
                <a:t>AC Input</a:t>
              </a:r>
              <a:endParaRPr b="1" dirty="0">
                <a:solidFill>
                  <a:schemeClr val="lt1"/>
                </a:solidFill>
                <a:latin typeface="Roboto" panose="02000000000000000000" pitchFamily="2" charset="0"/>
                <a:ea typeface="Roboto" panose="02000000000000000000" pitchFamily="2" charset="0"/>
                <a:cs typeface="Calibri"/>
                <a:sym typeface="Calibri"/>
              </a:endParaRPr>
            </a:p>
          </p:txBody>
        </p:sp>
        <p:sp>
          <p:nvSpPr>
            <p:cNvPr id="21" name="Google Shape;280;p7">
              <a:extLst>
                <a:ext uri="{FF2B5EF4-FFF2-40B4-BE49-F238E27FC236}">
                  <a16:creationId xmlns:a16="http://schemas.microsoft.com/office/drawing/2014/main" id="{400CBE0A-2A76-842A-DD1C-13D57F067CCF}"/>
                </a:ext>
              </a:extLst>
            </p:cNvPr>
            <p:cNvSpPr/>
            <p:nvPr/>
          </p:nvSpPr>
          <p:spPr>
            <a:xfrm>
              <a:off x="8411968" y="2442864"/>
              <a:ext cx="1458071" cy="619931"/>
            </a:xfrm>
            <a:prstGeom prst="rightArrow">
              <a:avLst>
                <a:gd name="adj1" fmla="val 50000"/>
                <a:gd name="adj2" fmla="val 50000"/>
              </a:avLst>
            </a:prstGeom>
            <a:noFill/>
            <a:ln w="1905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algn="ctr"/>
              <a:r>
                <a:rPr lang="en-US" b="1">
                  <a:solidFill>
                    <a:schemeClr val="lt1"/>
                  </a:solidFill>
                  <a:latin typeface="Roboto" panose="02000000000000000000" pitchFamily="2" charset="0"/>
                  <a:ea typeface="Roboto" panose="02000000000000000000" pitchFamily="2" charset="0"/>
                  <a:cs typeface="Calibri"/>
                  <a:sym typeface="Calibri"/>
                </a:rPr>
                <a:t>DC Output</a:t>
              </a:r>
              <a:endParaRPr b="1">
                <a:solidFill>
                  <a:schemeClr val="lt1"/>
                </a:solidFill>
                <a:latin typeface="Roboto" panose="02000000000000000000" pitchFamily="2" charset="0"/>
                <a:ea typeface="Roboto" panose="02000000000000000000" pitchFamily="2" charset="0"/>
                <a:cs typeface="Calibri"/>
                <a:sym typeface="Calibri"/>
              </a:endParaRPr>
            </a:p>
          </p:txBody>
        </p:sp>
        <p:sp>
          <p:nvSpPr>
            <p:cNvPr id="22" name="Google Shape;283;p7">
              <a:extLst>
                <a:ext uri="{FF2B5EF4-FFF2-40B4-BE49-F238E27FC236}">
                  <a16:creationId xmlns:a16="http://schemas.microsoft.com/office/drawing/2014/main" id="{C36A5502-2467-1956-2DE9-89F4C6ECE344}"/>
                </a:ext>
              </a:extLst>
            </p:cNvPr>
            <p:cNvSpPr txBox="1"/>
            <p:nvPr/>
          </p:nvSpPr>
          <p:spPr>
            <a:xfrm>
              <a:off x="5027105" y="476119"/>
              <a:ext cx="1521737"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Main Capacitor</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23" name="Google Shape;284;p7">
              <a:extLst>
                <a:ext uri="{FF2B5EF4-FFF2-40B4-BE49-F238E27FC236}">
                  <a16:creationId xmlns:a16="http://schemas.microsoft.com/office/drawing/2014/main" id="{F83AEB42-4BE5-3A9C-BF65-080D198565E7}"/>
                </a:ext>
              </a:extLst>
            </p:cNvPr>
            <p:cNvSpPr txBox="1"/>
            <p:nvPr/>
          </p:nvSpPr>
          <p:spPr>
            <a:xfrm>
              <a:off x="4294260" y="2659007"/>
              <a:ext cx="1512168" cy="523180"/>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Main Transformer</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24" name="Google Shape;286;p7">
              <a:extLst>
                <a:ext uri="{FF2B5EF4-FFF2-40B4-BE49-F238E27FC236}">
                  <a16:creationId xmlns:a16="http://schemas.microsoft.com/office/drawing/2014/main" id="{1AEAC30E-EDF3-C5A3-00C2-B4B634EF04C8}"/>
                </a:ext>
              </a:extLst>
            </p:cNvPr>
            <p:cNvSpPr txBox="1"/>
            <p:nvPr/>
          </p:nvSpPr>
          <p:spPr>
            <a:xfrm>
              <a:off x="4967976" y="5811972"/>
              <a:ext cx="1725394"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a:solidFill>
                    <a:schemeClr val="tx1"/>
                  </a:solidFill>
                  <a:latin typeface="Roboto" panose="02000000000000000000" pitchFamily="2" charset="0"/>
                  <a:ea typeface="Roboto" panose="02000000000000000000" pitchFamily="2" charset="0"/>
                  <a:cs typeface="Calibri"/>
                  <a:sym typeface="Calibri"/>
                </a:rPr>
                <a:t>Protection  Circuit</a:t>
              </a:r>
              <a:endParaRPr>
                <a:solidFill>
                  <a:schemeClr val="tx1"/>
                </a:solidFill>
                <a:latin typeface="Roboto" panose="02000000000000000000" pitchFamily="2" charset="0"/>
                <a:ea typeface="Roboto" panose="02000000000000000000" pitchFamily="2" charset="0"/>
                <a:cs typeface="Calibri"/>
                <a:sym typeface="Calibri"/>
              </a:endParaRPr>
            </a:p>
          </p:txBody>
        </p:sp>
        <p:sp>
          <p:nvSpPr>
            <p:cNvPr id="25" name="Google Shape;293;p7">
              <a:extLst>
                <a:ext uri="{FF2B5EF4-FFF2-40B4-BE49-F238E27FC236}">
                  <a16:creationId xmlns:a16="http://schemas.microsoft.com/office/drawing/2014/main" id="{73BC1688-DFBF-C71D-0BA4-BF730D2F4E11}"/>
                </a:ext>
              </a:extLst>
            </p:cNvPr>
            <p:cNvSpPr txBox="1"/>
            <p:nvPr/>
          </p:nvSpPr>
          <p:spPr>
            <a:xfrm>
              <a:off x="7135343" y="476119"/>
              <a:ext cx="1432013"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a:solidFill>
                    <a:schemeClr val="tx1"/>
                  </a:solidFill>
                  <a:latin typeface="Roboto" panose="02000000000000000000" pitchFamily="2" charset="0"/>
                  <a:ea typeface="Roboto" panose="02000000000000000000" pitchFamily="2" charset="0"/>
                  <a:cs typeface="Calibri"/>
                  <a:sym typeface="Calibri"/>
                </a:rPr>
                <a:t>Modular PCB</a:t>
              </a:r>
              <a:endParaRPr>
                <a:solidFill>
                  <a:schemeClr val="tx1"/>
                </a:solidFill>
                <a:latin typeface="Roboto" panose="02000000000000000000" pitchFamily="2" charset="0"/>
                <a:ea typeface="Roboto" panose="02000000000000000000" pitchFamily="2" charset="0"/>
                <a:cs typeface="Calibri"/>
                <a:sym typeface="Calibri"/>
              </a:endParaRPr>
            </a:p>
          </p:txBody>
        </p:sp>
        <p:sp>
          <p:nvSpPr>
            <p:cNvPr id="26" name="矩形 25">
              <a:extLst>
                <a:ext uri="{FF2B5EF4-FFF2-40B4-BE49-F238E27FC236}">
                  <a16:creationId xmlns:a16="http://schemas.microsoft.com/office/drawing/2014/main" id="{ADC00939-F8B5-16B6-1A5F-31EEB20C19AC}"/>
                </a:ext>
              </a:extLst>
            </p:cNvPr>
            <p:cNvSpPr/>
            <p:nvPr/>
          </p:nvSpPr>
          <p:spPr>
            <a:xfrm>
              <a:off x="5027105" y="855539"/>
              <a:ext cx="1521737" cy="138360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4423D3B8-9004-04A3-080C-62957231302B}"/>
                </a:ext>
              </a:extLst>
            </p:cNvPr>
            <p:cNvSpPr/>
            <p:nvPr/>
          </p:nvSpPr>
          <p:spPr>
            <a:xfrm>
              <a:off x="6548842" y="1899820"/>
              <a:ext cx="855136" cy="1954287"/>
            </a:xfrm>
            <a:prstGeom prst="rect">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8AA3C489-6E9B-2141-112A-420329D905F2}"/>
                </a:ext>
              </a:extLst>
            </p:cNvPr>
            <p:cNvSpPr/>
            <p:nvPr/>
          </p:nvSpPr>
          <p:spPr>
            <a:xfrm>
              <a:off x="5473040" y="5308586"/>
              <a:ext cx="715267" cy="435985"/>
            </a:xfrm>
            <a:prstGeom prst="rect">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B1514534-B3D7-A65B-FB51-342987EADE9C}"/>
                </a:ext>
              </a:extLst>
            </p:cNvPr>
            <p:cNvSpPr/>
            <p:nvPr/>
          </p:nvSpPr>
          <p:spPr>
            <a:xfrm>
              <a:off x="4294260" y="3260792"/>
              <a:ext cx="1521737" cy="146212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2F2217AF-B37D-864F-2BB9-91347E671415}"/>
                </a:ext>
              </a:extLst>
            </p:cNvPr>
            <p:cNvSpPr/>
            <p:nvPr/>
          </p:nvSpPr>
          <p:spPr>
            <a:xfrm>
              <a:off x="3069711" y="3062795"/>
              <a:ext cx="987384" cy="154471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1EC5E7DE-AB97-5136-CA46-BDC62D35FB4B}"/>
                </a:ext>
              </a:extLst>
            </p:cNvPr>
            <p:cNvSpPr/>
            <p:nvPr/>
          </p:nvSpPr>
          <p:spPr>
            <a:xfrm>
              <a:off x="3020363" y="855539"/>
              <a:ext cx="1719431" cy="138360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C0EC97E1-FD31-F360-40E3-9B3549319643}"/>
                </a:ext>
              </a:extLst>
            </p:cNvPr>
            <p:cNvSpPr/>
            <p:nvPr/>
          </p:nvSpPr>
          <p:spPr>
            <a:xfrm>
              <a:off x="3069711" y="4616388"/>
              <a:ext cx="1378002" cy="138360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B0022F16-AB85-13FA-550D-3A7C0BD6043F}"/>
                </a:ext>
              </a:extLst>
            </p:cNvPr>
            <p:cNvSpPr/>
            <p:nvPr/>
          </p:nvSpPr>
          <p:spPr>
            <a:xfrm>
              <a:off x="7412856" y="855540"/>
              <a:ext cx="855136" cy="5227156"/>
            </a:xfrm>
            <a:prstGeom prst="rect">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Google Shape;281;p7">
              <a:extLst>
                <a:ext uri="{FF2B5EF4-FFF2-40B4-BE49-F238E27FC236}">
                  <a16:creationId xmlns:a16="http://schemas.microsoft.com/office/drawing/2014/main" id="{2C15749A-7CE0-A28E-FC7D-031C1AC68219}"/>
                </a:ext>
              </a:extLst>
            </p:cNvPr>
            <p:cNvSpPr txBox="1"/>
            <p:nvPr/>
          </p:nvSpPr>
          <p:spPr>
            <a:xfrm>
              <a:off x="7412856" y="1887966"/>
              <a:ext cx="2283957"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DC to DC Circuit</a:t>
              </a:r>
              <a:endParaRPr dirty="0">
                <a:solidFill>
                  <a:schemeClr val="tx1"/>
                </a:solidFill>
                <a:latin typeface="Roboto" panose="02000000000000000000" pitchFamily="2" charset="0"/>
                <a:ea typeface="Roboto" panose="02000000000000000000" pitchFamily="2" charset="0"/>
                <a:cs typeface="Calibri"/>
                <a:sym typeface="Calibri"/>
              </a:endParaRPr>
            </a:p>
          </p:txBody>
        </p:sp>
        <p:sp>
          <p:nvSpPr>
            <p:cNvPr id="35" name="矩形 34">
              <a:extLst>
                <a:ext uri="{FF2B5EF4-FFF2-40B4-BE49-F238E27FC236}">
                  <a16:creationId xmlns:a16="http://schemas.microsoft.com/office/drawing/2014/main" id="{95880879-9EBC-C698-94AA-8248A748D134}"/>
                </a:ext>
              </a:extLst>
            </p:cNvPr>
            <p:cNvSpPr/>
            <p:nvPr/>
          </p:nvSpPr>
          <p:spPr>
            <a:xfrm>
              <a:off x="4544780" y="4789490"/>
              <a:ext cx="1110698" cy="631723"/>
            </a:xfrm>
            <a:prstGeom prst="rect">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Google Shape;285;p7">
              <a:extLst>
                <a:ext uri="{FF2B5EF4-FFF2-40B4-BE49-F238E27FC236}">
                  <a16:creationId xmlns:a16="http://schemas.microsoft.com/office/drawing/2014/main" id="{7C9BD553-3FCC-D106-2886-F949DBE84E94}"/>
                </a:ext>
              </a:extLst>
            </p:cNvPr>
            <p:cNvSpPr txBox="1"/>
            <p:nvPr/>
          </p:nvSpPr>
          <p:spPr>
            <a:xfrm>
              <a:off x="5655478" y="4773375"/>
              <a:ext cx="1846153" cy="307736"/>
            </a:xfrm>
            <a:prstGeom prst="rect">
              <a:avLst/>
            </a:prstGeom>
            <a:solidFill>
              <a:schemeClr val="bg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dirty="0">
                  <a:solidFill>
                    <a:schemeClr val="tx1"/>
                  </a:solidFill>
                  <a:latin typeface="Roboto" panose="02000000000000000000" pitchFamily="2" charset="0"/>
                  <a:ea typeface="Roboto" panose="02000000000000000000" pitchFamily="2" charset="0"/>
                  <a:cs typeface="Calibri"/>
                  <a:sym typeface="Calibri"/>
                </a:rPr>
                <a:t>+5V Stand by Circuit</a:t>
              </a:r>
              <a:endParaRPr dirty="0">
                <a:solidFill>
                  <a:schemeClr val="tx1"/>
                </a:solidFill>
                <a:latin typeface="Roboto" panose="02000000000000000000" pitchFamily="2" charset="0"/>
                <a:ea typeface="Roboto" panose="02000000000000000000" pitchFamily="2" charset="0"/>
                <a:cs typeface="Calibri"/>
                <a:sym typeface="Calibri"/>
              </a:endParaRPr>
            </a:p>
          </p:txBody>
        </p:sp>
      </p:grpSp>
      <p:grpSp>
        <p:nvGrpSpPr>
          <p:cNvPr id="38" name="群組 37">
            <a:extLst>
              <a:ext uri="{FF2B5EF4-FFF2-40B4-BE49-F238E27FC236}">
                <a16:creationId xmlns:a16="http://schemas.microsoft.com/office/drawing/2014/main" id="{602DE563-9076-46D6-E03A-C72FAC98CDAB}"/>
              </a:ext>
            </a:extLst>
          </p:cNvPr>
          <p:cNvGrpSpPr/>
          <p:nvPr/>
        </p:nvGrpSpPr>
        <p:grpSpPr>
          <a:xfrm>
            <a:off x="9131584" y="3444241"/>
            <a:ext cx="2685678" cy="2692258"/>
            <a:chOff x="10018669" y="2586014"/>
            <a:chExt cx="2879471" cy="2886526"/>
          </a:xfrm>
        </p:grpSpPr>
        <p:pic>
          <p:nvPicPr>
            <p:cNvPr id="39" name="圖片 38">
              <a:extLst>
                <a:ext uri="{FF2B5EF4-FFF2-40B4-BE49-F238E27FC236}">
                  <a16:creationId xmlns:a16="http://schemas.microsoft.com/office/drawing/2014/main" id="{AA6E5CF9-2243-FCEB-D171-A550DDBD2CBF}"/>
                </a:ext>
              </a:extLst>
            </p:cNvPr>
            <p:cNvPicPr>
              <a:picLocks noChangeAspect="1"/>
            </p:cNvPicPr>
            <p:nvPr/>
          </p:nvPicPr>
          <p:blipFill rotWithShape="1">
            <a:blip r:embed="rId4"/>
            <a:srcRect l="13143" t="20475" r="52178" b="44846"/>
            <a:stretch/>
          </p:blipFill>
          <p:spPr>
            <a:xfrm rot="16200000">
              <a:off x="10408630" y="3033864"/>
              <a:ext cx="2099548" cy="2099549"/>
            </a:xfrm>
            <a:prstGeom prst="rect">
              <a:avLst/>
            </a:prstGeom>
            <a:ln w="19050">
              <a:solidFill>
                <a:schemeClr val="bg1"/>
              </a:solidFill>
            </a:ln>
          </p:spPr>
        </p:pic>
        <p:sp>
          <p:nvSpPr>
            <p:cNvPr id="41" name="Google Shape;408;p15">
              <a:extLst>
                <a:ext uri="{FF2B5EF4-FFF2-40B4-BE49-F238E27FC236}">
                  <a16:creationId xmlns:a16="http://schemas.microsoft.com/office/drawing/2014/main" id="{DB87A7C9-2BB1-6DC9-4062-A3E4E91F0741}"/>
                </a:ext>
              </a:extLst>
            </p:cNvPr>
            <p:cNvSpPr txBox="1"/>
            <p:nvPr/>
          </p:nvSpPr>
          <p:spPr>
            <a:xfrm>
              <a:off x="10018669" y="2586014"/>
              <a:ext cx="2879471" cy="307736"/>
            </a:xfrm>
            <a:prstGeom prst="rect">
              <a:avLst/>
            </a:prstGeom>
            <a:noFill/>
            <a:ln>
              <a:noFill/>
            </a:ln>
          </p:spPr>
          <p:txBody>
            <a:bodyPr spcFirstLastPara="1" wrap="square" lIns="91425" tIns="45700" rIns="91425" bIns="45700" anchor="t" anchorCtr="0">
              <a:spAutoFit/>
            </a:bodyPr>
            <a:lstStyle/>
            <a:p>
              <a:pPr algn="ctr"/>
              <a:r>
                <a:rPr lang="en-US" dirty="0">
                  <a:solidFill>
                    <a:schemeClr val="bg1"/>
                  </a:solidFill>
                  <a:latin typeface="Roboto" panose="02000000000000000000" pitchFamily="2" charset="0"/>
                  <a:ea typeface="Roboto" panose="02000000000000000000" pitchFamily="2" charset="0"/>
                  <a:cs typeface="Calibri"/>
                  <a:sym typeface="Calibri"/>
                </a:rPr>
                <a:t>All Japanese Capacitor</a:t>
              </a:r>
              <a:endParaRPr dirty="0">
                <a:solidFill>
                  <a:schemeClr val="bg1"/>
                </a:solidFill>
                <a:latin typeface="Roboto" panose="02000000000000000000" pitchFamily="2" charset="0"/>
                <a:ea typeface="Roboto" panose="02000000000000000000" pitchFamily="2" charset="0"/>
                <a:cs typeface="Calibri"/>
                <a:sym typeface="Calibri"/>
              </a:endParaRPr>
            </a:p>
          </p:txBody>
        </p:sp>
        <p:sp>
          <p:nvSpPr>
            <p:cNvPr id="42" name="Google Shape;409;p15">
              <a:extLst>
                <a:ext uri="{FF2B5EF4-FFF2-40B4-BE49-F238E27FC236}">
                  <a16:creationId xmlns:a16="http://schemas.microsoft.com/office/drawing/2014/main" id="{E6BFFCC1-85E4-9B29-AB36-8113264A76FA}"/>
                </a:ext>
              </a:extLst>
            </p:cNvPr>
            <p:cNvSpPr txBox="1"/>
            <p:nvPr/>
          </p:nvSpPr>
          <p:spPr>
            <a:xfrm>
              <a:off x="10568649" y="5164804"/>
              <a:ext cx="1779510" cy="307736"/>
            </a:xfrm>
            <a:prstGeom prst="rect">
              <a:avLst/>
            </a:prstGeom>
            <a:noFill/>
            <a:ln>
              <a:noFill/>
            </a:ln>
          </p:spPr>
          <p:txBody>
            <a:bodyPr spcFirstLastPara="1" wrap="square" lIns="91425" tIns="45700" rIns="91425" bIns="45700" anchor="t" anchorCtr="0">
              <a:spAutoFit/>
            </a:bodyPr>
            <a:lstStyle/>
            <a:p>
              <a:pPr algn="ctr"/>
              <a:r>
                <a:rPr lang="en-US" dirty="0">
                  <a:solidFill>
                    <a:schemeClr val="bg1"/>
                  </a:solidFill>
                  <a:latin typeface="Roboto" panose="02000000000000000000" pitchFamily="2" charset="0"/>
                  <a:ea typeface="Roboto" panose="02000000000000000000" pitchFamily="2" charset="0"/>
                  <a:cs typeface="Calibri"/>
                  <a:sym typeface="Calibri"/>
                </a:rPr>
                <a:t>Solid Capacitor</a:t>
              </a:r>
              <a:endParaRPr dirty="0">
                <a:solidFill>
                  <a:schemeClr val="bg1"/>
                </a:solidFill>
                <a:latin typeface="Roboto" panose="02000000000000000000" pitchFamily="2" charset="0"/>
                <a:ea typeface="Roboto" panose="02000000000000000000" pitchFamily="2" charset="0"/>
                <a:cs typeface="Calibri"/>
                <a:sym typeface="Calibri"/>
              </a:endParaRPr>
            </a:p>
          </p:txBody>
        </p:sp>
      </p:grpSp>
      <p:sp>
        <p:nvSpPr>
          <p:cNvPr id="2" name="Google Shape;265;p7">
            <a:extLst>
              <a:ext uri="{FF2B5EF4-FFF2-40B4-BE49-F238E27FC236}">
                <a16:creationId xmlns:a16="http://schemas.microsoft.com/office/drawing/2014/main" id="{AA0B2B5D-F666-58DE-8B15-F8264BAE17C3}"/>
              </a:ext>
            </a:extLst>
          </p:cNvPr>
          <p:cNvSpPr txBox="1"/>
          <p:nvPr/>
        </p:nvSpPr>
        <p:spPr>
          <a:xfrm>
            <a:off x="8446506" y="245242"/>
            <a:ext cx="1924835" cy="523180"/>
          </a:xfrm>
          <a:prstGeom prst="rect">
            <a:avLst/>
          </a:prstGeom>
          <a:noFill/>
          <a:ln>
            <a:noFill/>
          </a:ln>
        </p:spPr>
        <p:txBody>
          <a:bodyPr spcFirstLastPara="1" wrap="square" lIns="91425" tIns="45700" rIns="91425" bIns="45700" anchor="t" anchorCtr="0">
            <a:spAutoFit/>
          </a:bodyPr>
          <a:lstStyle/>
          <a:p>
            <a:r>
              <a:rPr lang="en-US" sz="2800" b="1" dirty="0">
                <a:solidFill>
                  <a:schemeClr val="lt1"/>
                </a:solidFill>
                <a:latin typeface="Gotcha Gothic" panose="02000000000000000000" pitchFamily="2" charset="-120"/>
                <a:ea typeface="Gotcha Gothic" panose="02000000000000000000" pitchFamily="2" charset="-120"/>
                <a:cs typeface="Calibri"/>
                <a:sym typeface="Calibri"/>
              </a:rPr>
              <a:t>Topology |</a:t>
            </a:r>
          </a:p>
        </p:txBody>
      </p:sp>
      <p:sp>
        <p:nvSpPr>
          <p:cNvPr id="4" name="文字方塊 3">
            <a:extLst>
              <a:ext uri="{FF2B5EF4-FFF2-40B4-BE49-F238E27FC236}">
                <a16:creationId xmlns:a16="http://schemas.microsoft.com/office/drawing/2014/main" id="{67FCAE5F-D7CA-4ECB-091A-4BDAC43FC17E}"/>
              </a:ext>
            </a:extLst>
          </p:cNvPr>
          <p:cNvSpPr txBox="1"/>
          <p:nvPr/>
        </p:nvSpPr>
        <p:spPr>
          <a:xfrm>
            <a:off x="10068666" y="294357"/>
            <a:ext cx="1924834" cy="461665"/>
          </a:xfrm>
          <a:prstGeom prst="rect">
            <a:avLst/>
          </a:prstGeom>
          <a:noFill/>
        </p:spPr>
        <p:txBody>
          <a:bodyPr wrap="square">
            <a:spAutoFit/>
          </a:bodyPr>
          <a:lstStyle/>
          <a:p>
            <a:r>
              <a:rPr lang="en-US" altLang="zh-TW" sz="2400" b="1" dirty="0">
                <a:solidFill>
                  <a:schemeClr val="lt1"/>
                </a:solidFill>
                <a:latin typeface="Gotcha Gothic" panose="02000000000000000000" pitchFamily="2" charset="-120"/>
                <a:ea typeface="Gotcha Gothic" panose="02000000000000000000" pitchFamily="2" charset="-120"/>
                <a:cs typeface="Calibri"/>
                <a:sym typeface="Calibri"/>
              </a:rPr>
              <a:t>550W/650W</a:t>
            </a:r>
          </a:p>
        </p:txBody>
      </p:sp>
      <p:pic>
        <p:nvPicPr>
          <p:cNvPr id="5" name="圖片 4">
            <a:extLst>
              <a:ext uri="{FF2B5EF4-FFF2-40B4-BE49-F238E27FC236}">
                <a16:creationId xmlns:a16="http://schemas.microsoft.com/office/drawing/2014/main" id="{91600BA6-E94F-5747-AFD5-3B9BBA3342CC}"/>
              </a:ext>
            </a:extLst>
          </p:cNvPr>
          <p:cNvPicPr>
            <a:picLocks noChangeAspect="1"/>
          </p:cNvPicPr>
          <p:nvPr/>
        </p:nvPicPr>
        <p:blipFill rotWithShape="1">
          <a:blip r:embed="rId5"/>
          <a:srcRect l="18753" t="45531" r="53408" b="27031"/>
          <a:stretch/>
        </p:blipFill>
        <p:spPr>
          <a:xfrm>
            <a:off x="9495301" y="1481641"/>
            <a:ext cx="1958245" cy="1930097"/>
          </a:xfrm>
          <a:prstGeom prst="rect">
            <a:avLst/>
          </a:prstGeom>
          <a:ln w="19050">
            <a:solidFill>
              <a:schemeClr val="bg1"/>
            </a:solidFill>
          </a:ln>
        </p:spPr>
      </p:pic>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1271</TotalTime>
  <Words>1807</Words>
  <Application>Microsoft Office PowerPoint</Application>
  <PresentationFormat>寬螢幕</PresentationFormat>
  <Paragraphs>451</Paragraphs>
  <Slides>21</Slides>
  <Notes>20</Notes>
  <HiddenSlides>0</HiddenSlides>
  <MMClips>0</MMClips>
  <ScaleCrop>false</ScaleCrop>
  <HeadingPairs>
    <vt:vector size="6" baseType="variant">
      <vt:variant>
        <vt:lpstr>使用字型</vt:lpstr>
      </vt:variant>
      <vt:variant>
        <vt:i4>5</vt:i4>
      </vt:variant>
      <vt:variant>
        <vt:lpstr>佈景主題</vt:lpstr>
      </vt:variant>
      <vt:variant>
        <vt:i4>2</vt:i4>
      </vt:variant>
      <vt:variant>
        <vt:lpstr>投影片標題</vt:lpstr>
      </vt:variant>
      <vt:variant>
        <vt:i4>21</vt:i4>
      </vt:variant>
    </vt:vector>
  </HeadingPairs>
  <TitlesOfParts>
    <vt:vector size="28" baseType="lpstr">
      <vt:lpstr>Gotcha Gothic</vt:lpstr>
      <vt:lpstr>Arial</vt:lpstr>
      <vt:lpstr>Bebas Neue</vt:lpstr>
      <vt:lpstr>Calibri</vt:lpstr>
      <vt:lpstr>Roboto</vt:lpstr>
      <vt:lpstr>Office 佈景主題</vt:lpstr>
      <vt:lpstr>3_Office 佈景主題</vt:lpstr>
      <vt:lpstr>PowerPoint 簡報</vt:lpstr>
      <vt:lpstr>PowerPoint 簡報</vt:lpstr>
      <vt:lpstr>PowerPoint 簡報</vt:lpstr>
      <vt:lpstr>PowerPoint 簡報</vt:lpstr>
      <vt:lpstr>PowerPoint 簡報</vt:lpstr>
      <vt:lpstr>PowerPoint 簡報</vt:lpstr>
      <vt:lpstr>GEN 5 Test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Rex</cp:lastModifiedBy>
  <cp:revision>86</cp:revision>
  <dcterms:created xsi:type="dcterms:W3CDTF">2016-02-27T06:01:08Z</dcterms:created>
  <dcterms:modified xsi:type="dcterms:W3CDTF">2025-08-11T04:04:12Z</dcterms:modified>
</cp:coreProperties>
</file>