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70" r:id="rId4"/>
    <p:sldId id="272" r:id="rId5"/>
    <p:sldId id="275" r:id="rId6"/>
    <p:sldId id="273" r:id="rId7"/>
    <p:sldId id="274" r:id="rId8"/>
    <p:sldId id="269" r:id="rId9"/>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94718" autoAdjust="0"/>
  </p:normalViewPr>
  <p:slideViewPr>
    <p:cSldViewPr>
      <p:cViewPr>
        <p:scale>
          <a:sx n="122" d="100"/>
          <a:sy n="122" d="100"/>
        </p:scale>
        <p:origin x="-112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2FEB90-3F65-4233-BA1B-2D4D709A067B}" type="datetimeFigureOut">
              <a:rPr lang="sv-SE" smtClean="0"/>
              <a:t>2016-01-08</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A2DB54-0A33-49B9-9E72-B77C1F05F542}" type="slidenum">
              <a:rPr lang="sv-SE" smtClean="0"/>
              <a:t>‹#›</a:t>
            </a:fld>
            <a:endParaRPr lang="sv-SE"/>
          </a:p>
        </p:txBody>
      </p:sp>
    </p:spTree>
    <p:extLst>
      <p:ext uri="{BB962C8B-B14F-4D97-AF65-F5344CB8AC3E}">
        <p14:creationId xmlns:p14="http://schemas.microsoft.com/office/powerpoint/2010/main" val="62539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A2DB54-0A33-49B9-9E72-B77C1F05F542}" type="slidenum">
              <a:rPr lang="sv-SE" smtClean="0"/>
              <a:t>3</a:t>
            </a:fld>
            <a:endParaRPr lang="sv-SE"/>
          </a:p>
        </p:txBody>
      </p:sp>
    </p:spTree>
    <p:extLst>
      <p:ext uri="{BB962C8B-B14F-4D97-AF65-F5344CB8AC3E}">
        <p14:creationId xmlns:p14="http://schemas.microsoft.com/office/powerpoint/2010/main" val="1848075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25144"/>
            <a:ext cx="7772400" cy="1181993"/>
          </a:xfrm>
          <a:prstGeom prst="rect">
            <a:avLst/>
          </a:prstGeom>
        </p:spPr>
        <p:txBody>
          <a:bodyPr/>
          <a:lstStyle>
            <a:lvl1pPr>
              <a:defRPr sz="4800" b="1">
                <a:solidFill>
                  <a:schemeClr val="bg1">
                    <a:lumMod val="85000"/>
                  </a:schemeClr>
                </a:solidFill>
              </a:defRPr>
            </a:lvl1pPr>
          </a:lstStyle>
          <a:p>
            <a:r>
              <a:rPr lang="en-US" dirty="0" smtClean="0"/>
              <a:t>Title</a:t>
            </a:r>
            <a:endParaRPr lang="sv-SE" dirty="0"/>
          </a:p>
        </p:txBody>
      </p:sp>
      <p:sp>
        <p:nvSpPr>
          <p:cNvPr id="8" name="Text Placeholder 7"/>
          <p:cNvSpPr>
            <a:spLocks noGrp="1"/>
          </p:cNvSpPr>
          <p:nvPr>
            <p:ph type="body" sz="quarter" idx="10" hasCustomPrompt="1"/>
          </p:nvPr>
        </p:nvSpPr>
        <p:spPr>
          <a:xfrm>
            <a:off x="3059906" y="6453188"/>
            <a:ext cx="3024188" cy="288925"/>
          </a:xfrm>
          <a:prstGeom prst="rect">
            <a:avLst/>
          </a:prstGeom>
        </p:spPr>
        <p:txBody>
          <a:bodyPr/>
          <a:lstStyle>
            <a:lvl1pPr marL="0" indent="0" algn="ctr">
              <a:buNone/>
              <a:defRPr sz="1200" baseline="0">
                <a:solidFill>
                  <a:schemeClr val="bg1">
                    <a:lumMod val="85000"/>
                  </a:schemeClr>
                </a:solidFill>
              </a:defRPr>
            </a:lvl1pPr>
            <a:lvl2pPr>
              <a:defRPr sz="1200">
                <a:solidFill>
                  <a:schemeClr val="bg1">
                    <a:lumMod val="85000"/>
                  </a:schemeClr>
                </a:solidFill>
              </a:defRPr>
            </a:lvl2pPr>
            <a:lvl3pPr>
              <a:defRPr sz="1200">
                <a:solidFill>
                  <a:schemeClr val="bg1">
                    <a:lumMod val="85000"/>
                  </a:schemeClr>
                </a:solidFill>
              </a:defRPr>
            </a:lvl3pPr>
            <a:lvl4pPr>
              <a:defRPr sz="1200">
                <a:solidFill>
                  <a:schemeClr val="bg1">
                    <a:lumMod val="85000"/>
                  </a:schemeClr>
                </a:solidFill>
              </a:defRPr>
            </a:lvl4pPr>
            <a:lvl5pPr>
              <a:defRPr sz="1200">
                <a:solidFill>
                  <a:schemeClr val="bg1">
                    <a:lumMod val="85000"/>
                  </a:schemeClr>
                </a:solidFill>
              </a:defRPr>
            </a:lvl5pPr>
          </a:lstStyle>
          <a:p>
            <a:pPr lvl="0"/>
            <a:r>
              <a:rPr lang="en-US" dirty="0" smtClean="0"/>
              <a:t>Date, Revision</a:t>
            </a:r>
            <a:endParaRPr lang="sv-SE" dirty="0"/>
          </a:p>
        </p:txBody>
      </p:sp>
    </p:spTree>
    <p:extLst>
      <p:ext uri="{BB962C8B-B14F-4D97-AF65-F5344CB8AC3E}">
        <p14:creationId xmlns:p14="http://schemas.microsoft.com/office/powerpoint/2010/main" val="22069119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44624"/>
            <a:ext cx="9143542" cy="490066"/>
          </a:xfrm>
          <a:prstGeom prst="rect">
            <a:avLst/>
          </a:prstGeom>
        </p:spPr>
        <p:txBody>
          <a:bodyPr/>
          <a:lstStyle>
            <a:lvl1pPr>
              <a:defRPr sz="3200" b="1">
                <a:solidFill>
                  <a:schemeClr val="bg1">
                    <a:lumMod val="85000"/>
                  </a:schemeClr>
                </a:solidFill>
              </a:defRPr>
            </a:lvl1pPr>
          </a:lstStyle>
          <a:p>
            <a:r>
              <a:rPr lang="en-US" dirty="0" smtClean="0"/>
              <a:t>Title</a:t>
            </a:r>
            <a:endParaRPr lang="sv-SE" dirty="0"/>
          </a:p>
        </p:txBody>
      </p:sp>
      <p:sp>
        <p:nvSpPr>
          <p:cNvPr id="3" name="Content Placeholder 2"/>
          <p:cNvSpPr>
            <a:spLocks noGrp="1"/>
          </p:cNvSpPr>
          <p:nvPr>
            <p:ph idx="1" hasCustomPrompt="1"/>
          </p:nvPr>
        </p:nvSpPr>
        <p:spPr>
          <a:xfrm>
            <a:off x="457200" y="1052736"/>
            <a:ext cx="8229600" cy="5040560"/>
          </a:xfrm>
          <a:prstGeom prst="rect">
            <a:avLst/>
          </a:prstGeom>
        </p:spPr>
        <p:txBody>
          <a:bodyPr/>
          <a:lstStyle>
            <a:lvl1pPr>
              <a:defRPr sz="2800">
                <a:solidFill>
                  <a:schemeClr val="bg1">
                    <a:lumMod val="85000"/>
                  </a:schemeClr>
                </a:solidFill>
              </a:defRPr>
            </a:lvl1pPr>
            <a:lvl2pPr>
              <a:defRPr sz="2400" baseline="0">
                <a:solidFill>
                  <a:schemeClr val="bg1">
                    <a:lumMod val="85000"/>
                  </a:schemeClr>
                </a:solidFill>
              </a:defRPr>
            </a:lvl2pPr>
            <a:lvl3pPr>
              <a:defRPr sz="2000" baseline="0">
                <a:solidFill>
                  <a:schemeClr val="bg1">
                    <a:lumMod val="85000"/>
                  </a:schemeClr>
                </a:solidFill>
              </a:defRPr>
            </a:lvl3pPr>
            <a:lvl4pPr>
              <a:defRPr sz="1800" baseline="0">
                <a:solidFill>
                  <a:schemeClr val="bg1">
                    <a:lumMod val="85000"/>
                  </a:schemeClr>
                </a:solidFill>
              </a:defRPr>
            </a:lvl4pPr>
            <a:lvl5pPr>
              <a:defRPr sz="1600" baseline="0">
                <a:solidFill>
                  <a:schemeClr val="bg1">
                    <a:lumMod val="85000"/>
                  </a:schemeClr>
                </a:solidFill>
              </a:defRPr>
            </a:lvl5pPr>
          </a:lstStyle>
          <a:p>
            <a:pPr lvl="0"/>
            <a:r>
              <a:rPr lang="en-US" dirty="0" smtClean="0"/>
              <a:t>Text</a:t>
            </a:r>
          </a:p>
          <a:p>
            <a:pPr lvl="1"/>
            <a:r>
              <a:rPr lang="en-US" dirty="0" smtClean="0"/>
              <a:t>More Text</a:t>
            </a:r>
          </a:p>
          <a:p>
            <a:pPr lvl="2"/>
            <a:r>
              <a:rPr lang="en-US" dirty="0" smtClean="0"/>
              <a:t>Even more text</a:t>
            </a:r>
          </a:p>
          <a:p>
            <a:pPr lvl="3"/>
            <a:r>
              <a:rPr lang="en-US" dirty="0" smtClean="0"/>
              <a:t>Further text</a:t>
            </a:r>
          </a:p>
          <a:p>
            <a:pPr lvl="4"/>
            <a:r>
              <a:rPr lang="en-US" dirty="0" smtClean="0"/>
              <a:t>Oh my god, stop, so much text</a:t>
            </a:r>
            <a:endParaRPr lang="sv-SE" dirty="0"/>
          </a:p>
        </p:txBody>
      </p:sp>
    </p:spTree>
    <p:extLst>
      <p:ext uri="{BB962C8B-B14F-4D97-AF65-F5344CB8AC3E}">
        <p14:creationId xmlns:p14="http://schemas.microsoft.com/office/powerpoint/2010/main" val="34214076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3131840" y="6460989"/>
            <a:ext cx="2895600" cy="208371"/>
          </a:xfrm>
          <a:prstGeom prst="rect">
            <a:avLst/>
          </a:prstGeom>
        </p:spPr>
        <p:txBody>
          <a:bodyPr/>
          <a:lstStyle>
            <a:lvl1pPr>
              <a:defRPr sz="1100">
                <a:solidFill>
                  <a:schemeClr val="bg1">
                    <a:lumMod val="85000"/>
                  </a:schemeClr>
                </a:solidFill>
                <a:latin typeface="Open Sans Light" pitchFamily="34" charset="0"/>
                <a:ea typeface="Open Sans Light" pitchFamily="34" charset="0"/>
                <a:cs typeface="Open Sans Light" pitchFamily="34" charset="0"/>
              </a:defRPr>
            </a:lvl1pPr>
          </a:lstStyle>
          <a:p>
            <a:pPr algn="ctr"/>
            <a:r>
              <a:rPr lang="sv-SE" dirty="0" smtClean="0"/>
              <a:t>Date, Revision</a:t>
            </a:r>
            <a:endParaRPr lang="sv-SE" dirty="0"/>
          </a:p>
        </p:txBody>
      </p:sp>
    </p:spTree>
    <p:extLst>
      <p:ext uri="{BB962C8B-B14F-4D97-AF65-F5344CB8AC3E}">
        <p14:creationId xmlns:p14="http://schemas.microsoft.com/office/powerpoint/2010/main" val="1286705624"/>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defTabSz="914400" rtl="0" eaLnBrk="1" latinLnBrk="0" hangingPunct="1">
        <a:spcBef>
          <a:spcPct val="0"/>
        </a:spcBef>
        <a:buNone/>
        <a:defRPr sz="3200" kern="1200">
          <a:solidFill>
            <a:schemeClr val="bg1">
              <a:lumMod val="75000"/>
            </a:schemeClr>
          </a:solidFill>
          <a:latin typeface="Open Sans Light" pitchFamily="34" charset="0"/>
          <a:ea typeface="Open Sans Light" pitchFamily="34" charset="0"/>
          <a:cs typeface="Open Sans Light"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hgst.com/sites/default/files/resources/FD_White_Paper_FINAL.pdf"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ltLang="zh-TW" dirty="0"/>
              <a:t>Jan</a:t>
            </a:r>
            <a:r>
              <a:rPr lang="sv-SE" dirty="0" smtClean="0"/>
              <a:t> 08, 2016 </a:t>
            </a:r>
            <a:r>
              <a:rPr lang="sv-SE" dirty="0" smtClean="0"/>
              <a:t>– </a:t>
            </a:r>
            <a:r>
              <a:rPr lang="sv-SE" dirty="0" smtClean="0"/>
              <a:t>v0.4</a:t>
            </a:r>
            <a:endParaRPr lang="sv-SE" dirty="0"/>
          </a:p>
        </p:txBody>
      </p:sp>
    </p:spTree>
    <p:extLst>
      <p:ext uri="{BB962C8B-B14F-4D97-AF65-F5344CB8AC3E}">
        <p14:creationId xmlns:p14="http://schemas.microsoft.com/office/powerpoint/2010/main" val="764922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44624"/>
            <a:ext cx="9143542" cy="490066"/>
          </a:xfrm>
        </p:spPr>
        <p:txBody>
          <a:bodyPr/>
          <a:lstStyle/>
          <a:p>
            <a:r>
              <a:rPr lang="sv-SE" b="1" dirty="0" smtClean="0"/>
              <a:t>Spectre Xtreme</a:t>
            </a:r>
            <a:endParaRPr lang="sv-SE" b="1" dirty="0"/>
          </a:p>
        </p:txBody>
      </p:sp>
      <p:sp>
        <p:nvSpPr>
          <p:cNvPr id="3" name="Content Placeholder 2"/>
          <p:cNvSpPr>
            <a:spLocks noGrp="1"/>
          </p:cNvSpPr>
          <p:nvPr>
            <p:ph idx="1"/>
          </p:nvPr>
        </p:nvSpPr>
        <p:spPr>
          <a:xfrm>
            <a:off x="457200" y="1124744"/>
            <a:ext cx="8229600" cy="5040560"/>
          </a:xfrm>
        </p:spPr>
        <p:txBody>
          <a:bodyPr/>
          <a:lstStyle/>
          <a:p>
            <a:pPr marL="0" indent="0">
              <a:buNone/>
            </a:pPr>
            <a:r>
              <a:rPr lang="sv-SE" sz="1600" dirty="0" smtClean="0"/>
              <a:t>The BitFenix </a:t>
            </a:r>
            <a:r>
              <a:rPr lang="sv-SE" sz="1600" dirty="0"/>
              <a:t>Spectre </a:t>
            </a:r>
            <a:r>
              <a:rPr lang="sv-SE" sz="1600" dirty="0" smtClean="0"/>
              <a:t>Xtreme is a versatile high-performance fluid dynamic bearing fan, with built in vibration damping – catering for PC enthusiasts in general, and users of water cooling in specific. The form factor is a standard 120x120x25mm, with a total of five different color options available, four with LEDs.</a:t>
            </a:r>
            <a:endParaRPr lang="sv-SE" sz="1600" dirty="0"/>
          </a:p>
          <a:p>
            <a:pPr marL="0" indent="0">
              <a:buNone/>
            </a:pPr>
            <a:endParaRPr lang="sv-SE" sz="1400" dirty="0"/>
          </a:p>
        </p:txBody>
      </p:sp>
      <p:pic>
        <p:nvPicPr>
          <p:cNvPr id="1026" name="Picture 2" descr="C:\Users\Bitfenix\Desktop\Spectre_Xtreme_photos\PNG\SE-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150294"/>
            <a:ext cx="2599059" cy="259905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itfenix\Desktop\Spectre_Xtreme_photos\PNG\SE-B-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3930992"/>
            <a:ext cx="2577709" cy="25777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Bitfenix\Desktop\Spectre_Xtreme_photos\PNG\SE-R-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3991" y="3916413"/>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Bitfenix\Desktop\Spectre_Xtreme_photos\PNG\SE-G-0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774" y="3885903"/>
            <a:ext cx="259228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Bitfenix\Desktop\Spectre_Xtreme_photos\PNG\SE-W-0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5226" y="2159348"/>
            <a:ext cx="2580950" cy="258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30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ltLang="zh-TW" sz="2800" dirty="0"/>
              <a:t>Spectre Xtreme</a:t>
            </a:r>
            <a:r>
              <a:rPr lang="sv-SE" sz="2800" dirty="0" smtClean="0"/>
              <a:t>– Design</a:t>
            </a:r>
            <a:endParaRPr lang="sv-SE" sz="2800" dirty="0"/>
          </a:p>
        </p:txBody>
      </p:sp>
      <p:sp>
        <p:nvSpPr>
          <p:cNvPr id="3" name="Content Placeholder 2"/>
          <p:cNvSpPr>
            <a:spLocks noGrp="1"/>
          </p:cNvSpPr>
          <p:nvPr>
            <p:ph idx="1"/>
          </p:nvPr>
        </p:nvSpPr>
        <p:spPr/>
        <p:txBody>
          <a:bodyPr/>
          <a:lstStyle/>
          <a:p>
            <a:pPr marL="0" indent="0">
              <a:buNone/>
            </a:pPr>
            <a:r>
              <a:rPr lang="sv-SE" sz="1600" dirty="0" smtClean="0"/>
              <a:t>When it comes to looking unique, the </a:t>
            </a:r>
            <a:r>
              <a:rPr lang="sv-SE" sz="1600" dirty="0"/>
              <a:t>Spectre </a:t>
            </a:r>
            <a:r>
              <a:rPr lang="sv-SE" sz="1600" dirty="0" smtClean="0"/>
              <a:t>Xtreme has you covered. The rim and blades work effectively in unison to provide high air pressure, making the </a:t>
            </a:r>
            <a:r>
              <a:rPr lang="sv-SE" sz="1600" dirty="0"/>
              <a:t>Spectre Xtreme </a:t>
            </a:r>
            <a:r>
              <a:rPr lang="sv-SE" sz="1600" dirty="0" smtClean="0"/>
              <a:t>optimal for use on radiators or CPU coolers. The mounting holes are placed in blocks of TPU, making the mounts flexible yet stiff, eliminating vibrations.</a:t>
            </a:r>
            <a:endParaRPr lang="sv-SE" sz="1600" dirty="0"/>
          </a:p>
        </p:txBody>
      </p:sp>
      <p:pic>
        <p:nvPicPr>
          <p:cNvPr id="2050" name="Picture 2" descr="C:\Users\Bitfenix\Desktop\Spectre_Xtreme_photos\PNG\SE-W-00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7768" y="1916832"/>
            <a:ext cx="4824536" cy="48245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itfenix\Desktop\Spectre_Xtreme_photos\PNG\SE-W-00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96852"/>
            <a:ext cx="446449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482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2800" dirty="0" smtClean="0"/>
              <a:t>Spectre Xtreme – Airflow</a:t>
            </a:r>
            <a:endParaRPr lang="sv-SE" sz="2800" dirty="0"/>
          </a:p>
        </p:txBody>
      </p:sp>
      <p:sp>
        <p:nvSpPr>
          <p:cNvPr id="3" name="Content Placeholder 2"/>
          <p:cNvSpPr>
            <a:spLocks noGrp="1"/>
          </p:cNvSpPr>
          <p:nvPr>
            <p:ph idx="1"/>
          </p:nvPr>
        </p:nvSpPr>
        <p:spPr/>
        <p:txBody>
          <a:bodyPr/>
          <a:lstStyle/>
          <a:p>
            <a:pPr marL="0" indent="0">
              <a:buNone/>
            </a:pPr>
            <a:r>
              <a:rPr lang="sv-SE" sz="1600" dirty="0" smtClean="0"/>
              <a:t>High-speed operation, or low-speed, low-noise operation? Why not both? The </a:t>
            </a:r>
            <a:r>
              <a:rPr lang="sv-SE" altLang="zh-TW" sz="1600" dirty="0"/>
              <a:t>Spectre Xtreme</a:t>
            </a:r>
            <a:r>
              <a:rPr lang="sv-SE" sz="1600" dirty="0" smtClean="0"/>
              <a:t> lets you choose yourself. The maximum possible airflow is achieved with 12V - 2000 RPM, 66CFM and 2.74mm/H</a:t>
            </a:r>
            <a:r>
              <a:rPr lang="sv-SE" sz="1600" baseline="-25000" dirty="0" smtClean="0"/>
              <a:t>2</a:t>
            </a:r>
            <a:r>
              <a:rPr lang="sv-SE" sz="1600" dirty="0" smtClean="0"/>
              <a:t>O, but it will operate with as low input voltage as 5V – resulting in 950 RPM and tranquility. The choice is yours.</a:t>
            </a:r>
            <a:endParaRPr lang="sv-SE" sz="1600" dirty="0"/>
          </a:p>
        </p:txBody>
      </p:sp>
      <p:pic>
        <p:nvPicPr>
          <p:cNvPr id="3074" name="Picture 2" descr="C:\Users\Bitfenix\Desktop\Spectre_Xtreme_photos\PNG\SE-B-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807" y="1628800"/>
            <a:ext cx="5348386" cy="534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436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ltLang="zh-TW" sz="2800" dirty="0"/>
              <a:t>Spectre </a:t>
            </a:r>
            <a:r>
              <a:rPr lang="sv-SE" altLang="zh-TW" sz="2800" dirty="0" smtClean="0"/>
              <a:t>Xtreme </a:t>
            </a:r>
            <a:r>
              <a:rPr lang="sv-SE" sz="2800" dirty="0" smtClean="0"/>
              <a:t>– LEDs</a:t>
            </a:r>
            <a:endParaRPr lang="sv-SE" sz="2800" dirty="0"/>
          </a:p>
        </p:txBody>
      </p:sp>
      <p:sp>
        <p:nvSpPr>
          <p:cNvPr id="3" name="Content Placeholder 2"/>
          <p:cNvSpPr>
            <a:spLocks noGrp="1"/>
          </p:cNvSpPr>
          <p:nvPr>
            <p:ph idx="1"/>
          </p:nvPr>
        </p:nvSpPr>
        <p:spPr/>
        <p:txBody>
          <a:bodyPr/>
          <a:lstStyle/>
          <a:p>
            <a:pPr marL="0" indent="0">
              <a:buNone/>
            </a:pPr>
            <a:r>
              <a:rPr lang="sv-SE" sz="1600" dirty="0" smtClean="0"/>
              <a:t>To LED or not to LED – the choice is once again yours. The black </a:t>
            </a:r>
            <a:r>
              <a:rPr lang="sv-SE" sz="1600" dirty="0"/>
              <a:t>Spectre Xtreme comes </a:t>
            </a:r>
            <a:r>
              <a:rPr lang="sv-SE" sz="1600" dirty="0" smtClean="0"/>
              <a:t>without any installed LEDs, while the Blue, Green, Red and White ones do. Special care has been taken to match the Green LED with the light emitted from NVIDIA GeForce GTX stock coolers. Even with the LED versions, you can easily turn the LEDs off with the jumper cable.</a:t>
            </a:r>
            <a:endParaRPr lang="sv-SE" sz="1600" dirty="0"/>
          </a:p>
        </p:txBody>
      </p:sp>
      <p:pic>
        <p:nvPicPr>
          <p:cNvPr id="8194" name="Picture 2" descr="C:\Users\Bitfenix\Desktop\Spectre_Xtreme_photos\PNG\SE-G-0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3904389"/>
            <a:ext cx="2987824" cy="298782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Bitfenix\Desktop\Spectre_Xtreme_photos\PNG\SE-B-0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1997968"/>
            <a:ext cx="2987824" cy="298782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Bitfenix\Desktop\Spectre_Xtreme_photos\PNG\SE-W-00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3870176"/>
            <a:ext cx="2987824" cy="2987824"/>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Bitfenix\Desktop\Spectre_Xtreme_photos\PNG\SE-R-00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95" y="1997968"/>
            <a:ext cx="2987824" cy="298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506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997"/>
            <a:ext cx="9143542" cy="490066"/>
          </a:xfrm>
        </p:spPr>
        <p:txBody>
          <a:bodyPr/>
          <a:lstStyle/>
          <a:p>
            <a:r>
              <a:rPr lang="sv-SE" sz="2800" dirty="0" smtClean="0"/>
              <a:t>Spectre Xtreme – Fluid Dynamic Bearings</a:t>
            </a:r>
            <a:endParaRPr lang="sv-SE" sz="2800" dirty="0"/>
          </a:p>
        </p:txBody>
      </p:sp>
      <p:sp>
        <p:nvSpPr>
          <p:cNvPr id="3" name="Content Placeholder 2"/>
          <p:cNvSpPr>
            <a:spLocks noGrp="1"/>
          </p:cNvSpPr>
          <p:nvPr>
            <p:ph idx="1"/>
          </p:nvPr>
        </p:nvSpPr>
        <p:spPr/>
        <p:txBody>
          <a:bodyPr/>
          <a:lstStyle/>
          <a:p>
            <a:pPr marL="0" indent="0">
              <a:buNone/>
            </a:pPr>
            <a:r>
              <a:rPr lang="sv-SE" sz="1600" dirty="0" smtClean="0"/>
              <a:t>Low internal resistance is important – so the Spectre Xtreme utilizes Fluid Dynamic Bearings. This means that more of the power fed to the fan motor will be transferred to actually rotating the blades, lower noise levels, as well as a longer life expectancy thanks to optimal lubrication of the bearings. The technology was first utilized in hard drives, and has become a must-have feature on any high-end PC fan in latter years.</a:t>
            </a:r>
          </a:p>
          <a:p>
            <a:pPr marL="0" indent="0">
              <a:buNone/>
            </a:pPr>
            <a:endParaRPr lang="sv-SE" sz="1600" dirty="0"/>
          </a:p>
          <a:p>
            <a:pPr marL="0" indent="0">
              <a:buNone/>
            </a:pPr>
            <a:endParaRPr lang="sv-SE" sz="1600" dirty="0" smtClean="0"/>
          </a:p>
          <a:p>
            <a:pPr marL="0" indent="0">
              <a:buNone/>
            </a:pPr>
            <a:endParaRPr lang="sv-SE" sz="1600" dirty="0"/>
          </a:p>
          <a:p>
            <a:pPr marL="0" indent="0">
              <a:buNone/>
            </a:pPr>
            <a:endParaRPr lang="sv-SE" sz="1600" dirty="0" smtClean="0"/>
          </a:p>
          <a:p>
            <a:pPr marL="0" indent="0">
              <a:buNone/>
            </a:pPr>
            <a:endParaRPr lang="sv-SE" sz="1600" dirty="0"/>
          </a:p>
          <a:p>
            <a:pPr marL="0" indent="0">
              <a:buNone/>
            </a:pPr>
            <a:endParaRPr lang="sv-SE" sz="1600" dirty="0" smtClean="0"/>
          </a:p>
          <a:p>
            <a:pPr marL="0" indent="0">
              <a:buNone/>
            </a:pPr>
            <a:endParaRPr lang="sv-SE" sz="1600" dirty="0"/>
          </a:p>
          <a:p>
            <a:pPr marL="0" indent="0">
              <a:buNone/>
            </a:pPr>
            <a:endParaRPr lang="sv-SE" sz="1200" i="1" dirty="0" smtClean="0"/>
          </a:p>
          <a:p>
            <a:pPr marL="0" indent="0">
              <a:buNone/>
            </a:pPr>
            <a:endParaRPr lang="sv-SE" sz="1200" i="1" dirty="0"/>
          </a:p>
          <a:p>
            <a:pPr marL="0" indent="0">
              <a:buNone/>
            </a:pPr>
            <a:endParaRPr lang="sv-SE" sz="1200" i="1" dirty="0" smtClean="0"/>
          </a:p>
          <a:p>
            <a:pPr marL="0" indent="0">
              <a:buNone/>
            </a:pPr>
            <a:endParaRPr lang="sv-SE" sz="1200" i="1" dirty="0"/>
          </a:p>
          <a:p>
            <a:pPr marL="0" indent="0">
              <a:buNone/>
            </a:pPr>
            <a:r>
              <a:rPr lang="sv-SE" sz="1200" i="1" dirty="0" smtClean="0"/>
              <a:t>”</a:t>
            </a:r>
            <a:r>
              <a:rPr lang="en-US" sz="1200" i="1" dirty="0" smtClean="0"/>
              <a:t>Eliminating </a:t>
            </a:r>
            <a:r>
              <a:rPr lang="en-US" sz="1200" i="1" dirty="0"/>
              <a:t>the bearing noise by use of FDB spindle motors reduces one area of the noise component that contributes to acoustic noise. In addition, the damping effect of the lubricant film further attenuates noise contributed from the spindle motor </a:t>
            </a:r>
            <a:r>
              <a:rPr lang="en-US" sz="1200" i="1" dirty="0" smtClean="0"/>
              <a:t>components</a:t>
            </a:r>
            <a:r>
              <a:rPr lang="en-US" sz="1200" i="1" dirty="0"/>
              <a:t>. This results in lower acoustic noise from HDDs employing FDB spindle motors. Industry data has shown a 4dBA or more decrease in idle acoustic noise or some HDD designs</a:t>
            </a:r>
            <a:r>
              <a:rPr lang="en-US" sz="1200" i="1" dirty="0" smtClean="0"/>
              <a:t>.” - </a:t>
            </a:r>
            <a:r>
              <a:rPr lang="en-US" sz="1200" dirty="0" smtClean="0">
                <a:hlinkClick r:id="rId3"/>
              </a:rPr>
              <a:t>HGST Whitepaper on FDBs</a:t>
            </a:r>
            <a:endParaRPr lang="sv-SE" sz="1200" i="1" dirty="0"/>
          </a:p>
        </p:txBody>
      </p:sp>
      <p:pic>
        <p:nvPicPr>
          <p:cNvPr id="1026" name="Picture 2" descr="C:\Users\Bitfenix\AppData\Local\Microsoft\Windows\Temporary Internet Files\Content.Outlook\FHPV36RK\20151215_bitfFenix_fan_fd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443" y="2204864"/>
            <a:ext cx="3563115" cy="311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43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2800" dirty="0"/>
              <a:t>Spectre </a:t>
            </a:r>
            <a:r>
              <a:rPr lang="sv-SE" sz="2800" dirty="0" smtClean="0"/>
              <a:t>Xtreme </a:t>
            </a:r>
            <a:r>
              <a:rPr lang="sv-SE" sz="2800" dirty="0"/>
              <a:t>– </a:t>
            </a:r>
            <a:r>
              <a:rPr lang="sv-SE" sz="2800" dirty="0" smtClean="0"/>
              <a:t>Accessories</a:t>
            </a:r>
            <a:endParaRPr lang="sv-SE" sz="2800" dirty="0"/>
          </a:p>
        </p:txBody>
      </p:sp>
      <p:sp>
        <p:nvSpPr>
          <p:cNvPr id="3" name="Content Placeholder 2"/>
          <p:cNvSpPr>
            <a:spLocks noGrp="1"/>
          </p:cNvSpPr>
          <p:nvPr>
            <p:ph idx="1"/>
          </p:nvPr>
        </p:nvSpPr>
        <p:spPr/>
        <p:txBody>
          <a:bodyPr/>
          <a:lstStyle/>
          <a:p>
            <a:pPr marL="0" indent="0">
              <a:buNone/>
            </a:pPr>
            <a:r>
              <a:rPr lang="sv-SE" sz="1600" dirty="0" smtClean="0"/>
              <a:t>Product packaging is important to us – we make sure to deliver the </a:t>
            </a:r>
            <a:r>
              <a:rPr lang="sv-SE" altLang="zh-TW" sz="1600" dirty="0"/>
              <a:t>Spectre Xtreme </a:t>
            </a:r>
            <a:r>
              <a:rPr lang="sv-SE" sz="1600" dirty="0" smtClean="0"/>
              <a:t>in a cardboard box with a see-through front. Inside, you will find the fan, as well as all the accessories you’ll ever need to mount the fan to radiators or to your case. Also included is a 3-to-4-pin adaptor, if you’re out of 3-pin headers on your motherboard.</a:t>
            </a:r>
            <a:endParaRPr lang="sv-SE" sz="1600" dirty="0"/>
          </a:p>
        </p:txBody>
      </p:sp>
      <p:pic>
        <p:nvPicPr>
          <p:cNvPr id="6146" name="Picture 2" descr="C:\Users\Bitfenix\Desktop\Spectre_Xtreme_photos\PNG\SE-G-0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145035"/>
            <a:ext cx="4176464" cy="41764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Bitfenix\Desktop\Spectre_Xtreme_photos\PNG\SE-G-00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1857003"/>
            <a:ext cx="4752528"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12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15828912"/>
              </p:ext>
            </p:extLst>
          </p:nvPr>
        </p:nvGraphicFramePr>
        <p:xfrm>
          <a:off x="11160" y="1017562"/>
          <a:ext cx="4344816" cy="5170135"/>
        </p:xfrm>
        <a:graphic>
          <a:graphicData uri="http://schemas.openxmlformats.org/drawingml/2006/table">
            <a:tbl>
              <a:tblPr firstRow="1" bandRow="1">
                <a:tableStyleId>{E8034E78-7F5D-4C2E-B375-FC64B27BC917}</a:tableStyleId>
              </a:tblPr>
              <a:tblGrid>
                <a:gridCol w="1612308"/>
                <a:gridCol w="2732508"/>
              </a:tblGrid>
              <a:tr h="354295">
                <a:tc>
                  <a:txBody>
                    <a:bodyPr/>
                    <a:lstStyle/>
                    <a:p>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sv-SE" sz="1600" dirty="0" smtClean="0">
                          <a:solidFill>
                            <a:schemeClr val="bg1">
                              <a:lumMod val="85000"/>
                            </a:schemeClr>
                          </a:solidFill>
                          <a:latin typeface="Open Sans Light" pitchFamily="34" charset="0"/>
                          <a:ea typeface="Open Sans Light" pitchFamily="34" charset="0"/>
                          <a:cs typeface="Open Sans Light" pitchFamily="34" charset="0"/>
                        </a:rPr>
                        <a:t>Spectre Xtreme </a:t>
                      </a:r>
                      <a:endParaRPr lang="sv-SE" sz="1600" dirty="0">
                        <a:solidFill>
                          <a:schemeClr val="bg1">
                            <a:lumMod val="85000"/>
                          </a:schemeClr>
                        </a:solidFill>
                        <a:latin typeface="Open Sans Light" pitchFamily="34" charset="0"/>
                        <a:ea typeface="Open Sans Light" pitchFamily="34" charset="0"/>
                        <a:cs typeface="Open Sans Light" pitchFamily="34" charset="0"/>
                      </a:endParaRPr>
                    </a:p>
                  </a:txBody>
                  <a:tcPr/>
                </a:tc>
              </a:tr>
              <a:tr h="0">
                <a:tc>
                  <a:txBody>
                    <a:bodyPr/>
                    <a:lstStyle/>
                    <a:p>
                      <a:r>
                        <a:rPr lang="sv-SE" sz="800" dirty="0" smtClean="0">
                          <a:solidFill>
                            <a:schemeClr val="tx1"/>
                          </a:solidFill>
                          <a:latin typeface="Open Sans Light" pitchFamily="34" charset="0"/>
                          <a:ea typeface="Open Sans Light" pitchFamily="34" charset="0"/>
                          <a:cs typeface="Open Sans Light" pitchFamily="34" charset="0"/>
                        </a:rPr>
                        <a:t>Dimensions</a:t>
                      </a:r>
                      <a:r>
                        <a:rPr lang="sv-SE" sz="800" baseline="0" dirty="0" smtClean="0">
                          <a:solidFill>
                            <a:schemeClr val="tx1"/>
                          </a:solidFill>
                          <a:latin typeface="Open Sans Light" pitchFamily="34" charset="0"/>
                          <a:ea typeface="Open Sans Light" pitchFamily="34" charset="0"/>
                          <a:cs typeface="Open Sans Light" pitchFamily="34" charset="0"/>
                        </a:rPr>
                        <a:t> (W x D x H)</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800" dirty="0" smtClean="0">
                          <a:solidFill>
                            <a:schemeClr val="tx1"/>
                          </a:solidFill>
                          <a:latin typeface="Open Sans Light" pitchFamily="34" charset="0"/>
                          <a:ea typeface="Open Sans Light" pitchFamily="34" charset="0"/>
                          <a:cs typeface="Open Sans Light" pitchFamily="34" charset="0"/>
                        </a:rPr>
                        <a:t>120</a:t>
                      </a:r>
                      <a:r>
                        <a:rPr lang="sv-SE" sz="800" baseline="0" dirty="0" smtClean="0">
                          <a:solidFill>
                            <a:schemeClr val="tx1"/>
                          </a:solidFill>
                          <a:latin typeface="Open Sans Light" pitchFamily="34" charset="0"/>
                          <a:ea typeface="Open Sans Light" pitchFamily="34" charset="0"/>
                          <a:cs typeface="Open Sans Light" pitchFamily="34" charset="0"/>
                        </a:rPr>
                        <a:t> x 120 x 25mm</a:t>
                      </a:r>
                      <a:endParaRPr lang="sv-SE" sz="800" dirty="0" smtClean="0">
                        <a:solidFill>
                          <a:schemeClr val="tx1"/>
                        </a:solidFill>
                        <a:latin typeface="Open Sans Light" pitchFamily="34" charset="0"/>
                        <a:ea typeface="Open Sans Light" pitchFamily="34" charset="0"/>
                        <a:cs typeface="Open Sans Light" pitchFamily="34" charset="0"/>
                      </a:endParaRPr>
                    </a:p>
                  </a:txBody>
                  <a:tcPr anchor="ctr"/>
                </a:tc>
              </a:tr>
              <a:tr h="206672">
                <a:tc>
                  <a:txBody>
                    <a:bodyPr/>
                    <a:lstStyle/>
                    <a:p>
                      <a:r>
                        <a:rPr lang="sv-SE" sz="800" dirty="0" smtClean="0">
                          <a:solidFill>
                            <a:schemeClr val="tx1"/>
                          </a:solidFill>
                          <a:latin typeface="Open Sans Light" pitchFamily="34" charset="0"/>
                          <a:ea typeface="Open Sans Light" pitchFamily="34" charset="0"/>
                          <a:cs typeface="Open Sans Light" pitchFamily="34" charset="0"/>
                        </a:rPr>
                        <a:t>Fan</a:t>
                      </a:r>
                      <a:r>
                        <a:rPr lang="sv-SE" sz="800" baseline="0" dirty="0" smtClean="0">
                          <a:solidFill>
                            <a:schemeClr val="tx1"/>
                          </a:solidFill>
                          <a:latin typeface="Open Sans Light" pitchFamily="34" charset="0"/>
                          <a:ea typeface="Open Sans Light" pitchFamily="34" charset="0"/>
                          <a:cs typeface="Open Sans Light" pitchFamily="34" charset="0"/>
                        </a:rPr>
                        <a:t> Speed</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sv-SE" sz="800" dirty="0" smtClean="0">
                          <a:solidFill>
                            <a:schemeClr val="tx1"/>
                          </a:solidFill>
                          <a:latin typeface="Open Sans Light" pitchFamily="34" charset="0"/>
                          <a:ea typeface="Open Sans Light" pitchFamily="34" charset="0"/>
                          <a:cs typeface="Open Sans Light" pitchFamily="34" charset="0"/>
                        </a:rPr>
                        <a:t>950-2000 RPM (±5%)</a:t>
                      </a:r>
                      <a:endParaRPr lang="sv-SE" sz="800" dirty="0">
                        <a:solidFill>
                          <a:schemeClr val="tx1"/>
                        </a:solidFill>
                        <a:latin typeface="Open Sans Light" pitchFamily="34" charset="0"/>
                        <a:ea typeface="Open Sans Light" pitchFamily="34" charset="0"/>
                        <a:cs typeface="Open Sans Light" pitchFamily="34" charset="0"/>
                      </a:endParaRPr>
                    </a:p>
                  </a:txBody>
                  <a:tcPr/>
                </a:tc>
              </a:tr>
              <a:tr h="0">
                <a:tc>
                  <a:txBody>
                    <a:bodyPr/>
                    <a:lstStyle/>
                    <a:p>
                      <a:r>
                        <a:rPr lang="sv-SE" sz="800" dirty="0" smtClean="0">
                          <a:solidFill>
                            <a:schemeClr val="tx1"/>
                          </a:solidFill>
                          <a:latin typeface="Open Sans Light" pitchFamily="34" charset="0"/>
                          <a:ea typeface="Open Sans Light" pitchFamily="34" charset="0"/>
                          <a:cs typeface="Open Sans Light" pitchFamily="34" charset="0"/>
                        </a:rPr>
                        <a:t>Airflow</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sv-SE" sz="800" dirty="0" smtClean="0">
                          <a:solidFill>
                            <a:schemeClr val="tx1"/>
                          </a:solidFill>
                          <a:latin typeface="Open Sans Light" pitchFamily="34" charset="0"/>
                          <a:ea typeface="Open Sans Light" pitchFamily="34" charset="0"/>
                          <a:cs typeface="Open Sans Light" pitchFamily="34" charset="0"/>
                        </a:rPr>
                        <a:t>66</a:t>
                      </a:r>
                      <a:r>
                        <a:rPr lang="sv-SE" sz="800" baseline="0" dirty="0" smtClean="0">
                          <a:solidFill>
                            <a:schemeClr val="tx1"/>
                          </a:solidFill>
                          <a:latin typeface="Open Sans Light" pitchFamily="34" charset="0"/>
                          <a:ea typeface="Open Sans Light" pitchFamily="34" charset="0"/>
                          <a:cs typeface="Open Sans Light" pitchFamily="34" charset="0"/>
                        </a:rPr>
                        <a:t> CFM at 2000 RPM (</a:t>
                      </a:r>
                      <a:r>
                        <a:rPr lang="sv-SE" sz="800" dirty="0" smtClean="0">
                          <a:solidFill>
                            <a:schemeClr val="tx1"/>
                          </a:solidFill>
                          <a:latin typeface="Open Sans Light" pitchFamily="34" charset="0"/>
                          <a:ea typeface="Open Sans Light" pitchFamily="34" charset="0"/>
                          <a:cs typeface="Open Sans Light" pitchFamily="34" charset="0"/>
                        </a:rPr>
                        <a:t>±10%)</a:t>
                      </a:r>
                      <a:endParaRPr lang="sv-SE" sz="800" dirty="0">
                        <a:solidFill>
                          <a:schemeClr val="tx1"/>
                        </a:solidFill>
                        <a:latin typeface="Open Sans Light" pitchFamily="34" charset="0"/>
                        <a:ea typeface="Open Sans Light" pitchFamily="34" charset="0"/>
                        <a:cs typeface="Open Sans Light" pitchFamily="34" charset="0"/>
                      </a:endParaRPr>
                    </a:p>
                  </a:txBody>
                  <a:tcPr/>
                </a:tc>
              </a:tr>
              <a:tr h="206672">
                <a:tc>
                  <a:txBody>
                    <a:bodyPr/>
                    <a:lstStyle/>
                    <a:p>
                      <a:r>
                        <a:rPr lang="sv-SE" sz="800" dirty="0" smtClean="0">
                          <a:solidFill>
                            <a:schemeClr val="tx1"/>
                          </a:solidFill>
                          <a:latin typeface="Open Sans Light" pitchFamily="34" charset="0"/>
                          <a:ea typeface="Open Sans Light" pitchFamily="34" charset="0"/>
                          <a:cs typeface="Open Sans Light" pitchFamily="34" charset="0"/>
                        </a:rPr>
                        <a:t>Air Pressure</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sv-SE" sz="800" dirty="0" smtClean="0">
                          <a:solidFill>
                            <a:schemeClr val="tx1"/>
                          </a:solidFill>
                          <a:latin typeface="Open Sans Light" pitchFamily="34" charset="0"/>
                          <a:ea typeface="Open Sans Light" pitchFamily="34" charset="0"/>
                          <a:cs typeface="Open Sans Light" pitchFamily="34" charset="0"/>
                        </a:rPr>
                        <a:t>2.74mm H</a:t>
                      </a:r>
                      <a:r>
                        <a:rPr lang="sv-SE" sz="800" baseline="-25000" dirty="0" smtClean="0">
                          <a:solidFill>
                            <a:schemeClr val="tx1"/>
                          </a:solidFill>
                          <a:latin typeface="Open Sans Light" pitchFamily="34" charset="0"/>
                          <a:ea typeface="Open Sans Light" pitchFamily="34" charset="0"/>
                          <a:cs typeface="Open Sans Light" pitchFamily="34" charset="0"/>
                        </a:rPr>
                        <a:t>2</a:t>
                      </a:r>
                      <a:r>
                        <a:rPr lang="sv-SE" sz="800" dirty="0" smtClean="0">
                          <a:solidFill>
                            <a:schemeClr val="tx1"/>
                          </a:solidFill>
                          <a:latin typeface="Open Sans Light" pitchFamily="34" charset="0"/>
                          <a:ea typeface="Open Sans Light" pitchFamily="34" charset="0"/>
                          <a:cs typeface="Open Sans Light" pitchFamily="34" charset="0"/>
                        </a:rPr>
                        <a:t>O</a:t>
                      </a:r>
                      <a:r>
                        <a:rPr lang="sv-SE" sz="800" baseline="0" dirty="0" smtClean="0">
                          <a:solidFill>
                            <a:schemeClr val="tx1"/>
                          </a:solidFill>
                          <a:latin typeface="Open Sans Light" pitchFamily="34" charset="0"/>
                          <a:ea typeface="Open Sans Light" pitchFamily="34" charset="0"/>
                          <a:cs typeface="Open Sans Light" pitchFamily="34" charset="0"/>
                        </a:rPr>
                        <a:t> at 2000 RPM (</a:t>
                      </a:r>
                      <a:r>
                        <a:rPr lang="sv-SE" sz="800" dirty="0" smtClean="0">
                          <a:solidFill>
                            <a:schemeClr val="tx1"/>
                          </a:solidFill>
                          <a:latin typeface="Open Sans Light" pitchFamily="34" charset="0"/>
                          <a:ea typeface="Open Sans Light" pitchFamily="34" charset="0"/>
                          <a:cs typeface="Open Sans Light" pitchFamily="34" charset="0"/>
                        </a:rPr>
                        <a:t>±10%)</a:t>
                      </a:r>
                      <a:endParaRPr lang="sv-SE" sz="800" dirty="0">
                        <a:solidFill>
                          <a:schemeClr val="tx1"/>
                        </a:solidFill>
                        <a:latin typeface="Open Sans Light" pitchFamily="34" charset="0"/>
                        <a:ea typeface="Open Sans Light" pitchFamily="34" charset="0"/>
                        <a:cs typeface="Open Sans Light" pitchFamily="34" charset="0"/>
                      </a:endParaRPr>
                    </a:p>
                  </a:txBody>
                  <a:tcPr/>
                </a:tc>
              </a:tr>
              <a:tr h="0">
                <a:tc>
                  <a:txBody>
                    <a:bodyPr/>
                    <a:lstStyle/>
                    <a:p>
                      <a:r>
                        <a:rPr lang="sv-SE" sz="800" dirty="0" smtClean="0">
                          <a:solidFill>
                            <a:schemeClr val="tx1"/>
                          </a:solidFill>
                          <a:latin typeface="Open Sans Light" pitchFamily="34" charset="0"/>
                          <a:ea typeface="Open Sans Light" pitchFamily="34" charset="0"/>
                          <a:cs typeface="Open Sans Light" pitchFamily="34" charset="0"/>
                        </a:rPr>
                        <a:t>Operating Voltage</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sv-SE" sz="800" dirty="0" smtClean="0">
                          <a:solidFill>
                            <a:schemeClr val="tx1"/>
                          </a:solidFill>
                          <a:latin typeface="Open Sans Light" pitchFamily="34" charset="0"/>
                          <a:ea typeface="Open Sans Light" pitchFamily="34" charset="0"/>
                          <a:cs typeface="Open Sans Light" pitchFamily="34" charset="0"/>
                        </a:rPr>
                        <a:t>5-12 VDC (±5%)</a:t>
                      </a:r>
                      <a:endParaRPr lang="sv-SE" sz="800" dirty="0">
                        <a:solidFill>
                          <a:schemeClr val="tx1"/>
                        </a:solidFill>
                        <a:latin typeface="Open Sans Light" pitchFamily="34" charset="0"/>
                        <a:ea typeface="Open Sans Light" pitchFamily="34" charset="0"/>
                        <a:cs typeface="Open Sans Light" pitchFamily="34" charset="0"/>
                      </a:endParaRPr>
                    </a:p>
                  </a:txBody>
                  <a:tcPr/>
                </a:tc>
              </a:tr>
              <a:tr h="117446">
                <a:tc>
                  <a:txBody>
                    <a:bodyPr/>
                    <a:lstStyle/>
                    <a:p>
                      <a:r>
                        <a:rPr lang="sv-SE" sz="800" dirty="0" smtClean="0">
                          <a:solidFill>
                            <a:schemeClr val="tx1"/>
                          </a:solidFill>
                          <a:latin typeface="Open Sans Light" pitchFamily="34" charset="0"/>
                          <a:ea typeface="Open Sans Light" pitchFamily="34" charset="0"/>
                          <a:cs typeface="Open Sans Light" pitchFamily="34" charset="0"/>
                        </a:rPr>
                        <a:t>Power</a:t>
                      </a:r>
                      <a:r>
                        <a:rPr lang="sv-SE" sz="800" baseline="0" dirty="0" smtClean="0">
                          <a:solidFill>
                            <a:schemeClr val="tx1"/>
                          </a:solidFill>
                          <a:latin typeface="Open Sans Light" pitchFamily="34" charset="0"/>
                          <a:ea typeface="Open Sans Light" pitchFamily="34" charset="0"/>
                          <a:cs typeface="Open Sans Light" pitchFamily="34" charset="0"/>
                        </a:rPr>
                        <a:t> Consumption</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800" dirty="0" smtClean="0">
                          <a:solidFill>
                            <a:schemeClr val="tx1"/>
                          </a:solidFill>
                          <a:latin typeface="Open Sans Light" pitchFamily="34" charset="0"/>
                          <a:ea typeface="Open Sans Light" pitchFamily="34" charset="0"/>
                          <a:cs typeface="Open Sans Light" pitchFamily="34" charset="0"/>
                        </a:rPr>
                        <a:t>3.36W at 2000 RPM, 0.28A 12VDC </a:t>
                      </a:r>
                      <a:r>
                        <a:rPr lang="sv-SE" sz="800" baseline="0" dirty="0" smtClean="0">
                          <a:solidFill>
                            <a:schemeClr val="tx1"/>
                          </a:solidFill>
                          <a:latin typeface="Open Sans Light" pitchFamily="34" charset="0"/>
                          <a:ea typeface="Open Sans Light" pitchFamily="34" charset="0"/>
                          <a:cs typeface="Open Sans Light" pitchFamily="34" charset="0"/>
                        </a:rPr>
                        <a:t>(</a:t>
                      </a:r>
                      <a:r>
                        <a:rPr lang="sv-SE" sz="800" dirty="0" smtClean="0">
                          <a:solidFill>
                            <a:schemeClr val="tx1"/>
                          </a:solidFill>
                          <a:latin typeface="Open Sans Light" pitchFamily="34" charset="0"/>
                          <a:ea typeface="Open Sans Light" pitchFamily="34" charset="0"/>
                          <a:cs typeface="Open Sans Light" pitchFamily="34" charset="0"/>
                        </a:rPr>
                        <a:t>±10%)</a:t>
                      </a:r>
                    </a:p>
                  </a:txBody>
                  <a:tcPr/>
                </a:tc>
              </a:tr>
              <a:tr h="117446">
                <a:tc>
                  <a:txBody>
                    <a:bodyPr/>
                    <a:lstStyle/>
                    <a:p>
                      <a:r>
                        <a:rPr lang="sv-SE" sz="800" dirty="0" smtClean="0">
                          <a:solidFill>
                            <a:schemeClr val="tx1"/>
                          </a:solidFill>
                          <a:latin typeface="Open Sans Light" pitchFamily="34" charset="0"/>
                          <a:ea typeface="Open Sans Light" pitchFamily="34" charset="0"/>
                          <a:cs typeface="Open Sans Light" pitchFamily="34" charset="0"/>
                        </a:rPr>
                        <a:t>Noise Level</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v-SE" sz="800" dirty="0" smtClean="0">
                          <a:solidFill>
                            <a:schemeClr val="tx1"/>
                          </a:solidFill>
                          <a:latin typeface="Open Sans Light" pitchFamily="34" charset="0"/>
                          <a:ea typeface="Open Sans Light" pitchFamily="34" charset="0"/>
                          <a:cs typeface="Open Sans Light" pitchFamily="34" charset="0"/>
                        </a:rPr>
                        <a:t>30</a:t>
                      </a:r>
                      <a:r>
                        <a:rPr lang="sv-SE" sz="800" baseline="0" dirty="0" smtClean="0">
                          <a:solidFill>
                            <a:schemeClr val="tx1"/>
                          </a:solidFill>
                          <a:latin typeface="Open Sans Light" pitchFamily="34" charset="0"/>
                          <a:ea typeface="Open Sans Light" pitchFamily="34" charset="0"/>
                          <a:cs typeface="Open Sans Light" pitchFamily="34" charset="0"/>
                        </a:rPr>
                        <a:t>dB at 2000 RPM (</a:t>
                      </a:r>
                      <a:r>
                        <a:rPr lang="sv-SE" sz="800" dirty="0" smtClean="0">
                          <a:solidFill>
                            <a:schemeClr val="tx1"/>
                          </a:solidFill>
                          <a:latin typeface="Open Sans Light" pitchFamily="34" charset="0"/>
                          <a:ea typeface="Open Sans Light" pitchFamily="34" charset="0"/>
                          <a:cs typeface="Open Sans Light" pitchFamily="34" charset="0"/>
                        </a:rPr>
                        <a:t>±10%)</a:t>
                      </a:r>
                    </a:p>
                  </a:txBody>
                  <a:tcPr/>
                </a:tc>
              </a:tr>
              <a:tr h="120110">
                <a:tc>
                  <a:txBody>
                    <a:bodyPr/>
                    <a:lstStyle/>
                    <a:p>
                      <a:r>
                        <a:rPr lang="sv-SE" sz="800" dirty="0" smtClean="0">
                          <a:solidFill>
                            <a:schemeClr val="tx1"/>
                          </a:solidFill>
                          <a:latin typeface="Open Sans Light" pitchFamily="34" charset="0"/>
                          <a:ea typeface="Open Sans Light" pitchFamily="34" charset="0"/>
                          <a:cs typeface="Open Sans Light" pitchFamily="34" charset="0"/>
                        </a:rPr>
                        <a:t>Bearing Type</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sv-SE" sz="800" dirty="0" smtClean="0">
                          <a:solidFill>
                            <a:schemeClr val="tx1"/>
                          </a:solidFill>
                          <a:latin typeface="Open Sans Light" pitchFamily="34" charset="0"/>
                          <a:ea typeface="Open Sans Light" pitchFamily="34" charset="0"/>
                          <a:cs typeface="Open Sans Light" pitchFamily="34" charset="0"/>
                        </a:rPr>
                        <a:t>Fluid Dynamic Bearing, FDB</a:t>
                      </a:r>
                      <a:endParaRPr lang="sv-SE" sz="800" dirty="0">
                        <a:solidFill>
                          <a:schemeClr val="tx1"/>
                        </a:solidFill>
                        <a:latin typeface="Open Sans Light" pitchFamily="34" charset="0"/>
                        <a:ea typeface="Open Sans Light" pitchFamily="34" charset="0"/>
                        <a:cs typeface="Open Sans Light" pitchFamily="34" charset="0"/>
                      </a:endParaRPr>
                    </a:p>
                  </a:txBody>
                  <a:tcPr/>
                </a:tc>
              </a:tr>
              <a:tr h="120110">
                <a:tc>
                  <a:txBody>
                    <a:bodyPr/>
                    <a:lstStyle/>
                    <a:p>
                      <a:r>
                        <a:rPr lang="sv-SE" sz="800" dirty="0" smtClean="0">
                          <a:solidFill>
                            <a:schemeClr val="tx1"/>
                          </a:solidFill>
                          <a:latin typeface="Open Sans Light" pitchFamily="34" charset="0"/>
                          <a:ea typeface="Open Sans Light" pitchFamily="34" charset="0"/>
                          <a:cs typeface="Open Sans Light" pitchFamily="34" charset="0"/>
                        </a:rPr>
                        <a:t>Accessories</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sv-SE" sz="800" dirty="0" smtClean="0">
                          <a:solidFill>
                            <a:schemeClr val="tx1"/>
                          </a:solidFill>
                          <a:latin typeface="Open Sans Light" pitchFamily="34" charset="0"/>
                          <a:ea typeface="Open Sans Light" pitchFamily="34" charset="0"/>
                          <a:cs typeface="Open Sans Light" pitchFamily="34" charset="0"/>
                        </a:rPr>
                        <a:t>Anti-vibration</a:t>
                      </a:r>
                      <a:r>
                        <a:rPr lang="sv-SE" sz="800" baseline="0" dirty="0" smtClean="0">
                          <a:solidFill>
                            <a:schemeClr val="tx1"/>
                          </a:solidFill>
                          <a:latin typeface="Open Sans Light" pitchFamily="34" charset="0"/>
                          <a:ea typeface="Open Sans Light" pitchFamily="34" charset="0"/>
                          <a:cs typeface="Open Sans Light" pitchFamily="34" charset="0"/>
                        </a:rPr>
                        <a:t> grommets x 4</a:t>
                      </a:r>
                      <a:br>
                        <a:rPr lang="sv-SE" sz="800" baseline="0" dirty="0" smtClean="0">
                          <a:solidFill>
                            <a:schemeClr val="tx1"/>
                          </a:solidFill>
                          <a:latin typeface="Open Sans Light" pitchFamily="34" charset="0"/>
                          <a:ea typeface="Open Sans Light" pitchFamily="34" charset="0"/>
                          <a:cs typeface="Open Sans Light" pitchFamily="34" charset="0"/>
                        </a:rPr>
                      </a:br>
                      <a:r>
                        <a:rPr lang="sv-SE" sz="800" baseline="0" dirty="0" smtClean="0">
                          <a:solidFill>
                            <a:schemeClr val="tx1"/>
                          </a:solidFill>
                          <a:latin typeface="Open Sans Light" pitchFamily="34" charset="0"/>
                          <a:ea typeface="Open Sans Light" pitchFamily="34" charset="0"/>
                          <a:cs typeface="Open Sans Light" pitchFamily="34" charset="0"/>
                        </a:rPr>
                        <a:t>Case screws x 4</a:t>
                      </a:r>
                    </a:p>
                    <a:p>
                      <a:pPr algn="ctr"/>
                      <a:r>
                        <a:rPr lang="sv-SE" sz="800" baseline="0" dirty="0" smtClean="0">
                          <a:solidFill>
                            <a:schemeClr val="tx1"/>
                          </a:solidFill>
                          <a:latin typeface="Open Sans Light" pitchFamily="34" charset="0"/>
                          <a:ea typeface="Open Sans Light" pitchFamily="34" charset="0"/>
                          <a:cs typeface="Open Sans Light" pitchFamily="34" charset="0"/>
                        </a:rPr>
                        <a:t>Radiator screws + washers x 4</a:t>
                      </a:r>
                    </a:p>
                    <a:p>
                      <a:pPr algn="ctr"/>
                      <a:r>
                        <a:rPr lang="sv-SE" sz="800" dirty="0" smtClean="0">
                          <a:solidFill>
                            <a:schemeClr val="tx1"/>
                          </a:solidFill>
                          <a:latin typeface="Open Sans Light" pitchFamily="34" charset="0"/>
                          <a:ea typeface="Open Sans Light" pitchFamily="34" charset="0"/>
                          <a:cs typeface="Open Sans Light" pitchFamily="34" charset="0"/>
                        </a:rPr>
                        <a:t>3-to-4</a:t>
                      </a:r>
                      <a:r>
                        <a:rPr lang="sv-SE" sz="800" baseline="0" dirty="0" smtClean="0">
                          <a:solidFill>
                            <a:schemeClr val="tx1"/>
                          </a:solidFill>
                          <a:latin typeface="Open Sans Light" pitchFamily="34" charset="0"/>
                          <a:ea typeface="Open Sans Light" pitchFamily="34" charset="0"/>
                          <a:cs typeface="Open Sans Light" pitchFamily="34" charset="0"/>
                        </a:rPr>
                        <a:t> pin power adaptor</a:t>
                      </a:r>
                      <a:endParaRPr lang="sv-SE" sz="800" dirty="0">
                        <a:solidFill>
                          <a:schemeClr val="tx1"/>
                        </a:solidFill>
                        <a:latin typeface="Open Sans Light" pitchFamily="34" charset="0"/>
                        <a:ea typeface="Open Sans Light" pitchFamily="34" charset="0"/>
                        <a:cs typeface="Open Sans Light" pitchFamily="34" charset="0"/>
                      </a:endParaRPr>
                    </a:p>
                  </a:txBody>
                  <a:tcPr/>
                </a:tc>
              </a:tr>
              <a:tr h="120110">
                <a:tc>
                  <a:txBody>
                    <a:bodyPr/>
                    <a:lstStyle/>
                    <a:p>
                      <a:r>
                        <a:rPr lang="sv-SE" sz="800" dirty="0" smtClean="0">
                          <a:solidFill>
                            <a:schemeClr val="tx1"/>
                          </a:solidFill>
                          <a:latin typeface="Open Sans Light" pitchFamily="34" charset="0"/>
                          <a:ea typeface="Open Sans Light" pitchFamily="34" charset="0"/>
                          <a:cs typeface="Open Sans Light" pitchFamily="34" charset="0"/>
                        </a:rPr>
                        <a:t>Materials</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sv-SE" sz="800" dirty="0" smtClean="0">
                          <a:solidFill>
                            <a:schemeClr val="tx1"/>
                          </a:solidFill>
                          <a:latin typeface="Open Sans Light" pitchFamily="34" charset="0"/>
                          <a:ea typeface="Open Sans Light" pitchFamily="34" charset="0"/>
                          <a:cs typeface="Open Sans Light" pitchFamily="34" charset="0"/>
                        </a:rPr>
                        <a:t>Polycarbonate, TPU</a:t>
                      </a:r>
                      <a:endParaRPr lang="sv-SE" sz="800" dirty="0">
                        <a:solidFill>
                          <a:schemeClr val="tx1"/>
                        </a:solidFill>
                        <a:latin typeface="Open Sans Light" pitchFamily="34" charset="0"/>
                        <a:ea typeface="Open Sans Light" pitchFamily="34" charset="0"/>
                        <a:cs typeface="Open Sans Light" pitchFamily="34" charset="0"/>
                      </a:endParaRPr>
                    </a:p>
                  </a:txBody>
                  <a:tcPr/>
                </a:tc>
              </a:tr>
              <a:tr h="206672">
                <a:tc>
                  <a:txBody>
                    <a:bodyPr/>
                    <a:lstStyle/>
                    <a:p>
                      <a:r>
                        <a:rPr lang="sv-SE" sz="800" dirty="0" smtClean="0">
                          <a:solidFill>
                            <a:schemeClr val="tx1"/>
                          </a:solidFill>
                          <a:latin typeface="Open Sans Light" pitchFamily="34" charset="0"/>
                          <a:ea typeface="Open Sans Light" pitchFamily="34" charset="0"/>
                          <a:cs typeface="Open Sans Light" pitchFamily="34" charset="0"/>
                        </a:rPr>
                        <a:t>Weight</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sv-SE" sz="800" dirty="0" smtClean="0">
                          <a:solidFill>
                            <a:schemeClr val="tx1"/>
                          </a:solidFill>
                          <a:latin typeface="Open Sans Light" pitchFamily="34" charset="0"/>
                          <a:ea typeface="Open Sans Light" pitchFamily="34" charset="0"/>
                          <a:cs typeface="Open Sans Light" pitchFamily="34" charset="0"/>
                        </a:rPr>
                        <a:t>TBD (net), TBD</a:t>
                      </a:r>
                      <a:r>
                        <a:rPr lang="sv-SE" sz="800" baseline="0" dirty="0" smtClean="0">
                          <a:solidFill>
                            <a:schemeClr val="tx1"/>
                          </a:solidFill>
                          <a:latin typeface="Open Sans Light" pitchFamily="34" charset="0"/>
                          <a:ea typeface="Open Sans Light" pitchFamily="34" charset="0"/>
                          <a:cs typeface="Open Sans Light" pitchFamily="34" charset="0"/>
                        </a:rPr>
                        <a:t> (gross)</a:t>
                      </a:r>
                      <a:endParaRPr lang="sv-SE" sz="800" dirty="0">
                        <a:solidFill>
                          <a:schemeClr val="tx1"/>
                        </a:solidFill>
                        <a:latin typeface="Open Sans Light" pitchFamily="34" charset="0"/>
                        <a:ea typeface="Open Sans Light" pitchFamily="34" charset="0"/>
                        <a:cs typeface="Open Sans Light" pitchFamily="34" charset="0"/>
                      </a:endParaRPr>
                    </a:p>
                  </a:txBody>
                  <a:tcPr/>
                </a:tc>
              </a:tr>
              <a:tr h="206672">
                <a:tc>
                  <a:txBody>
                    <a:bodyPr/>
                    <a:lstStyle/>
                    <a:p>
                      <a:r>
                        <a:rPr lang="sv-SE" sz="800" dirty="0" smtClean="0">
                          <a:solidFill>
                            <a:schemeClr val="tx1"/>
                          </a:solidFill>
                          <a:latin typeface="Open Sans Light" pitchFamily="34" charset="0"/>
                          <a:ea typeface="Open Sans Light" pitchFamily="34" charset="0"/>
                          <a:cs typeface="Open Sans Light" pitchFamily="34" charset="0"/>
                        </a:rPr>
                        <a:t>P/N</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en-US" sz="800" b="1" kern="1200" dirty="0" smtClean="0">
                          <a:solidFill>
                            <a:schemeClr val="tx1"/>
                          </a:solidFill>
                          <a:effectLst/>
                          <a:latin typeface="Open Sans Light" pitchFamily="34" charset="0"/>
                          <a:ea typeface="Open Sans Light" pitchFamily="34" charset="0"/>
                          <a:cs typeface="Open Sans Light" pitchFamily="34" charset="0"/>
                        </a:rPr>
                        <a:t>Black:</a:t>
                      </a:r>
                      <a:r>
                        <a:rPr lang="en-US" sz="800" kern="1200" dirty="0" smtClean="0">
                          <a:solidFill>
                            <a:schemeClr val="tx1"/>
                          </a:solidFill>
                          <a:effectLst/>
                          <a:latin typeface="Open Sans Light" pitchFamily="34" charset="0"/>
                          <a:ea typeface="Open Sans Light" pitchFamily="34" charset="0"/>
                          <a:cs typeface="Open Sans Light" pitchFamily="34" charset="0"/>
                        </a:rPr>
                        <a:t> BFF-SPX-12025K-RP (BLK) </a:t>
                      </a:r>
                    </a:p>
                    <a:p>
                      <a:pPr algn="ctr"/>
                      <a:r>
                        <a:rPr lang="en-US" sz="800" b="1" kern="1200" dirty="0" smtClean="0">
                          <a:solidFill>
                            <a:schemeClr val="tx1"/>
                          </a:solidFill>
                          <a:effectLst/>
                          <a:latin typeface="Open Sans Light" pitchFamily="34" charset="0"/>
                          <a:ea typeface="Open Sans Light" pitchFamily="34" charset="0"/>
                          <a:cs typeface="Open Sans Light" pitchFamily="34" charset="0"/>
                        </a:rPr>
                        <a:t>White LED:</a:t>
                      </a:r>
                      <a:r>
                        <a:rPr lang="en-US" sz="800" kern="1200" dirty="0" smtClean="0">
                          <a:solidFill>
                            <a:schemeClr val="tx1"/>
                          </a:solidFill>
                          <a:effectLst/>
                          <a:latin typeface="Open Sans Light" pitchFamily="34" charset="0"/>
                          <a:ea typeface="Open Sans Light" pitchFamily="34" charset="0"/>
                          <a:cs typeface="Open Sans Light" pitchFamily="34" charset="0"/>
                        </a:rPr>
                        <a:t> BFF-SPX-12025W-RP </a:t>
                      </a:r>
                    </a:p>
                    <a:p>
                      <a:pPr algn="ctr"/>
                      <a:r>
                        <a:rPr lang="en-US" sz="800" b="1" kern="1200" dirty="0" smtClean="0">
                          <a:solidFill>
                            <a:schemeClr val="tx1"/>
                          </a:solidFill>
                          <a:effectLst/>
                          <a:latin typeface="Open Sans Light" pitchFamily="34" charset="0"/>
                          <a:ea typeface="Open Sans Light" pitchFamily="34" charset="0"/>
                          <a:cs typeface="Open Sans Light" pitchFamily="34" charset="0"/>
                        </a:rPr>
                        <a:t>Red LED:</a:t>
                      </a:r>
                      <a:r>
                        <a:rPr lang="en-US" sz="800" b="1" kern="1200" baseline="0" dirty="0" smtClean="0">
                          <a:solidFill>
                            <a:schemeClr val="tx1"/>
                          </a:solidFill>
                          <a:effectLst/>
                          <a:latin typeface="Open Sans Light" pitchFamily="34" charset="0"/>
                          <a:ea typeface="Open Sans Light" pitchFamily="34" charset="0"/>
                          <a:cs typeface="Open Sans Light" pitchFamily="34" charset="0"/>
                        </a:rPr>
                        <a:t> </a:t>
                      </a:r>
                      <a:r>
                        <a:rPr lang="en-US" sz="800" kern="1200" dirty="0" smtClean="0">
                          <a:solidFill>
                            <a:schemeClr val="tx1"/>
                          </a:solidFill>
                          <a:effectLst/>
                          <a:latin typeface="Open Sans Light" pitchFamily="34" charset="0"/>
                          <a:ea typeface="Open Sans Light" pitchFamily="34" charset="0"/>
                          <a:cs typeface="Open Sans Light" pitchFamily="34" charset="0"/>
                        </a:rPr>
                        <a:t>BFF-SPX-12025R-RP</a:t>
                      </a:r>
                      <a:br>
                        <a:rPr lang="en-US" sz="800" kern="1200" dirty="0" smtClean="0">
                          <a:solidFill>
                            <a:schemeClr val="tx1"/>
                          </a:solidFill>
                          <a:effectLst/>
                          <a:latin typeface="Open Sans Light" pitchFamily="34" charset="0"/>
                          <a:ea typeface="Open Sans Light" pitchFamily="34" charset="0"/>
                          <a:cs typeface="Open Sans Light" pitchFamily="34" charset="0"/>
                        </a:rPr>
                      </a:br>
                      <a:r>
                        <a:rPr lang="en-US" sz="800" b="1" kern="1200" dirty="0" smtClean="0">
                          <a:solidFill>
                            <a:schemeClr val="tx1"/>
                          </a:solidFill>
                          <a:effectLst/>
                          <a:latin typeface="Open Sans Light" pitchFamily="34" charset="0"/>
                          <a:ea typeface="Open Sans Light" pitchFamily="34" charset="0"/>
                          <a:cs typeface="Open Sans Light" pitchFamily="34" charset="0"/>
                        </a:rPr>
                        <a:t>Blue</a:t>
                      </a:r>
                      <a:r>
                        <a:rPr lang="en-US" sz="800" b="1" kern="1200" baseline="0" dirty="0" smtClean="0">
                          <a:solidFill>
                            <a:schemeClr val="tx1"/>
                          </a:solidFill>
                          <a:effectLst/>
                          <a:latin typeface="Open Sans Light" pitchFamily="34" charset="0"/>
                          <a:ea typeface="Open Sans Light" pitchFamily="34" charset="0"/>
                          <a:cs typeface="Open Sans Light" pitchFamily="34" charset="0"/>
                        </a:rPr>
                        <a:t> LED:</a:t>
                      </a:r>
                      <a:r>
                        <a:rPr lang="en-US" sz="800" kern="1200" baseline="0" dirty="0" smtClean="0">
                          <a:solidFill>
                            <a:schemeClr val="tx1"/>
                          </a:solidFill>
                          <a:effectLst/>
                          <a:latin typeface="Open Sans Light" pitchFamily="34" charset="0"/>
                          <a:ea typeface="Open Sans Light" pitchFamily="34" charset="0"/>
                          <a:cs typeface="Open Sans Light" pitchFamily="34" charset="0"/>
                        </a:rPr>
                        <a:t> </a:t>
                      </a:r>
                      <a:r>
                        <a:rPr lang="en-US" sz="800" kern="1200" dirty="0" smtClean="0">
                          <a:solidFill>
                            <a:schemeClr val="tx1"/>
                          </a:solidFill>
                          <a:effectLst/>
                          <a:latin typeface="Open Sans Light" pitchFamily="34" charset="0"/>
                          <a:ea typeface="Open Sans Light" pitchFamily="34" charset="0"/>
                          <a:cs typeface="Open Sans Light" pitchFamily="34" charset="0"/>
                        </a:rPr>
                        <a:t>BFF-SPX-12025B-RP</a:t>
                      </a:r>
                      <a:br>
                        <a:rPr lang="en-US" sz="800" kern="1200" dirty="0" smtClean="0">
                          <a:solidFill>
                            <a:schemeClr val="tx1"/>
                          </a:solidFill>
                          <a:effectLst/>
                          <a:latin typeface="Open Sans Light" pitchFamily="34" charset="0"/>
                          <a:ea typeface="Open Sans Light" pitchFamily="34" charset="0"/>
                          <a:cs typeface="Open Sans Light" pitchFamily="34" charset="0"/>
                        </a:rPr>
                      </a:br>
                      <a:r>
                        <a:rPr lang="en-US" sz="800" b="1" kern="1200" dirty="0" smtClean="0">
                          <a:solidFill>
                            <a:schemeClr val="tx1"/>
                          </a:solidFill>
                          <a:effectLst/>
                          <a:latin typeface="Open Sans Light" pitchFamily="34" charset="0"/>
                          <a:ea typeface="Open Sans Light" pitchFamily="34" charset="0"/>
                          <a:cs typeface="Open Sans Light" pitchFamily="34" charset="0"/>
                        </a:rPr>
                        <a:t>Green LED:</a:t>
                      </a:r>
                      <a:r>
                        <a:rPr lang="en-US" sz="800" kern="1200" dirty="0" smtClean="0">
                          <a:solidFill>
                            <a:schemeClr val="tx1"/>
                          </a:solidFill>
                          <a:effectLst/>
                          <a:latin typeface="Open Sans Light" pitchFamily="34" charset="0"/>
                          <a:ea typeface="Open Sans Light" pitchFamily="34" charset="0"/>
                          <a:cs typeface="Open Sans Light" pitchFamily="34" charset="0"/>
                        </a:rPr>
                        <a:t> BFF-SPX-12025G-RP</a:t>
                      </a:r>
                      <a:endParaRPr lang="sv-SE" sz="800" dirty="0">
                        <a:solidFill>
                          <a:schemeClr val="tx1"/>
                        </a:solidFill>
                        <a:latin typeface="Open Sans Light" pitchFamily="34" charset="0"/>
                        <a:ea typeface="Open Sans Light" pitchFamily="34" charset="0"/>
                        <a:cs typeface="Open Sans Light" pitchFamily="34" charset="0"/>
                      </a:endParaRPr>
                    </a:p>
                  </a:txBody>
                  <a:tcPr/>
                </a:tc>
              </a:tr>
              <a:tr h="446639">
                <a:tc>
                  <a:txBody>
                    <a:bodyPr/>
                    <a:lstStyle/>
                    <a:p>
                      <a:r>
                        <a:rPr lang="sv-SE" sz="800" dirty="0" smtClean="0">
                          <a:solidFill>
                            <a:schemeClr val="tx1"/>
                          </a:solidFill>
                          <a:latin typeface="Open Sans Light" pitchFamily="34" charset="0"/>
                          <a:ea typeface="Open Sans Light" pitchFamily="34" charset="0"/>
                          <a:cs typeface="Open Sans Light" pitchFamily="34" charset="0"/>
                        </a:rPr>
                        <a:t>EAN</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en-US" sz="800" b="1" kern="1200" dirty="0" smtClean="0">
                          <a:solidFill>
                            <a:schemeClr val="tx1"/>
                          </a:solidFill>
                          <a:effectLst/>
                          <a:latin typeface="Open Sans Light" pitchFamily="34" charset="0"/>
                          <a:ea typeface="Open Sans Light" pitchFamily="34" charset="0"/>
                          <a:cs typeface="Open Sans Light" pitchFamily="34" charset="0"/>
                        </a:rPr>
                        <a:t>Black:</a:t>
                      </a:r>
                      <a:r>
                        <a:rPr lang="en-US" sz="800" kern="1200" dirty="0" smtClean="0">
                          <a:solidFill>
                            <a:schemeClr val="tx1"/>
                          </a:solidFill>
                          <a:effectLst/>
                          <a:latin typeface="Open Sans Light" pitchFamily="34" charset="0"/>
                          <a:ea typeface="Open Sans Light" pitchFamily="34" charset="0"/>
                          <a:cs typeface="Open Sans Light" pitchFamily="34" charset="0"/>
                        </a:rPr>
                        <a:t> 4712883214097 </a:t>
                      </a:r>
                    </a:p>
                    <a:p>
                      <a:pPr algn="ctr"/>
                      <a:r>
                        <a:rPr lang="en-US" sz="800" b="1" kern="1200" dirty="0" smtClean="0">
                          <a:solidFill>
                            <a:schemeClr val="tx1"/>
                          </a:solidFill>
                          <a:effectLst/>
                          <a:latin typeface="Open Sans Light" pitchFamily="34" charset="0"/>
                          <a:ea typeface="Open Sans Light" pitchFamily="34" charset="0"/>
                          <a:cs typeface="Open Sans Light" pitchFamily="34" charset="0"/>
                        </a:rPr>
                        <a:t>White LED:</a:t>
                      </a:r>
                      <a:r>
                        <a:rPr lang="en-US" sz="800" kern="1200" dirty="0" smtClean="0">
                          <a:solidFill>
                            <a:schemeClr val="tx1"/>
                          </a:solidFill>
                          <a:effectLst/>
                          <a:latin typeface="Open Sans Light" pitchFamily="34" charset="0"/>
                          <a:ea typeface="Open Sans Light" pitchFamily="34" charset="0"/>
                          <a:cs typeface="Open Sans Light" pitchFamily="34" charset="0"/>
                        </a:rPr>
                        <a:t> 4712883214103  </a:t>
                      </a:r>
                    </a:p>
                    <a:p>
                      <a:pPr algn="ctr"/>
                      <a:r>
                        <a:rPr lang="en-US" sz="800" b="1" kern="1200" dirty="0" smtClean="0">
                          <a:solidFill>
                            <a:schemeClr val="tx1"/>
                          </a:solidFill>
                          <a:effectLst/>
                          <a:latin typeface="Open Sans Light" pitchFamily="34" charset="0"/>
                          <a:ea typeface="Open Sans Light" pitchFamily="34" charset="0"/>
                          <a:cs typeface="Open Sans Light" pitchFamily="34" charset="0"/>
                        </a:rPr>
                        <a:t>Red LED:</a:t>
                      </a:r>
                      <a:r>
                        <a:rPr lang="en-US" sz="800" b="1" kern="1200" baseline="0" dirty="0" smtClean="0">
                          <a:solidFill>
                            <a:schemeClr val="tx1"/>
                          </a:solidFill>
                          <a:effectLst/>
                          <a:latin typeface="Open Sans Light" pitchFamily="34" charset="0"/>
                          <a:ea typeface="Open Sans Light" pitchFamily="34" charset="0"/>
                          <a:cs typeface="Open Sans Light" pitchFamily="34" charset="0"/>
                        </a:rPr>
                        <a:t> </a:t>
                      </a:r>
                      <a:r>
                        <a:rPr lang="en-US" sz="800" kern="1200" dirty="0" smtClean="0">
                          <a:solidFill>
                            <a:schemeClr val="tx1"/>
                          </a:solidFill>
                          <a:effectLst/>
                          <a:latin typeface="Open Sans Light" pitchFamily="34" charset="0"/>
                          <a:ea typeface="Open Sans Light" pitchFamily="34" charset="0"/>
                          <a:cs typeface="Open Sans Light" pitchFamily="34" charset="0"/>
                        </a:rPr>
                        <a:t>4712883214110 </a:t>
                      </a:r>
                      <a:br>
                        <a:rPr lang="en-US" sz="800" kern="1200" dirty="0" smtClean="0">
                          <a:solidFill>
                            <a:schemeClr val="tx1"/>
                          </a:solidFill>
                          <a:effectLst/>
                          <a:latin typeface="Open Sans Light" pitchFamily="34" charset="0"/>
                          <a:ea typeface="Open Sans Light" pitchFamily="34" charset="0"/>
                          <a:cs typeface="Open Sans Light" pitchFamily="34" charset="0"/>
                        </a:rPr>
                      </a:br>
                      <a:r>
                        <a:rPr lang="en-US" sz="800" b="1" kern="1200" dirty="0" smtClean="0">
                          <a:solidFill>
                            <a:schemeClr val="tx1"/>
                          </a:solidFill>
                          <a:effectLst/>
                          <a:latin typeface="Open Sans Light" pitchFamily="34" charset="0"/>
                          <a:ea typeface="Open Sans Light" pitchFamily="34" charset="0"/>
                          <a:cs typeface="Open Sans Light" pitchFamily="34" charset="0"/>
                        </a:rPr>
                        <a:t>Blue</a:t>
                      </a:r>
                      <a:r>
                        <a:rPr lang="en-US" sz="800" b="1" kern="1200" baseline="0" dirty="0" smtClean="0">
                          <a:solidFill>
                            <a:schemeClr val="tx1"/>
                          </a:solidFill>
                          <a:effectLst/>
                          <a:latin typeface="Open Sans Light" pitchFamily="34" charset="0"/>
                          <a:ea typeface="Open Sans Light" pitchFamily="34" charset="0"/>
                          <a:cs typeface="Open Sans Light" pitchFamily="34" charset="0"/>
                        </a:rPr>
                        <a:t> LED:</a:t>
                      </a:r>
                      <a:r>
                        <a:rPr lang="en-US" sz="800" kern="1200" baseline="0" dirty="0" smtClean="0">
                          <a:solidFill>
                            <a:schemeClr val="tx1"/>
                          </a:solidFill>
                          <a:effectLst/>
                          <a:latin typeface="Open Sans Light" pitchFamily="34" charset="0"/>
                          <a:ea typeface="Open Sans Light" pitchFamily="34" charset="0"/>
                          <a:cs typeface="Open Sans Light" pitchFamily="34" charset="0"/>
                        </a:rPr>
                        <a:t> </a:t>
                      </a:r>
                      <a:r>
                        <a:rPr lang="en-US" sz="800" kern="1200" dirty="0" smtClean="0">
                          <a:solidFill>
                            <a:schemeClr val="tx1"/>
                          </a:solidFill>
                          <a:effectLst/>
                          <a:latin typeface="Open Sans Light" pitchFamily="34" charset="0"/>
                          <a:ea typeface="Open Sans Light" pitchFamily="34" charset="0"/>
                          <a:cs typeface="Open Sans Light" pitchFamily="34" charset="0"/>
                        </a:rPr>
                        <a:t>4712883214127 </a:t>
                      </a:r>
                      <a:br>
                        <a:rPr lang="en-US" sz="800" kern="1200" dirty="0" smtClean="0">
                          <a:solidFill>
                            <a:schemeClr val="tx1"/>
                          </a:solidFill>
                          <a:effectLst/>
                          <a:latin typeface="Open Sans Light" pitchFamily="34" charset="0"/>
                          <a:ea typeface="Open Sans Light" pitchFamily="34" charset="0"/>
                          <a:cs typeface="Open Sans Light" pitchFamily="34" charset="0"/>
                        </a:rPr>
                      </a:br>
                      <a:r>
                        <a:rPr lang="en-US" sz="800" b="1" kern="1200" dirty="0" smtClean="0">
                          <a:solidFill>
                            <a:schemeClr val="tx1"/>
                          </a:solidFill>
                          <a:effectLst/>
                          <a:latin typeface="Open Sans Light" pitchFamily="34" charset="0"/>
                          <a:ea typeface="Open Sans Light" pitchFamily="34" charset="0"/>
                          <a:cs typeface="Open Sans Light" pitchFamily="34" charset="0"/>
                        </a:rPr>
                        <a:t>Green LED:</a:t>
                      </a:r>
                      <a:r>
                        <a:rPr lang="en-US" sz="800" kern="1200" dirty="0" smtClean="0">
                          <a:solidFill>
                            <a:schemeClr val="tx1"/>
                          </a:solidFill>
                          <a:effectLst/>
                          <a:latin typeface="Open Sans Light" pitchFamily="34" charset="0"/>
                          <a:ea typeface="Open Sans Light" pitchFamily="34" charset="0"/>
                          <a:cs typeface="Open Sans Light" pitchFamily="34" charset="0"/>
                        </a:rPr>
                        <a:t> 4712883214134</a:t>
                      </a:r>
                      <a:endParaRPr lang="sv-SE" sz="800" dirty="0">
                        <a:solidFill>
                          <a:schemeClr val="tx1"/>
                        </a:solidFill>
                        <a:latin typeface="Open Sans Light" pitchFamily="34" charset="0"/>
                        <a:ea typeface="Open Sans Light" pitchFamily="34" charset="0"/>
                        <a:cs typeface="Open Sans Light" pitchFamily="34" charset="0"/>
                      </a:endParaRPr>
                    </a:p>
                  </a:txBody>
                  <a:tcPr/>
                </a:tc>
              </a:tr>
              <a:tr h="281357">
                <a:tc>
                  <a:txBody>
                    <a:bodyPr/>
                    <a:lstStyle/>
                    <a:p>
                      <a:r>
                        <a:rPr lang="sv-SE" sz="800" dirty="0" smtClean="0">
                          <a:solidFill>
                            <a:schemeClr val="tx1"/>
                          </a:solidFill>
                          <a:latin typeface="Open Sans Light" pitchFamily="34" charset="0"/>
                          <a:ea typeface="Open Sans Light" pitchFamily="34" charset="0"/>
                          <a:cs typeface="Open Sans Light" pitchFamily="34" charset="0"/>
                        </a:rPr>
                        <a:t>UPC</a:t>
                      </a:r>
                      <a:endParaRPr lang="sv-SE" sz="800" dirty="0">
                        <a:solidFill>
                          <a:schemeClr val="tx1"/>
                        </a:solidFill>
                        <a:latin typeface="Open Sans Light" pitchFamily="34" charset="0"/>
                        <a:ea typeface="Open Sans Light" pitchFamily="34" charset="0"/>
                        <a:cs typeface="Open Sans Light" pitchFamily="34" charset="0"/>
                      </a:endParaRPr>
                    </a:p>
                  </a:txBody>
                  <a:tcPr/>
                </a:tc>
                <a:tc>
                  <a:txBody>
                    <a:bodyPr/>
                    <a:lstStyle/>
                    <a:p>
                      <a:pPr algn="ctr"/>
                      <a:r>
                        <a:rPr lang="en-US" sz="800" b="1" kern="1200" dirty="0" smtClean="0">
                          <a:solidFill>
                            <a:schemeClr val="tx1"/>
                          </a:solidFill>
                          <a:effectLst/>
                          <a:latin typeface="Open Sans Light" pitchFamily="34" charset="0"/>
                          <a:ea typeface="Open Sans Light" pitchFamily="34" charset="0"/>
                          <a:cs typeface="Open Sans Light" pitchFamily="34" charset="0"/>
                        </a:rPr>
                        <a:t>Black:</a:t>
                      </a:r>
                      <a:r>
                        <a:rPr lang="en-US" sz="800" kern="1200" dirty="0" smtClean="0">
                          <a:solidFill>
                            <a:schemeClr val="tx1"/>
                          </a:solidFill>
                          <a:effectLst/>
                          <a:latin typeface="Open Sans Light" pitchFamily="34" charset="0"/>
                          <a:ea typeface="Open Sans Light" pitchFamily="34" charset="0"/>
                          <a:cs typeface="Open Sans Light" pitchFamily="34" charset="0"/>
                        </a:rPr>
                        <a:t> 886027013205</a:t>
                      </a:r>
                    </a:p>
                    <a:p>
                      <a:pPr algn="ctr"/>
                      <a:r>
                        <a:rPr lang="en-US" sz="800" b="1" kern="1200" dirty="0" smtClean="0">
                          <a:solidFill>
                            <a:schemeClr val="tx1"/>
                          </a:solidFill>
                          <a:effectLst/>
                          <a:latin typeface="Open Sans Light" pitchFamily="34" charset="0"/>
                          <a:ea typeface="Open Sans Light" pitchFamily="34" charset="0"/>
                          <a:cs typeface="Open Sans Light" pitchFamily="34" charset="0"/>
                        </a:rPr>
                        <a:t>White LED: </a:t>
                      </a:r>
                      <a:r>
                        <a:rPr lang="en-US" sz="800" b="0" kern="1200" dirty="0" smtClean="0">
                          <a:solidFill>
                            <a:schemeClr val="tx1"/>
                          </a:solidFill>
                          <a:effectLst/>
                          <a:latin typeface="Open Sans Light" pitchFamily="34" charset="0"/>
                          <a:ea typeface="Open Sans Light" pitchFamily="34" charset="0"/>
                          <a:cs typeface="Open Sans Light" pitchFamily="34" charset="0"/>
                        </a:rPr>
                        <a:t>886027013212</a:t>
                      </a:r>
                    </a:p>
                    <a:p>
                      <a:pPr algn="ctr"/>
                      <a:r>
                        <a:rPr lang="en-US" sz="800" b="1" kern="1200" dirty="0" smtClean="0">
                          <a:solidFill>
                            <a:schemeClr val="tx1"/>
                          </a:solidFill>
                          <a:effectLst/>
                          <a:latin typeface="Open Sans Light" pitchFamily="34" charset="0"/>
                          <a:ea typeface="Open Sans Light" pitchFamily="34" charset="0"/>
                          <a:cs typeface="Open Sans Light" pitchFamily="34" charset="0"/>
                        </a:rPr>
                        <a:t>Red LED:</a:t>
                      </a:r>
                      <a:r>
                        <a:rPr lang="en-US" sz="800" b="1" kern="1200" baseline="0" dirty="0" smtClean="0">
                          <a:solidFill>
                            <a:schemeClr val="tx1"/>
                          </a:solidFill>
                          <a:effectLst/>
                          <a:latin typeface="Open Sans Light" pitchFamily="34" charset="0"/>
                          <a:ea typeface="Open Sans Light" pitchFamily="34" charset="0"/>
                          <a:cs typeface="Open Sans Light" pitchFamily="34" charset="0"/>
                        </a:rPr>
                        <a:t> </a:t>
                      </a:r>
                      <a:r>
                        <a:rPr lang="en-US" sz="800" b="0" kern="1200" baseline="0" dirty="0" smtClean="0">
                          <a:solidFill>
                            <a:schemeClr val="tx1"/>
                          </a:solidFill>
                          <a:effectLst/>
                          <a:latin typeface="Open Sans Light" pitchFamily="34" charset="0"/>
                          <a:ea typeface="Open Sans Light" pitchFamily="34" charset="0"/>
                          <a:cs typeface="Open Sans Light" pitchFamily="34" charset="0"/>
                        </a:rPr>
                        <a:t>886027013229</a:t>
                      </a:r>
                      <a:r>
                        <a:rPr lang="en-US" sz="800" kern="1200" dirty="0" smtClean="0">
                          <a:solidFill>
                            <a:schemeClr val="tx1"/>
                          </a:solidFill>
                          <a:effectLst/>
                          <a:latin typeface="Open Sans Light" pitchFamily="34" charset="0"/>
                          <a:ea typeface="Open Sans Light" pitchFamily="34" charset="0"/>
                          <a:cs typeface="Open Sans Light" pitchFamily="34" charset="0"/>
                        </a:rPr>
                        <a:t/>
                      </a:r>
                      <a:br>
                        <a:rPr lang="en-US" sz="800" kern="1200" dirty="0" smtClean="0">
                          <a:solidFill>
                            <a:schemeClr val="tx1"/>
                          </a:solidFill>
                          <a:effectLst/>
                          <a:latin typeface="Open Sans Light" pitchFamily="34" charset="0"/>
                          <a:ea typeface="Open Sans Light" pitchFamily="34" charset="0"/>
                          <a:cs typeface="Open Sans Light" pitchFamily="34" charset="0"/>
                        </a:rPr>
                      </a:br>
                      <a:r>
                        <a:rPr lang="en-US" sz="800" b="1" kern="1200" dirty="0" smtClean="0">
                          <a:solidFill>
                            <a:schemeClr val="tx1"/>
                          </a:solidFill>
                          <a:effectLst/>
                          <a:latin typeface="Open Sans Light" pitchFamily="34" charset="0"/>
                          <a:ea typeface="Open Sans Light" pitchFamily="34" charset="0"/>
                          <a:cs typeface="Open Sans Light" pitchFamily="34" charset="0"/>
                        </a:rPr>
                        <a:t>Blue</a:t>
                      </a:r>
                      <a:r>
                        <a:rPr lang="en-US" sz="800" b="1" kern="1200" baseline="0" dirty="0" smtClean="0">
                          <a:solidFill>
                            <a:schemeClr val="tx1"/>
                          </a:solidFill>
                          <a:effectLst/>
                          <a:latin typeface="Open Sans Light" pitchFamily="34" charset="0"/>
                          <a:ea typeface="Open Sans Light" pitchFamily="34" charset="0"/>
                          <a:cs typeface="Open Sans Light" pitchFamily="34" charset="0"/>
                        </a:rPr>
                        <a:t> LED: </a:t>
                      </a:r>
                      <a:r>
                        <a:rPr lang="en-US" sz="800" b="0" kern="1200" baseline="0" dirty="0" smtClean="0">
                          <a:solidFill>
                            <a:schemeClr val="tx1"/>
                          </a:solidFill>
                          <a:effectLst/>
                          <a:latin typeface="Open Sans Light" pitchFamily="34" charset="0"/>
                          <a:ea typeface="Open Sans Light" pitchFamily="34" charset="0"/>
                          <a:cs typeface="Open Sans Light" pitchFamily="34" charset="0"/>
                        </a:rPr>
                        <a:t>886027013236</a:t>
                      </a:r>
                      <a:r>
                        <a:rPr lang="en-US" sz="800" kern="1200" dirty="0" smtClean="0">
                          <a:solidFill>
                            <a:schemeClr val="tx1"/>
                          </a:solidFill>
                          <a:effectLst/>
                          <a:latin typeface="Open Sans Light" pitchFamily="34" charset="0"/>
                          <a:ea typeface="Open Sans Light" pitchFamily="34" charset="0"/>
                          <a:cs typeface="Open Sans Light" pitchFamily="34" charset="0"/>
                        </a:rPr>
                        <a:t/>
                      </a:r>
                      <a:br>
                        <a:rPr lang="en-US" sz="800" kern="1200" dirty="0" smtClean="0">
                          <a:solidFill>
                            <a:schemeClr val="tx1"/>
                          </a:solidFill>
                          <a:effectLst/>
                          <a:latin typeface="Open Sans Light" pitchFamily="34" charset="0"/>
                          <a:ea typeface="Open Sans Light" pitchFamily="34" charset="0"/>
                          <a:cs typeface="Open Sans Light" pitchFamily="34" charset="0"/>
                        </a:rPr>
                      </a:br>
                      <a:r>
                        <a:rPr lang="en-US" sz="800" b="1" kern="1200" dirty="0" smtClean="0">
                          <a:solidFill>
                            <a:schemeClr val="tx1"/>
                          </a:solidFill>
                          <a:effectLst/>
                          <a:latin typeface="Open Sans Light" pitchFamily="34" charset="0"/>
                          <a:ea typeface="Open Sans Light" pitchFamily="34" charset="0"/>
                          <a:cs typeface="Open Sans Light" pitchFamily="34" charset="0"/>
                        </a:rPr>
                        <a:t>Green LED:</a:t>
                      </a:r>
                      <a:r>
                        <a:rPr lang="en-US" sz="800" kern="1200" dirty="0" smtClean="0">
                          <a:solidFill>
                            <a:schemeClr val="tx1"/>
                          </a:solidFill>
                          <a:effectLst/>
                          <a:latin typeface="Open Sans Light" pitchFamily="34" charset="0"/>
                          <a:ea typeface="Open Sans Light" pitchFamily="34" charset="0"/>
                          <a:cs typeface="Open Sans Light" pitchFamily="34" charset="0"/>
                        </a:rPr>
                        <a:t> 886027013243</a:t>
                      </a:r>
                      <a:endParaRPr lang="sv-SE" sz="800" dirty="0">
                        <a:solidFill>
                          <a:schemeClr val="tx1"/>
                        </a:solidFill>
                        <a:latin typeface="Open Sans Light" pitchFamily="34" charset="0"/>
                        <a:ea typeface="Open Sans Light" pitchFamily="34" charset="0"/>
                        <a:cs typeface="Open Sans Light" pitchFamily="34" charset="0"/>
                      </a:endParaRPr>
                    </a:p>
                  </a:txBody>
                  <a:tcPr/>
                </a:tc>
              </a:tr>
            </a:tbl>
          </a:graphicData>
        </a:graphic>
      </p:graphicFrame>
      <p:sp>
        <p:nvSpPr>
          <p:cNvPr id="2" name="Title 1"/>
          <p:cNvSpPr>
            <a:spLocks noGrp="1"/>
          </p:cNvSpPr>
          <p:nvPr>
            <p:ph type="title"/>
          </p:nvPr>
        </p:nvSpPr>
        <p:spPr/>
        <p:txBody>
          <a:bodyPr/>
          <a:lstStyle/>
          <a:p>
            <a:r>
              <a:rPr lang="sv-SE" altLang="zh-TW" dirty="0"/>
              <a:t>Spectre Xtreme </a:t>
            </a:r>
            <a:r>
              <a:rPr lang="sv-SE" dirty="0" smtClean="0"/>
              <a:t>- Specifications</a:t>
            </a:r>
            <a:endParaRPr lang="sv-SE" dirty="0"/>
          </a:p>
        </p:txBody>
      </p:sp>
      <p:pic>
        <p:nvPicPr>
          <p:cNvPr id="7170" name="Picture 2" descr="C:\Users\Bitfenix\Desktop\Spectre_Xtreme_photos\PNG\SE-B-0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795" y="3574383"/>
            <a:ext cx="2454821" cy="245482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Bitfenix\Desktop\Spectre_Xtreme_photos\PNG\SE-0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19561"/>
            <a:ext cx="2454821" cy="24548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Bitfenix\Desktop\Spectre_Xtreme_photos\PNG\SE-G-00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3574383"/>
            <a:ext cx="2454821" cy="2454821"/>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Bitfenix\Desktop\Spectre_Xtreme_photos\PNG\SE-R-00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3574382"/>
            <a:ext cx="2454821" cy="245482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Bitfenix\Desktop\Spectre_Xtreme_photos\PNG\SE-W-00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9180" y="1119562"/>
            <a:ext cx="2454820" cy="245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627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1091</TotalTime>
  <Words>649</Words>
  <Application>Microsoft Office PowerPoint</Application>
  <PresentationFormat>如螢幕大小 (4:3)</PresentationFormat>
  <Paragraphs>64</Paragraphs>
  <Slides>8</Slides>
  <Notes>1</Notes>
  <HiddenSlides>0</HiddenSlides>
  <MMClips>0</MMClips>
  <ScaleCrop>false</ScaleCrop>
  <HeadingPairs>
    <vt:vector size="4" baseType="variant">
      <vt:variant>
        <vt:lpstr>佈景主題</vt:lpstr>
      </vt:variant>
      <vt:variant>
        <vt:i4>1</vt:i4>
      </vt:variant>
      <vt:variant>
        <vt:lpstr>投影片標題</vt:lpstr>
      </vt:variant>
      <vt:variant>
        <vt:i4>8</vt:i4>
      </vt:variant>
    </vt:vector>
  </HeadingPairs>
  <TitlesOfParts>
    <vt:vector size="9" baseType="lpstr">
      <vt:lpstr>Office Theme</vt:lpstr>
      <vt:lpstr>PowerPoint 簡報</vt:lpstr>
      <vt:lpstr>Spectre Xtreme</vt:lpstr>
      <vt:lpstr>Spectre Xtreme– Design</vt:lpstr>
      <vt:lpstr>Spectre Xtreme – Airflow</vt:lpstr>
      <vt:lpstr>Spectre Xtreme – LEDs</vt:lpstr>
      <vt:lpstr>Spectre Xtreme – Fluid Dynamic Bearings</vt:lpstr>
      <vt:lpstr>Spectre Xtreme – Accessories</vt:lpstr>
      <vt:lpstr>Spectre Xtreme - Specifications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Bitfenix</dc:creator>
  <cp:lastModifiedBy>kimi</cp:lastModifiedBy>
  <cp:revision>53</cp:revision>
  <dcterms:created xsi:type="dcterms:W3CDTF">2015-11-04T04:32:11Z</dcterms:created>
  <dcterms:modified xsi:type="dcterms:W3CDTF">2016-01-08T11:22:51Z</dcterms:modified>
</cp:coreProperties>
</file>